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301" r:id="rId4"/>
    <p:sldId id="322" r:id="rId5"/>
    <p:sldId id="302" r:id="rId6"/>
    <p:sldId id="313" r:id="rId7"/>
    <p:sldId id="323" r:id="rId8"/>
    <p:sldId id="259" r:id="rId9"/>
    <p:sldId id="314" r:id="rId10"/>
    <p:sldId id="287" r:id="rId11"/>
    <p:sldId id="327" r:id="rId12"/>
    <p:sldId id="289" r:id="rId13"/>
    <p:sldId id="324" r:id="rId14"/>
    <p:sldId id="315" r:id="rId15"/>
    <p:sldId id="293" r:id="rId16"/>
    <p:sldId id="316" r:id="rId17"/>
    <p:sldId id="325" r:id="rId18"/>
    <p:sldId id="295" r:id="rId19"/>
    <p:sldId id="317" r:id="rId20"/>
    <p:sldId id="326" r:id="rId21"/>
    <p:sldId id="297" r:id="rId22"/>
    <p:sldId id="318" r:id="rId23"/>
    <p:sldId id="298" r:id="rId24"/>
    <p:sldId id="319" r:id="rId25"/>
    <p:sldId id="320" r:id="rId26"/>
    <p:sldId id="305" r:id="rId27"/>
    <p:sldId id="321" r:id="rId28"/>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262" y="-69"/>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フリーフォーム 6"/>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tint val="90000"/>
            </a:schemeClr>
          </a:solidFill>
          <a:ln w="9525" cap="flat" cmpd="sng" algn="ctr">
            <a:noFill/>
            <a:prstDash val="solid"/>
            <a:round/>
            <a:headEnd type="none" w="med" len="med"/>
            <a:tailEnd type="none" w="med" len="med"/>
          </a:ln>
          <a:effectLst>
            <a:outerShdw blurRad="254000" algn="tl" rotWithShape="0">
              <a:schemeClr val="accent3">
                <a:alpha val="30000"/>
              </a:schemeClr>
            </a:outerShdw>
          </a:effectLst>
        </p:spPr>
        <p:txBody>
          <a:bodyPr vert="horz" wrap="square" lIns="91440" tIns="45720" rIns="91440" bIns="45720" anchor="t" compatLnSpc="1"/>
          <a:lstStyle/>
          <a:p>
            <a:endParaRPr kumimoji="0" lang="ja-JP" altLang="en-US"/>
          </a:p>
        </p:txBody>
      </p:sp>
      <p:sp>
        <p:nvSpPr>
          <p:cNvPr id="8" name="正方形/長方形 7"/>
          <p:cNvSpPr/>
          <p:nvPr/>
        </p:nvSpPr>
        <p:spPr>
          <a:xfrm>
            <a:off x="0"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dirty="0"/>
          </a:p>
        </p:txBody>
      </p:sp>
      <p:grpSp>
        <p:nvGrpSpPr>
          <p:cNvPr id="2" name="グループ化 1"/>
          <p:cNvGrpSpPr>
            <a:grpSpLocks/>
          </p:cNvGrpSpPr>
          <p:nvPr/>
        </p:nvGrpSpPr>
        <p:grpSpPr bwMode="auto">
          <a:xfrm>
            <a:off x="357158" y="4143380"/>
            <a:ext cx="6358014" cy="71438"/>
            <a:chOff x="119" y="877"/>
            <a:chExt cx="5239" cy="71"/>
          </a:xfrm>
          <a:gradFill>
            <a:gsLst>
              <a:gs pos="0">
                <a:schemeClr val="accent1">
                  <a:alpha val="40000"/>
                </a:schemeClr>
              </a:gs>
              <a:gs pos="50000">
                <a:schemeClr val="accent1">
                  <a:alpha val="70000"/>
                </a:schemeClr>
              </a:gs>
              <a:gs pos="100000">
                <a:schemeClr val="accent1">
                  <a:alpha val="4000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
        <p:nvSpPr>
          <p:cNvPr id="23" name="タイトル 22"/>
          <p:cNvSpPr>
            <a:spLocks noGrp="1"/>
          </p:cNvSpPr>
          <p:nvPr>
            <p:ph type="ctrTitle"/>
          </p:nvPr>
        </p:nvSpPr>
        <p:spPr>
          <a:xfrm>
            <a:off x="285720" y="2500306"/>
            <a:ext cx="6429420" cy="1512888"/>
          </a:xfrm>
        </p:spPr>
        <p:txBody>
          <a:bodyPr anchor="b"/>
          <a:lstStyle>
            <a:lvl1pPr fontAlgn="auto">
              <a:defRPr/>
            </a:lvl1pPr>
          </a:lstStyle>
          <a:p>
            <a:r>
              <a:rPr kumimoji="0" lang="ja-JP" altLang="en-US" smtClean="0"/>
              <a:t>マスタ タイトルの書式設定</a:t>
            </a:r>
            <a:endParaRPr kumimoji="0" lang="en-US"/>
          </a:p>
        </p:txBody>
      </p:sp>
      <p:sp>
        <p:nvSpPr>
          <p:cNvPr id="21" name="サブタイトル 20"/>
          <p:cNvSpPr>
            <a:spLocks noGrp="1"/>
          </p:cNvSpPr>
          <p:nvPr>
            <p:ph type="subTitle" idx="1"/>
          </p:nvPr>
        </p:nvSpPr>
        <p:spPr>
          <a:xfrm>
            <a:off x="300030" y="4314828"/>
            <a:ext cx="6400800" cy="1185874"/>
          </a:xfrm>
        </p:spPr>
        <p:txBody>
          <a:bodyPr/>
          <a:lstStyle>
            <a:lvl1pPr marL="0" indent="0" algn="ctr">
              <a:buNone/>
              <a:defRPr baseline="0">
                <a:solidFill>
                  <a:schemeClr val="tx2">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 サブタイトルの書式設定</a:t>
            </a:r>
            <a:endParaRPr kumimoji="0" lang="en-US"/>
          </a:p>
        </p:txBody>
      </p:sp>
      <p:sp>
        <p:nvSpPr>
          <p:cNvPr id="29" name="日付プレースホルダ 28"/>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14" name="スライド番号プレースホルダ 13"/>
          <p:cNvSpPr>
            <a:spLocks noGrp="1"/>
          </p:cNvSpPr>
          <p:nvPr>
            <p:ph type="sldNum" sz="quarter" idx="12"/>
          </p:nvPr>
        </p:nvSpPr>
        <p:spPr/>
        <p:txBody>
          <a:bodyPr/>
          <a:lstStyle/>
          <a:p>
            <a:pPr>
              <a:defRPr/>
            </a:pPr>
            <a:fld id="{922E0EDD-A9A0-4A9E-BCB5-0D997020BFB7}" type="slidenum">
              <a:rPr lang="en-US" altLang="ja-JP" smtClean="0"/>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4D330A0D-2436-4010-BEBE-DDC1845F9AAE}" type="slidenum">
              <a:rPr lang="en-US" altLang="ja-JP" smtClean="0"/>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29454" y="274639"/>
            <a:ext cx="1757346"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9"/>
            <a:ext cx="6400816"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AFCF6DFC-CA23-4B01-92F0-749405D4427F}" type="slidenum">
              <a:rPr lang="en-US" altLang="ja-JP" smtClean="0"/>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0B999C4-8894-4508-830C-4D964EA8CB86}" type="slidenum">
              <a:rPr lang="en-US" altLang="ja-JP" smtClean="0"/>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13" name="フリーフォーム 12"/>
          <p:cNvSpPr>
            <a:spLocks/>
          </p:cNvSpPr>
          <p:nvPr/>
        </p:nvSpPr>
        <p:spPr bwMode="auto">
          <a:xfrm>
            <a:off x="0" y="0"/>
            <a:ext cx="9144000" cy="6858000"/>
          </a:xfrm>
          <a:custGeom>
            <a:avLst/>
            <a:gdLst/>
            <a:ahLst/>
            <a:cxnLst>
              <a:cxn ang="0">
                <a:pos x="1507" y="31"/>
              </a:cxn>
              <a:cxn ang="0">
                <a:pos x="2276" y="2364"/>
              </a:cxn>
              <a:cxn ang="0">
                <a:pos x="1595" y="73"/>
              </a:cxn>
              <a:cxn ang="0">
                <a:pos x="1611" y="431"/>
              </a:cxn>
              <a:cxn ang="0">
                <a:pos x="1247" y="702"/>
              </a:cxn>
              <a:cxn ang="0">
                <a:pos x="1148" y="816"/>
              </a:cxn>
              <a:cxn ang="0">
                <a:pos x="3304" y="1476"/>
              </a:cxn>
              <a:cxn ang="0">
                <a:pos x="1460" y="400"/>
              </a:cxn>
              <a:cxn ang="0">
                <a:pos x="11" y="982"/>
              </a:cxn>
              <a:cxn ang="0">
                <a:pos x="3881" y="192"/>
              </a:cxn>
              <a:cxn ang="0">
                <a:pos x="2790" y="395"/>
              </a:cxn>
              <a:cxn ang="0">
                <a:pos x="3372" y="1003"/>
              </a:cxn>
              <a:cxn ang="0">
                <a:pos x="3408" y="1013"/>
              </a:cxn>
              <a:cxn ang="0">
                <a:pos x="3491" y="1179"/>
              </a:cxn>
              <a:cxn ang="0">
                <a:pos x="3341" y="1642"/>
              </a:cxn>
              <a:cxn ang="0">
                <a:pos x="3169" y="2057"/>
              </a:cxn>
              <a:cxn ang="0">
                <a:pos x="3013" y="2359"/>
              </a:cxn>
              <a:cxn ang="0">
                <a:pos x="317" y="2343"/>
              </a:cxn>
              <a:cxn ang="0">
                <a:pos x="327" y="2696"/>
              </a:cxn>
              <a:cxn ang="0">
                <a:pos x="2665" y="2852"/>
              </a:cxn>
              <a:cxn ang="0">
                <a:pos x="4385" y="3065"/>
              </a:cxn>
              <a:cxn ang="0">
                <a:pos x="4219" y="2411"/>
              </a:cxn>
              <a:cxn ang="0">
                <a:pos x="4328" y="1455"/>
              </a:cxn>
              <a:cxn ang="0">
                <a:pos x="4193" y="1366"/>
              </a:cxn>
              <a:cxn ang="0">
                <a:pos x="4182" y="769"/>
              </a:cxn>
              <a:cxn ang="0">
                <a:pos x="4369" y="515"/>
              </a:cxn>
              <a:cxn ang="0">
                <a:pos x="307" y="2925"/>
              </a:cxn>
              <a:cxn ang="0">
                <a:pos x="4317" y="2811"/>
              </a:cxn>
              <a:cxn ang="0">
                <a:pos x="3855" y="270"/>
              </a:cxn>
              <a:cxn ang="0">
                <a:pos x="4292" y="2889"/>
              </a:cxn>
              <a:cxn ang="0">
                <a:pos x="4203" y="2717"/>
              </a:cxn>
              <a:cxn ang="0">
                <a:pos x="4027" y="2551"/>
              </a:cxn>
              <a:cxn ang="0">
                <a:pos x="348" y="1190"/>
              </a:cxn>
              <a:cxn ang="0">
                <a:pos x="790" y="634"/>
              </a:cxn>
              <a:cxn ang="0">
                <a:pos x="172" y="650"/>
              </a:cxn>
              <a:cxn ang="0">
                <a:pos x="78" y="1341"/>
              </a:cxn>
              <a:cxn ang="0">
                <a:pos x="509" y="857"/>
              </a:cxn>
              <a:cxn ang="0">
                <a:pos x="218" y="946"/>
              </a:cxn>
              <a:cxn ang="0">
                <a:pos x="333" y="1938"/>
              </a:cxn>
              <a:cxn ang="0">
                <a:pos x="244" y="1377"/>
              </a:cxn>
              <a:cxn ang="0">
                <a:pos x="629" y="1122"/>
              </a:cxn>
              <a:cxn ang="0">
                <a:pos x="795" y="587"/>
              </a:cxn>
              <a:cxn ang="0">
                <a:pos x="198" y="1341"/>
              </a:cxn>
              <a:cxn ang="0">
                <a:pos x="3865" y="99"/>
              </a:cxn>
              <a:cxn ang="0">
                <a:pos x="3315" y="899"/>
              </a:cxn>
              <a:cxn ang="0">
                <a:pos x="2276" y="2364"/>
              </a:cxn>
              <a:cxn ang="0">
                <a:pos x="3777" y="37"/>
              </a:cxn>
              <a:cxn ang="0">
                <a:pos x="125" y="1481"/>
              </a:cxn>
              <a:cxn ang="0">
                <a:pos x="114" y="1382"/>
              </a:cxn>
              <a:cxn ang="0">
                <a:pos x="2276" y="2364"/>
              </a:cxn>
              <a:cxn ang="0">
                <a:pos x="847" y="774"/>
              </a:cxn>
              <a:cxn ang="0">
                <a:pos x="1091" y="759"/>
              </a:cxn>
              <a:cxn ang="0">
                <a:pos x="1148" y="743"/>
              </a:cxn>
              <a:cxn ang="0">
                <a:pos x="889" y="831"/>
              </a:cxn>
              <a:cxn ang="0">
                <a:pos x="1018" y="857"/>
              </a:cxn>
              <a:cxn ang="0">
                <a:pos x="915" y="702"/>
              </a:cxn>
              <a:cxn ang="0">
                <a:pos x="1387" y="151"/>
              </a:cxn>
              <a:cxn ang="0">
                <a:pos x="1294" y="322"/>
              </a:cxn>
              <a:cxn ang="0">
                <a:pos x="1356" y="535"/>
              </a:cxn>
              <a:cxn ang="0">
                <a:pos x="1231" y="374"/>
              </a:cxn>
              <a:cxn ang="0">
                <a:pos x="1024" y="489"/>
              </a:cxn>
              <a:cxn ang="0">
                <a:pos x="1231" y="753"/>
              </a:cxn>
              <a:cxn ang="0">
                <a:pos x="1237" y="535"/>
              </a:cxn>
            </a:cxnLst>
            <a:rect l="0" t="0" r="0" b="0"/>
            <a:pathLst>
              <a:path w="4395" h="3107">
                <a:moveTo>
                  <a:pt x="2276" y="2364"/>
                </a:moveTo>
                <a:lnTo>
                  <a:pt x="2291" y="2380"/>
                </a:lnTo>
                <a:lnTo>
                  <a:pt x="2322" y="2385"/>
                </a:lnTo>
                <a:lnTo>
                  <a:pt x="2354" y="2390"/>
                </a:lnTo>
                <a:lnTo>
                  <a:pt x="2385" y="2380"/>
                </a:lnTo>
                <a:lnTo>
                  <a:pt x="2364" y="2369"/>
                </a:lnTo>
                <a:lnTo>
                  <a:pt x="2333" y="2369"/>
                </a:lnTo>
                <a:lnTo>
                  <a:pt x="2302" y="2364"/>
                </a:lnTo>
                <a:lnTo>
                  <a:pt x="2281" y="2364"/>
                </a:lnTo>
                <a:lnTo>
                  <a:pt x="2271" y="2364"/>
                </a:lnTo>
                <a:lnTo>
                  <a:pt x="2271" y="2364"/>
                </a:lnTo>
                <a:lnTo>
                  <a:pt x="2276" y="2364"/>
                </a:lnTo>
                <a:lnTo>
                  <a:pt x="2286" y="135"/>
                </a:lnTo>
                <a:lnTo>
                  <a:pt x="2302" y="130"/>
                </a:lnTo>
                <a:lnTo>
                  <a:pt x="2312" y="125"/>
                </a:lnTo>
                <a:lnTo>
                  <a:pt x="2317" y="135"/>
                </a:lnTo>
                <a:lnTo>
                  <a:pt x="2328" y="130"/>
                </a:lnTo>
                <a:lnTo>
                  <a:pt x="2343" y="151"/>
                </a:lnTo>
                <a:lnTo>
                  <a:pt x="2343" y="156"/>
                </a:lnTo>
                <a:lnTo>
                  <a:pt x="2348" y="151"/>
                </a:lnTo>
                <a:lnTo>
                  <a:pt x="2348" y="146"/>
                </a:lnTo>
                <a:lnTo>
                  <a:pt x="2348" y="140"/>
                </a:lnTo>
                <a:lnTo>
                  <a:pt x="2343" y="125"/>
                </a:lnTo>
                <a:lnTo>
                  <a:pt x="2354" y="125"/>
                </a:lnTo>
                <a:lnTo>
                  <a:pt x="2364" y="135"/>
                </a:lnTo>
                <a:lnTo>
                  <a:pt x="2369" y="135"/>
                </a:lnTo>
                <a:lnTo>
                  <a:pt x="2374" y="130"/>
                </a:lnTo>
                <a:lnTo>
                  <a:pt x="2374" y="125"/>
                </a:lnTo>
                <a:lnTo>
                  <a:pt x="2374" y="120"/>
                </a:lnTo>
                <a:lnTo>
                  <a:pt x="2364" y="114"/>
                </a:lnTo>
                <a:lnTo>
                  <a:pt x="2380" y="104"/>
                </a:lnTo>
                <a:lnTo>
                  <a:pt x="2364" y="99"/>
                </a:lnTo>
                <a:lnTo>
                  <a:pt x="2359" y="99"/>
                </a:lnTo>
                <a:lnTo>
                  <a:pt x="2348" y="104"/>
                </a:lnTo>
                <a:lnTo>
                  <a:pt x="2354" y="89"/>
                </a:lnTo>
                <a:lnTo>
                  <a:pt x="2328" y="94"/>
                </a:lnTo>
                <a:lnTo>
                  <a:pt x="2322" y="89"/>
                </a:lnTo>
                <a:lnTo>
                  <a:pt x="2322" y="78"/>
                </a:lnTo>
                <a:lnTo>
                  <a:pt x="2312" y="78"/>
                </a:lnTo>
                <a:lnTo>
                  <a:pt x="2297" y="78"/>
                </a:lnTo>
                <a:lnTo>
                  <a:pt x="2297" y="83"/>
                </a:lnTo>
                <a:lnTo>
                  <a:pt x="2297" y="89"/>
                </a:lnTo>
                <a:lnTo>
                  <a:pt x="2302" y="94"/>
                </a:lnTo>
                <a:lnTo>
                  <a:pt x="2286" y="109"/>
                </a:lnTo>
                <a:lnTo>
                  <a:pt x="2302" y="104"/>
                </a:lnTo>
                <a:lnTo>
                  <a:pt x="2297" y="109"/>
                </a:lnTo>
                <a:lnTo>
                  <a:pt x="2286" y="135"/>
                </a:lnTo>
                <a:lnTo>
                  <a:pt x="2276" y="2364"/>
                </a:lnTo>
                <a:lnTo>
                  <a:pt x="2338" y="302"/>
                </a:lnTo>
                <a:lnTo>
                  <a:pt x="2328" y="312"/>
                </a:lnTo>
                <a:lnTo>
                  <a:pt x="2322" y="312"/>
                </a:lnTo>
                <a:lnTo>
                  <a:pt x="2328" y="302"/>
                </a:lnTo>
                <a:lnTo>
                  <a:pt x="2322" y="302"/>
                </a:lnTo>
                <a:lnTo>
                  <a:pt x="2317" y="302"/>
                </a:lnTo>
                <a:lnTo>
                  <a:pt x="2322" y="296"/>
                </a:lnTo>
                <a:lnTo>
                  <a:pt x="2328" y="291"/>
                </a:lnTo>
                <a:lnTo>
                  <a:pt x="2317" y="296"/>
                </a:lnTo>
                <a:lnTo>
                  <a:pt x="2317" y="291"/>
                </a:lnTo>
                <a:lnTo>
                  <a:pt x="2307" y="302"/>
                </a:lnTo>
                <a:lnTo>
                  <a:pt x="2302" y="312"/>
                </a:lnTo>
                <a:lnTo>
                  <a:pt x="2297" y="312"/>
                </a:lnTo>
                <a:lnTo>
                  <a:pt x="2297" y="317"/>
                </a:lnTo>
                <a:lnTo>
                  <a:pt x="2302" y="317"/>
                </a:lnTo>
                <a:lnTo>
                  <a:pt x="2302" y="322"/>
                </a:lnTo>
                <a:lnTo>
                  <a:pt x="2307" y="322"/>
                </a:lnTo>
                <a:lnTo>
                  <a:pt x="2307" y="327"/>
                </a:lnTo>
                <a:lnTo>
                  <a:pt x="2307" y="333"/>
                </a:lnTo>
                <a:lnTo>
                  <a:pt x="2317" y="327"/>
                </a:lnTo>
                <a:lnTo>
                  <a:pt x="2317" y="322"/>
                </a:lnTo>
                <a:lnTo>
                  <a:pt x="2328" y="327"/>
                </a:lnTo>
                <a:lnTo>
                  <a:pt x="2328" y="333"/>
                </a:lnTo>
                <a:lnTo>
                  <a:pt x="2328" y="327"/>
                </a:lnTo>
                <a:lnTo>
                  <a:pt x="2328" y="322"/>
                </a:lnTo>
                <a:lnTo>
                  <a:pt x="2328" y="317"/>
                </a:lnTo>
                <a:lnTo>
                  <a:pt x="2322" y="317"/>
                </a:lnTo>
                <a:lnTo>
                  <a:pt x="2338" y="312"/>
                </a:lnTo>
                <a:lnTo>
                  <a:pt x="2338" y="302"/>
                </a:lnTo>
                <a:lnTo>
                  <a:pt x="2276" y="2364"/>
                </a:lnTo>
                <a:lnTo>
                  <a:pt x="2390" y="78"/>
                </a:lnTo>
                <a:lnTo>
                  <a:pt x="2369" y="83"/>
                </a:lnTo>
                <a:lnTo>
                  <a:pt x="2390" y="89"/>
                </a:lnTo>
                <a:lnTo>
                  <a:pt x="2390" y="78"/>
                </a:lnTo>
                <a:lnTo>
                  <a:pt x="2276" y="2364"/>
                </a:lnTo>
                <a:lnTo>
                  <a:pt x="2359" y="83"/>
                </a:lnTo>
                <a:lnTo>
                  <a:pt x="2354" y="89"/>
                </a:lnTo>
                <a:lnTo>
                  <a:pt x="2369" y="83"/>
                </a:lnTo>
                <a:lnTo>
                  <a:pt x="2359" y="83"/>
                </a:lnTo>
                <a:lnTo>
                  <a:pt x="2276" y="2364"/>
                </a:lnTo>
                <a:lnTo>
                  <a:pt x="1481" y="47"/>
                </a:lnTo>
                <a:lnTo>
                  <a:pt x="1481" y="52"/>
                </a:lnTo>
                <a:lnTo>
                  <a:pt x="1486" y="52"/>
                </a:lnTo>
                <a:lnTo>
                  <a:pt x="1486" y="57"/>
                </a:lnTo>
                <a:lnTo>
                  <a:pt x="1486" y="52"/>
                </a:lnTo>
                <a:lnTo>
                  <a:pt x="1491" y="52"/>
                </a:lnTo>
                <a:lnTo>
                  <a:pt x="1496" y="47"/>
                </a:lnTo>
                <a:lnTo>
                  <a:pt x="1502" y="47"/>
                </a:lnTo>
                <a:lnTo>
                  <a:pt x="1496" y="52"/>
                </a:lnTo>
                <a:lnTo>
                  <a:pt x="1502" y="52"/>
                </a:lnTo>
                <a:lnTo>
                  <a:pt x="1507" y="52"/>
                </a:lnTo>
                <a:lnTo>
                  <a:pt x="1507" y="47"/>
                </a:lnTo>
                <a:lnTo>
                  <a:pt x="1512" y="47"/>
                </a:lnTo>
                <a:lnTo>
                  <a:pt x="1517" y="42"/>
                </a:lnTo>
                <a:lnTo>
                  <a:pt x="1517" y="37"/>
                </a:lnTo>
                <a:lnTo>
                  <a:pt x="1507" y="37"/>
                </a:lnTo>
                <a:lnTo>
                  <a:pt x="1507" y="31"/>
                </a:lnTo>
                <a:lnTo>
                  <a:pt x="1502" y="26"/>
                </a:lnTo>
                <a:lnTo>
                  <a:pt x="1496" y="31"/>
                </a:lnTo>
                <a:lnTo>
                  <a:pt x="1491" y="31"/>
                </a:lnTo>
                <a:lnTo>
                  <a:pt x="1486" y="37"/>
                </a:lnTo>
                <a:lnTo>
                  <a:pt x="1481" y="47"/>
                </a:lnTo>
                <a:lnTo>
                  <a:pt x="2276" y="2364"/>
                </a:lnTo>
                <a:lnTo>
                  <a:pt x="1476" y="172"/>
                </a:lnTo>
                <a:lnTo>
                  <a:pt x="1486" y="172"/>
                </a:lnTo>
                <a:lnTo>
                  <a:pt x="1491" y="166"/>
                </a:lnTo>
                <a:lnTo>
                  <a:pt x="1486" y="161"/>
                </a:lnTo>
                <a:lnTo>
                  <a:pt x="1476" y="166"/>
                </a:lnTo>
                <a:lnTo>
                  <a:pt x="1476" y="172"/>
                </a:lnTo>
                <a:lnTo>
                  <a:pt x="2276" y="2364"/>
                </a:lnTo>
                <a:lnTo>
                  <a:pt x="2686" y="2250"/>
                </a:lnTo>
                <a:lnTo>
                  <a:pt x="2702" y="2234"/>
                </a:lnTo>
                <a:lnTo>
                  <a:pt x="2702" y="2229"/>
                </a:lnTo>
                <a:lnTo>
                  <a:pt x="2691" y="2224"/>
                </a:lnTo>
                <a:lnTo>
                  <a:pt x="2681" y="2218"/>
                </a:lnTo>
                <a:lnTo>
                  <a:pt x="2681" y="2213"/>
                </a:lnTo>
                <a:lnTo>
                  <a:pt x="2686" y="2208"/>
                </a:lnTo>
                <a:lnTo>
                  <a:pt x="2671" y="2218"/>
                </a:lnTo>
                <a:lnTo>
                  <a:pt x="2660" y="2229"/>
                </a:lnTo>
                <a:lnTo>
                  <a:pt x="2655" y="2239"/>
                </a:lnTo>
                <a:lnTo>
                  <a:pt x="2660" y="2250"/>
                </a:lnTo>
                <a:lnTo>
                  <a:pt x="2671" y="2250"/>
                </a:lnTo>
                <a:lnTo>
                  <a:pt x="2686" y="2250"/>
                </a:lnTo>
                <a:lnTo>
                  <a:pt x="2276" y="2364"/>
                </a:lnTo>
                <a:lnTo>
                  <a:pt x="1683" y="21"/>
                </a:lnTo>
                <a:lnTo>
                  <a:pt x="1683" y="26"/>
                </a:lnTo>
                <a:lnTo>
                  <a:pt x="1683" y="31"/>
                </a:lnTo>
                <a:lnTo>
                  <a:pt x="1689" y="31"/>
                </a:lnTo>
                <a:lnTo>
                  <a:pt x="1689" y="37"/>
                </a:lnTo>
                <a:lnTo>
                  <a:pt x="1689" y="31"/>
                </a:lnTo>
                <a:lnTo>
                  <a:pt x="1694" y="37"/>
                </a:lnTo>
                <a:lnTo>
                  <a:pt x="1694" y="31"/>
                </a:lnTo>
                <a:lnTo>
                  <a:pt x="1699" y="37"/>
                </a:lnTo>
                <a:lnTo>
                  <a:pt x="1699" y="31"/>
                </a:lnTo>
                <a:lnTo>
                  <a:pt x="1704" y="31"/>
                </a:lnTo>
                <a:lnTo>
                  <a:pt x="1709" y="26"/>
                </a:lnTo>
                <a:lnTo>
                  <a:pt x="1709" y="21"/>
                </a:lnTo>
                <a:lnTo>
                  <a:pt x="1709" y="26"/>
                </a:lnTo>
                <a:lnTo>
                  <a:pt x="1715" y="21"/>
                </a:lnTo>
                <a:lnTo>
                  <a:pt x="1715" y="16"/>
                </a:lnTo>
                <a:lnTo>
                  <a:pt x="1715" y="11"/>
                </a:lnTo>
                <a:lnTo>
                  <a:pt x="1715" y="5"/>
                </a:lnTo>
                <a:lnTo>
                  <a:pt x="1709" y="5"/>
                </a:lnTo>
                <a:lnTo>
                  <a:pt x="1704" y="5"/>
                </a:lnTo>
                <a:lnTo>
                  <a:pt x="1699" y="11"/>
                </a:lnTo>
                <a:lnTo>
                  <a:pt x="1689" y="16"/>
                </a:lnTo>
                <a:lnTo>
                  <a:pt x="1683" y="21"/>
                </a:lnTo>
                <a:lnTo>
                  <a:pt x="2276" y="2364"/>
                </a:lnTo>
                <a:lnTo>
                  <a:pt x="1496" y="639"/>
                </a:lnTo>
                <a:lnTo>
                  <a:pt x="1496" y="644"/>
                </a:lnTo>
                <a:lnTo>
                  <a:pt x="1502" y="644"/>
                </a:lnTo>
                <a:lnTo>
                  <a:pt x="1507" y="639"/>
                </a:lnTo>
                <a:lnTo>
                  <a:pt x="1502" y="639"/>
                </a:lnTo>
                <a:lnTo>
                  <a:pt x="1496" y="639"/>
                </a:lnTo>
                <a:lnTo>
                  <a:pt x="2276" y="2364"/>
                </a:lnTo>
                <a:lnTo>
                  <a:pt x="1637" y="348"/>
                </a:lnTo>
                <a:lnTo>
                  <a:pt x="1642" y="353"/>
                </a:lnTo>
                <a:lnTo>
                  <a:pt x="1637" y="359"/>
                </a:lnTo>
                <a:lnTo>
                  <a:pt x="1642" y="359"/>
                </a:lnTo>
                <a:lnTo>
                  <a:pt x="1637" y="359"/>
                </a:lnTo>
                <a:lnTo>
                  <a:pt x="1642" y="359"/>
                </a:lnTo>
                <a:lnTo>
                  <a:pt x="1637" y="364"/>
                </a:lnTo>
                <a:lnTo>
                  <a:pt x="1642" y="364"/>
                </a:lnTo>
                <a:lnTo>
                  <a:pt x="1642" y="369"/>
                </a:lnTo>
                <a:lnTo>
                  <a:pt x="1647" y="369"/>
                </a:lnTo>
                <a:lnTo>
                  <a:pt x="1647" y="374"/>
                </a:lnTo>
                <a:lnTo>
                  <a:pt x="1647" y="369"/>
                </a:lnTo>
                <a:lnTo>
                  <a:pt x="1647" y="374"/>
                </a:lnTo>
                <a:lnTo>
                  <a:pt x="1652" y="369"/>
                </a:lnTo>
                <a:lnTo>
                  <a:pt x="1652" y="374"/>
                </a:lnTo>
                <a:lnTo>
                  <a:pt x="1652" y="369"/>
                </a:lnTo>
                <a:lnTo>
                  <a:pt x="1657" y="369"/>
                </a:lnTo>
                <a:lnTo>
                  <a:pt x="1663" y="369"/>
                </a:lnTo>
                <a:lnTo>
                  <a:pt x="1668" y="369"/>
                </a:lnTo>
                <a:lnTo>
                  <a:pt x="1673" y="364"/>
                </a:lnTo>
                <a:lnTo>
                  <a:pt x="1673" y="369"/>
                </a:lnTo>
                <a:lnTo>
                  <a:pt x="1673" y="364"/>
                </a:lnTo>
                <a:lnTo>
                  <a:pt x="1678" y="364"/>
                </a:lnTo>
                <a:lnTo>
                  <a:pt x="1683" y="359"/>
                </a:lnTo>
                <a:lnTo>
                  <a:pt x="1689" y="353"/>
                </a:lnTo>
                <a:lnTo>
                  <a:pt x="1694" y="348"/>
                </a:lnTo>
                <a:lnTo>
                  <a:pt x="1689" y="343"/>
                </a:lnTo>
                <a:lnTo>
                  <a:pt x="1694" y="343"/>
                </a:lnTo>
                <a:lnTo>
                  <a:pt x="1694" y="338"/>
                </a:lnTo>
                <a:lnTo>
                  <a:pt x="1689" y="338"/>
                </a:lnTo>
                <a:lnTo>
                  <a:pt x="1689" y="333"/>
                </a:lnTo>
                <a:lnTo>
                  <a:pt x="1683" y="333"/>
                </a:lnTo>
                <a:lnTo>
                  <a:pt x="1678" y="327"/>
                </a:lnTo>
                <a:lnTo>
                  <a:pt x="1673" y="333"/>
                </a:lnTo>
                <a:lnTo>
                  <a:pt x="1673" y="327"/>
                </a:lnTo>
                <a:lnTo>
                  <a:pt x="1673" y="333"/>
                </a:lnTo>
                <a:lnTo>
                  <a:pt x="1668" y="333"/>
                </a:lnTo>
                <a:lnTo>
                  <a:pt x="1663" y="333"/>
                </a:lnTo>
                <a:lnTo>
                  <a:pt x="1657" y="338"/>
                </a:lnTo>
                <a:lnTo>
                  <a:pt x="1652" y="338"/>
                </a:lnTo>
                <a:lnTo>
                  <a:pt x="1647" y="338"/>
                </a:lnTo>
                <a:lnTo>
                  <a:pt x="1652" y="338"/>
                </a:lnTo>
                <a:lnTo>
                  <a:pt x="1652" y="343"/>
                </a:lnTo>
                <a:lnTo>
                  <a:pt x="1647" y="343"/>
                </a:lnTo>
                <a:lnTo>
                  <a:pt x="1637" y="343"/>
                </a:lnTo>
                <a:lnTo>
                  <a:pt x="1637" y="348"/>
                </a:lnTo>
                <a:lnTo>
                  <a:pt x="2276" y="2364"/>
                </a:lnTo>
                <a:lnTo>
                  <a:pt x="1580" y="203"/>
                </a:lnTo>
                <a:lnTo>
                  <a:pt x="1574" y="203"/>
                </a:lnTo>
                <a:lnTo>
                  <a:pt x="1574" y="208"/>
                </a:lnTo>
                <a:lnTo>
                  <a:pt x="1580" y="208"/>
                </a:lnTo>
                <a:lnTo>
                  <a:pt x="1580" y="203"/>
                </a:lnTo>
                <a:lnTo>
                  <a:pt x="2276" y="2364"/>
                </a:lnTo>
                <a:lnTo>
                  <a:pt x="3523" y="1185"/>
                </a:lnTo>
                <a:lnTo>
                  <a:pt x="3512" y="1195"/>
                </a:lnTo>
                <a:lnTo>
                  <a:pt x="3507" y="1195"/>
                </a:lnTo>
                <a:lnTo>
                  <a:pt x="3512" y="1195"/>
                </a:lnTo>
                <a:lnTo>
                  <a:pt x="3523" y="1185"/>
                </a:lnTo>
                <a:lnTo>
                  <a:pt x="2276" y="2364"/>
                </a:lnTo>
                <a:lnTo>
                  <a:pt x="1580" y="390"/>
                </a:lnTo>
                <a:lnTo>
                  <a:pt x="1564" y="390"/>
                </a:lnTo>
                <a:lnTo>
                  <a:pt x="1554" y="400"/>
                </a:lnTo>
                <a:lnTo>
                  <a:pt x="1559" y="400"/>
                </a:lnTo>
                <a:lnTo>
                  <a:pt x="1559" y="405"/>
                </a:lnTo>
                <a:lnTo>
                  <a:pt x="1559" y="400"/>
                </a:lnTo>
                <a:lnTo>
                  <a:pt x="1559" y="405"/>
                </a:lnTo>
                <a:lnTo>
                  <a:pt x="1564" y="400"/>
                </a:lnTo>
                <a:lnTo>
                  <a:pt x="1564" y="405"/>
                </a:lnTo>
                <a:lnTo>
                  <a:pt x="1564" y="400"/>
                </a:lnTo>
                <a:lnTo>
                  <a:pt x="1574" y="400"/>
                </a:lnTo>
                <a:lnTo>
                  <a:pt x="1574" y="395"/>
                </a:lnTo>
                <a:lnTo>
                  <a:pt x="1580" y="395"/>
                </a:lnTo>
                <a:lnTo>
                  <a:pt x="1580" y="390"/>
                </a:lnTo>
                <a:lnTo>
                  <a:pt x="2276" y="2364"/>
                </a:lnTo>
                <a:lnTo>
                  <a:pt x="1554" y="89"/>
                </a:lnTo>
                <a:lnTo>
                  <a:pt x="1554" y="94"/>
                </a:lnTo>
                <a:lnTo>
                  <a:pt x="1559" y="89"/>
                </a:lnTo>
                <a:lnTo>
                  <a:pt x="1559" y="94"/>
                </a:lnTo>
                <a:lnTo>
                  <a:pt x="1564" y="94"/>
                </a:lnTo>
                <a:lnTo>
                  <a:pt x="1574" y="89"/>
                </a:lnTo>
                <a:lnTo>
                  <a:pt x="1574" y="94"/>
                </a:lnTo>
                <a:lnTo>
                  <a:pt x="1574" y="89"/>
                </a:lnTo>
                <a:lnTo>
                  <a:pt x="1580" y="89"/>
                </a:lnTo>
                <a:lnTo>
                  <a:pt x="1580" y="94"/>
                </a:lnTo>
                <a:lnTo>
                  <a:pt x="1580" y="89"/>
                </a:lnTo>
                <a:lnTo>
                  <a:pt x="1585" y="89"/>
                </a:lnTo>
                <a:lnTo>
                  <a:pt x="1590" y="83"/>
                </a:lnTo>
                <a:lnTo>
                  <a:pt x="1590" y="78"/>
                </a:lnTo>
                <a:lnTo>
                  <a:pt x="1595" y="83"/>
                </a:lnTo>
                <a:lnTo>
                  <a:pt x="1590" y="83"/>
                </a:lnTo>
                <a:lnTo>
                  <a:pt x="1590" y="89"/>
                </a:lnTo>
                <a:lnTo>
                  <a:pt x="1590" y="94"/>
                </a:lnTo>
                <a:lnTo>
                  <a:pt x="1585" y="99"/>
                </a:lnTo>
                <a:lnTo>
                  <a:pt x="1590" y="94"/>
                </a:lnTo>
                <a:lnTo>
                  <a:pt x="1590" y="99"/>
                </a:lnTo>
                <a:lnTo>
                  <a:pt x="1590" y="104"/>
                </a:lnTo>
                <a:lnTo>
                  <a:pt x="1595" y="104"/>
                </a:lnTo>
                <a:lnTo>
                  <a:pt x="1600" y="104"/>
                </a:lnTo>
                <a:lnTo>
                  <a:pt x="1600" y="109"/>
                </a:lnTo>
                <a:lnTo>
                  <a:pt x="1606" y="104"/>
                </a:lnTo>
                <a:lnTo>
                  <a:pt x="1606" y="109"/>
                </a:lnTo>
                <a:lnTo>
                  <a:pt x="1606" y="104"/>
                </a:lnTo>
                <a:lnTo>
                  <a:pt x="1611" y="109"/>
                </a:lnTo>
                <a:lnTo>
                  <a:pt x="1611" y="104"/>
                </a:lnTo>
                <a:lnTo>
                  <a:pt x="1611" y="109"/>
                </a:lnTo>
                <a:lnTo>
                  <a:pt x="1600" y="120"/>
                </a:lnTo>
                <a:lnTo>
                  <a:pt x="1600" y="125"/>
                </a:lnTo>
                <a:lnTo>
                  <a:pt x="1595" y="125"/>
                </a:lnTo>
                <a:lnTo>
                  <a:pt x="1600" y="125"/>
                </a:lnTo>
                <a:lnTo>
                  <a:pt x="1600" y="130"/>
                </a:lnTo>
                <a:lnTo>
                  <a:pt x="1600" y="125"/>
                </a:lnTo>
                <a:lnTo>
                  <a:pt x="1600" y="130"/>
                </a:lnTo>
                <a:lnTo>
                  <a:pt x="1606" y="130"/>
                </a:lnTo>
                <a:lnTo>
                  <a:pt x="1611" y="130"/>
                </a:lnTo>
                <a:lnTo>
                  <a:pt x="1616" y="125"/>
                </a:lnTo>
                <a:lnTo>
                  <a:pt x="1616" y="120"/>
                </a:lnTo>
                <a:lnTo>
                  <a:pt x="1621" y="120"/>
                </a:lnTo>
                <a:lnTo>
                  <a:pt x="1621" y="109"/>
                </a:lnTo>
                <a:lnTo>
                  <a:pt x="1616" y="109"/>
                </a:lnTo>
                <a:lnTo>
                  <a:pt x="1611" y="109"/>
                </a:lnTo>
                <a:lnTo>
                  <a:pt x="1616" y="104"/>
                </a:lnTo>
                <a:lnTo>
                  <a:pt x="1621" y="104"/>
                </a:lnTo>
                <a:lnTo>
                  <a:pt x="1626" y="99"/>
                </a:lnTo>
                <a:lnTo>
                  <a:pt x="1632" y="99"/>
                </a:lnTo>
                <a:lnTo>
                  <a:pt x="1637" y="94"/>
                </a:lnTo>
                <a:lnTo>
                  <a:pt x="1637" y="83"/>
                </a:lnTo>
                <a:lnTo>
                  <a:pt x="1642" y="89"/>
                </a:lnTo>
                <a:lnTo>
                  <a:pt x="1637" y="83"/>
                </a:lnTo>
                <a:lnTo>
                  <a:pt x="1642" y="83"/>
                </a:lnTo>
                <a:lnTo>
                  <a:pt x="1642" y="78"/>
                </a:lnTo>
                <a:lnTo>
                  <a:pt x="1642" y="73"/>
                </a:lnTo>
                <a:lnTo>
                  <a:pt x="1637" y="73"/>
                </a:lnTo>
                <a:lnTo>
                  <a:pt x="1642" y="73"/>
                </a:lnTo>
                <a:lnTo>
                  <a:pt x="1637" y="73"/>
                </a:lnTo>
                <a:lnTo>
                  <a:pt x="1642" y="68"/>
                </a:lnTo>
                <a:lnTo>
                  <a:pt x="1637" y="68"/>
                </a:lnTo>
                <a:lnTo>
                  <a:pt x="1632" y="68"/>
                </a:lnTo>
                <a:lnTo>
                  <a:pt x="1632" y="63"/>
                </a:lnTo>
                <a:lnTo>
                  <a:pt x="1626" y="68"/>
                </a:lnTo>
                <a:lnTo>
                  <a:pt x="1626" y="63"/>
                </a:lnTo>
                <a:lnTo>
                  <a:pt x="1626" y="68"/>
                </a:lnTo>
                <a:lnTo>
                  <a:pt x="1621" y="63"/>
                </a:lnTo>
                <a:lnTo>
                  <a:pt x="1621" y="68"/>
                </a:lnTo>
                <a:lnTo>
                  <a:pt x="1621" y="63"/>
                </a:lnTo>
                <a:lnTo>
                  <a:pt x="1616" y="63"/>
                </a:lnTo>
                <a:lnTo>
                  <a:pt x="1616" y="68"/>
                </a:lnTo>
                <a:lnTo>
                  <a:pt x="1611" y="68"/>
                </a:lnTo>
                <a:lnTo>
                  <a:pt x="1611" y="63"/>
                </a:lnTo>
                <a:lnTo>
                  <a:pt x="1611" y="68"/>
                </a:lnTo>
                <a:lnTo>
                  <a:pt x="1606" y="68"/>
                </a:lnTo>
                <a:lnTo>
                  <a:pt x="1600" y="68"/>
                </a:lnTo>
                <a:lnTo>
                  <a:pt x="1595" y="73"/>
                </a:lnTo>
                <a:lnTo>
                  <a:pt x="1595" y="68"/>
                </a:lnTo>
                <a:lnTo>
                  <a:pt x="1590" y="68"/>
                </a:lnTo>
                <a:lnTo>
                  <a:pt x="1595" y="63"/>
                </a:lnTo>
                <a:lnTo>
                  <a:pt x="1590" y="63"/>
                </a:lnTo>
                <a:lnTo>
                  <a:pt x="1585" y="63"/>
                </a:lnTo>
                <a:lnTo>
                  <a:pt x="1574" y="68"/>
                </a:lnTo>
                <a:lnTo>
                  <a:pt x="1564" y="68"/>
                </a:lnTo>
                <a:lnTo>
                  <a:pt x="1559" y="73"/>
                </a:lnTo>
                <a:lnTo>
                  <a:pt x="1559" y="78"/>
                </a:lnTo>
                <a:lnTo>
                  <a:pt x="1554" y="83"/>
                </a:lnTo>
                <a:lnTo>
                  <a:pt x="1554" y="89"/>
                </a:lnTo>
                <a:lnTo>
                  <a:pt x="2276" y="2364"/>
                </a:lnTo>
                <a:lnTo>
                  <a:pt x="1642" y="442"/>
                </a:lnTo>
                <a:lnTo>
                  <a:pt x="1637" y="442"/>
                </a:lnTo>
                <a:lnTo>
                  <a:pt x="1632" y="442"/>
                </a:lnTo>
                <a:lnTo>
                  <a:pt x="1626" y="442"/>
                </a:lnTo>
                <a:lnTo>
                  <a:pt x="1616" y="452"/>
                </a:lnTo>
                <a:lnTo>
                  <a:pt x="1616" y="457"/>
                </a:lnTo>
                <a:lnTo>
                  <a:pt x="1611" y="463"/>
                </a:lnTo>
                <a:lnTo>
                  <a:pt x="1611" y="468"/>
                </a:lnTo>
                <a:lnTo>
                  <a:pt x="1616" y="468"/>
                </a:lnTo>
                <a:lnTo>
                  <a:pt x="1616" y="473"/>
                </a:lnTo>
                <a:lnTo>
                  <a:pt x="1621" y="468"/>
                </a:lnTo>
                <a:lnTo>
                  <a:pt x="1621" y="473"/>
                </a:lnTo>
                <a:lnTo>
                  <a:pt x="1626" y="468"/>
                </a:lnTo>
                <a:lnTo>
                  <a:pt x="1626" y="473"/>
                </a:lnTo>
                <a:lnTo>
                  <a:pt x="1632" y="468"/>
                </a:lnTo>
                <a:lnTo>
                  <a:pt x="1637" y="463"/>
                </a:lnTo>
                <a:lnTo>
                  <a:pt x="1637" y="457"/>
                </a:lnTo>
                <a:lnTo>
                  <a:pt x="1642" y="457"/>
                </a:lnTo>
                <a:lnTo>
                  <a:pt x="1642" y="452"/>
                </a:lnTo>
                <a:lnTo>
                  <a:pt x="1642" y="447"/>
                </a:lnTo>
                <a:lnTo>
                  <a:pt x="1642" y="442"/>
                </a:lnTo>
                <a:lnTo>
                  <a:pt x="2276" y="2364"/>
                </a:lnTo>
                <a:lnTo>
                  <a:pt x="1517" y="509"/>
                </a:lnTo>
                <a:lnTo>
                  <a:pt x="1517" y="504"/>
                </a:lnTo>
                <a:lnTo>
                  <a:pt x="1517" y="499"/>
                </a:lnTo>
                <a:lnTo>
                  <a:pt x="1512" y="499"/>
                </a:lnTo>
                <a:lnTo>
                  <a:pt x="1507" y="499"/>
                </a:lnTo>
                <a:lnTo>
                  <a:pt x="1496" y="504"/>
                </a:lnTo>
                <a:lnTo>
                  <a:pt x="1491" y="504"/>
                </a:lnTo>
                <a:lnTo>
                  <a:pt x="1486" y="509"/>
                </a:lnTo>
                <a:lnTo>
                  <a:pt x="1486" y="515"/>
                </a:lnTo>
                <a:lnTo>
                  <a:pt x="1481" y="515"/>
                </a:lnTo>
                <a:lnTo>
                  <a:pt x="1481" y="520"/>
                </a:lnTo>
                <a:lnTo>
                  <a:pt x="1481" y="525"/>
                </a:lnTo>
                <a:lnTo>
                  <a:pt x="1481" y="520"/>
                </a:lnTo>
                <a:lnTo>
                  <a:pt x="1481" y="525"/>
                </a:lnTo>
                <a:lnTo>
                  <a:pt x="1481" y="530"/>
                </a:lnTo>
                <a:lnTo>
                  <a:pt x="1486" y="525"/>
                </a:lnTo>
                <a:lnTo>
                  <a:pt x="1486" y="530"/>
                </a:lnTo>
                <a:lnTo>
                  <a:pt x="1491" y="525"/>
                </a:lnTo>
                <a:lnTo>
                  <a:pt x="1491" y="530"/>
                </a:lnTo>
                <a:lnTo>
                  <a:pt x="1491" y="525"/>
                </a:lnTo>
                <a:lnTo>
                  <a:pt x="1496" y="525"/>
                </a:lnTo>
                <a:lnTo>
                  <a:pt x="1496" y="530"/>
                </a:lnTo>
                <a:lnTo>
                  <a:pt x="1496" y="525"/>
                </a:lnTo>
                <a:lnTo>
                  <a:pt x="1502" y="525"/>
                </a:lnTo>
                <a:lnTo>
                  <a:pt x="1502" y="530"/>
                </a:lnTo>
                <a:lnTo>
                  <a:pt x="1502" y="525"/>
                </a:lnTo>
                <a:lnTo>
                  <a:pt x="1507" y="525"/>
                </a:lnTo>
                <a:lnTo>
                  <a:pt x="1507" y="520"/>
                </a:lnTo>
                <a:lnTo>
                  <a:pt x="1512" y="520"/>
                </a:lnTo>
                <a:lnTo>
                  <a:pt x="1517" y="515"/>
                </a:lnTo>
                <a:lnTo>
                  <a:pt x="1517" y="509"/>
                </a:lnTo>
                <a:lnTo>
                  <a:pt x="2276" y="2364"/>
                </a:lnTo>
                <a:lnTo>
                  <a:pt x="1595" y="400"/>
                </a:lnTo>
                <a:lnTo>
                  <a:pt x="1600" y="400"/>
                </a:lnTo>
                <a:lnTo>
                  <a:pt x="1606" y="400"/>
                </a:lnTo>
                <a:lnTo>
                  <a:pt x="1606" y="395"/>
                </a:lnTo>
                <a:lnTo>
                  <a:pt x="1606" y="390"/>
                </a:lnTo>
                <a:lnTo>
                  <a:pt x="1611" y="390"/>
                </a:lnTo>
                <a:lnTo>
                  <a:pt x="1611" y="385"/>
                </a:lnTo>
                <a:lnTo>
                  <a:pt x="1606" y="385"/>
                </a:lnTo>
                <a:lnTo>
                  <a:pt x="1606" y="379"/>
                </a:lnTo>
                <a:lnTo>
                  <a:pt x="1600" y="379"/>
                </a:lnTo>
                <a:lnTo>
                  <a:pt x="1590" y="385"/>
                </a:lnTo>
                <a:lnTo>
                  <a:pt x="1590" y="390"/>
                </a:lnTo>
                <a:lnTo>
                  <a:pt x="1585" y="390"/>
                </a:lnTo>
                <a:lnTo>
                  <a:pt x="1585" y="395"/>
                </a:lnTo>
                <a:lnTo>
                  <a:pt x="1580" y="400"/>
                </a:lnTo>
                <a:lnTo>
                  <a:pt x="1585" y="400"/>
                </a:lnTo>
                <a:lnTo>
                  <a:pt x="1590" y="400"/>
                </a:lnTo>
                <a:lnTo>
                  <a:pt x="1590" y="405"/>
                </a:lnTo>
                <a:lnTo>
                  <a:pt x="1595" y="400"/>
                </a:lnTo>
                <a:lnTo>
                  <a:pt x="2276" y="2364"/>
                </a:lnTo>
                <a:lnTo>
                  <a:pt x="1522" y="109"/>
                </a:lnTo>
                <a:lnTo>
                  <a:pt x="1522" y="114"/>
                </a:lnTo>
                <a:lnTo>
                  <a:pt x="1528" y="114"/>
                </a:lnTo>
                <a:lnTo>
                  <a:pt x="1528" y="120"/>
                </a:lnTo>
                <a:lnTo>
                  <a:pt x="1533" y="120"/>
                </a:lnTo>
                <a:lnTo>
                  <a:pt x="1538" y="120"/>
                </a:lnTo>
                <a:lnTo>
                  <a:pt x="1548" y="109"/>
                </a:lnTo>
                <a:lnTo>
                  <a:pt x="1548" y="104"/>
                </a:lnTo>
                <a:lnTo>
                  <a:pt x="1548" y="99"/>
                </a:lnTo>
                <a:lnTo>
                  <a:pt x="1543" y="99"/>
                </a:lnTo>
                <a:lnTo>
                  <a:pt x="1538" y="99"/>
                </a:lnTo>
                <a:lnTo>
                  <a:pt x="1533" y="99"/>
                </a:lnTo>
                <a:lnTo>
                  <a:pt x="1533" y="104"/>
                </a:lnTo>
                <a:lnTo>
                  <a:pt x="1528" y="104"/>
                </a:lnTo>
                <a:lnTo>
                  <a:pt x="1528" y="109"/>
                </a:lnTo>
                <a:lnTo>
                  <a:pt x="1522" y="109"/>
                </a:lnTo>
                <a:lnTo>
                  <a:pt x="2276" y="2364"/>
                </a:lnTo>
                <a:lnTo>
                  <a:pt x="1611" y="437"/>
                </a:lnTo>
                <a:lnTo>
                  <a:pt x="1611" y="431"/>
                </a:lnTo>
                <a:lnTo>
                  <a:pt x="1606" y="437"/>
                </a:lnTo>
                <a:lnTo>
                  <a:pt x="1611" y="437"/>
                </a:lnTo>
                <a:lnTo>
                  <a:pt x="2276" y="2364"/>
                </a:lnTo>
                <a:lnTo>
                  <a:pt x="1543" y="546"/>
                </a:lnTo>
                <a:lnTo>
                  <a:pt x="1528" y="546"/>
                </a:lnTo>
                <a:lnTo>
                  <a:pt x="1522" y="556"/>
                </a:lnTo>
                <a:lnTo>
                  <a:pt x="1522" y="561"/>
                </a:lnTo>
                <a:lnTo>
                  <a:pt x="1522" y="566"/>
                </a:lnTo>
                <a:lnTo>
                  <a:pt x="1528" y="561"/>
                </a:lnTo>
                <a:lnTo>
                  <a:pt x="1522" y="566"/>
                </a:lnTo>
                <a:lnTo>
                  <a:pt x="1528" y="566"/>
                </a:lnTo>
                <a:lnTo>
                  <a:pt x="1533" y="566"/>
                </a:lnTo>
                <a:lnTo>
                  <a:pt x="1538" y="561"/>
                </a:lnTo>
                <a:lnTo>
                  <a:pt x="1538" y="556"/>
                </a:lnTo>
                <a:lnTo>
                  <a:pt x="1543" y="556"/>
                </a:lnTo>
                <a:lnTo>
                  <a:pt x="1543" y="546"/>
                </a:lnTo>
                <a:lnTo>
                  <a:pt x="2276" y="2364"/>
                </a:lnTo>
                <a:lnTo>
                  <a:pt x="1377" y="416"/>
                </a:lnTo>
                <a:lnTo>
                  <a:pt x="1382" y="416"/>
                </a:lnTo>
                <a:lnTo>
                  <a:pt x="1387" y="416"/>
                </a:lnTo>
                <a:lnTo>
                  <a:pt x="1387" y="411"/>
                </a:lnTo>
                <a:lnTo>
                  <a:pt x="1382" y="411"/>
                </a:lnTo>
                <a:lnTo>
                  <a:pt x="1377" y="416"/>
                </a:lnTo>
                <a:lnTo>
                  <a:pt x="2276" y="2364"/>
                </a:lnTo>
                <a:lnTo>
                  <a:pt x="1320" y="779"/>
                </a:lnTo>
                <a:lnTo>
                  <a:pt x="1320" y="774"/>
                </a:lnTo>
                <a:lnTo>
                  <a:pt x="1315" y="779"/>
                </a:lnTo>
                <a:lnTo>
                  <a:pt x="1309" y="779"/>
                </a:lnTo>
                <a:lnTo>
                  <a:pt x="1304" y="779"/>
                </a:lnTo>
                <a:lnTo>
                  <a:pt x="1299" y="779"/>
                </a:lnTo>
                <a:lnTo>
                  <a:pt x="1299" y="785"/>
                </a:lnTo>
                <a:lnTo>
                  <a:pt x="1294" y="779"/>
                </a:lnTo>
                <a:lnTo>
                  <a:pt x="1289" y="785"/>
                </a:lnTo>
                <a:lnTo>
                  <a:pt x="1283" y="785"/>
                </a:lnTo>
                <a:lnTo>
                  <a:pt x="1283" y="790"/>
                </a:lnTo>
                <a:lnTo>
                  <a:pt x="1283" y="795"/>
                </a:lnTo>
                <a:lnTo>
                  <a:pt x="1283" y="800"/>
                </a:lnTo>
                <a:lnTo>
                  <a:pt x="1278" y="805"/>
                </a:lnTo>
                <a:lnTo>
                  <a:pt x="1283" y="805"/>
                </a:lnTo>
                <a:lnTo>
                  <a:pt x="1278" y="805"/>
                </a:lnTo>
                <a:lnTo>
                  <a:pt x="1283" y="805"/>
                </a:lnTo>
                <a:lnTo>
                  <a:pt x="1278" y="811"/>
                </a:lnTo>
                <a:lnTo>
                  <a:pt x="1283" y="811"/>
                </a:lnTo>
                <a:lnTo>
                  <a:pt x="1278" y="816"/>
                </a:lnTo>
                <a:lnTo>
                  <a:pt x="1283" y="816"/>
                </a:lnTo>
                <a:lnTo>
                  <a:pt x="1289" y="816"/>
                </a:lnTo>
                <a:lnTo>
                  <a:pt x="1283" y="821"/>
                </a:lnTo>
                <a:lnTo>
                  <a:pt x="1289" y="816"/>
                </a:lnTo>
                <a:lnTo>
                  <a:pt x="1289" y="821"/>
                </a:lnTo>
                <a:lnTo>
                  <a:pt x="1294" y="816"/>
                </a:lnTo>
                <a:lnTo>
                  <a:pt x="1294" y="821"/>
                </a:lnTo>
                <a:lnTo>
                  <a:pt x="1294" y="816"/>
                </a:lnTo>
                <a:lnTo>
                  <a:pt x="1299" y="821"/>
                </a:lnTo>
                <a:lnTo>
                  <a:pt x="1299" y="816"/>
                </a:lnTo>
                <a:lnTo>
                  <a:pt x="1299" y="821"/>
                </a:lnTo>
                <a:lnTo>
                  <a:pt x="1304" y="816"/>
                </a:lnTo>
                <a:lnTo>
                  <a:pt x="1304" y="821"/>
                </a:lnTo>
                <a:lnTo>
                  <a:pt x="1304" y="816"/>
                </a:lnTo>
                <a:lnTo>
                  <a:pt x="1309" y="816"/>
                </a:lnTo>
                <a:lnTo>
                  <a:pt x="1315" y="816"/>
                </a:lnTo>
                <a:lnTo>
                  <a:pt x="1320" y="811"/>
                </a:lnTo>
                <a:lnTo>
                  <a:pt x="1325" y="811"/>
                </a:lnTo>
                <a:lnTo>
                  <a:pt x="1325" y="805"/>
                </a:lnTo>
                <a:lnTo>
                  <a:pt x="1330" y="800"/>
                </a:lnTo>
                <a:lnTo>
                  <a:pt x="1330" y="795"/>
                </a:lnTo>
                <a:lnTo>
                  <a:pt x="1335" y="795"/>
                </a:lnTo>
                <a:lnTo>
                  <a:pt x="1330" y="795"/>
                </a:lnTo>
                <a:lnTo>
                  <a:pt x="1335" y="790"/>
                </a:lnTo>
                <a:lnTo>
                  <a:pt x="1330" y="790"/>
                </a:lnTo>
                <a:lnTo>
                  <a:pt x="1335" y="790"/>
                </a:lnTo>
                <a:lnTo>
                  <a:pt x="1330" y="790"/>
                </a:lnTo>
                <a:lnTo>
                  <a:pt x="1330" y="785"/>
                </a:lnTo>
                <a:lnTo>
                  <a:pt x="1335" y="785"/>
                </a:lnTo>
                <a:lnTo>
                  <a:pt x="1330" y="785"/>
                </a:lnTo>
                <a:lnTo>
                  <a:pt x="1330" y="779"/>
                </a:lnTo>
                <a:lnTo>
                  <a:pt x="1330" y="785"/>
                </a:lnTo>
                <a:lnTo>
                  <a:pt x="1330" y="779"/>
                </a:lnTo>
                <a:lnTo>
                  <a:pt x="1325" y="779"/>
                </a:lnTo>
                <a:lnTo>
                  <a:pt x="1320" y="779"/>
                </a:lnTo>
                <a:lnTo>
                  <a:pt x="2276" y="2364"/>
                </a:lnTo>
                <a:lnTo>
                  <a:pt x="1247" y="821"/>
                </a:lnTo>
                <a:lnTo>
                  <a:pt x="1247" y="816"/>
                </a:lnTo>
                <a:lnTo>
                  <a:pt x="1247" y="811"/>
                </a:lnTo>
                <a:lnTo>
                  <a:pt x="1242" y="811"/>
                </a:lnTo>
                <a:lnTo>
                  <a:pt x="1231" y="816"/>
                </a:lnTo>
                <a:lnTo>
                  <a:pt x="1231" y="811"/>
                </a:lnTo>
                <a:lnTo>
                  <a:pt x="1231" y="816"/>
                </a:lnTo>
                <a:lnTo>
                  <a:pt x="1226" y="816"/>
                </a:lnTo>
                <a:lnTo>
                  <a:pt x="1226" y="821"/>
                </a:lnTo>
                <a:lnTo>
                  <a:pt x="1221" y="821"/>
                </a:lnTo>
                <a:lnTo>
                  <a:pt x="1221" y="826"/>
                </a:lnTo>
                <a:lnTo>
                  <a:pt x="1226" y="831"/>
                </a:lnTo>
                <a:lnTo>
                  <a:pt x="1221" y="831"/>
                </a:lnTo>
                <a:lnTo>
                  <a:pt x="1226" y="831"/>
                </a:lnTo>
                <a:lnTo>
                  <a:pt x="1226" y="837"/>
                </a:lnTo>
                <a:lnTo>
                  <a:pt x="1231" y="831"/>
                </a:lnTo>
                <a:lnTo>
                  <a:pt x="1237" y="831"/>
                </a:lnTo>
                <a:lnTo>
                  <a:pt x="1242" y="826"/>
                </a:lnTo>
                <a:lnTo>
                  <a:pt x="1247" y="826"/>
                </a:lnTo>
                <a:lnTo>
                  <a:pt x="1247" y="821"/>
                </a:lnTo>
                <a:lnTo>
                  <a:pt x="2276" y="2364"/>
                </a:lnTo>
                <a:lnTo>
                  <a:pt x="1257" y="696"/>
                </a:lnTo>
                <a:lnTo>
                  <a:pt x="1252" y="696"/>
                </a:lnTo>
                <a:lnTo>
                  <a:pt x="1247" y="696"/>
                </a:lnTo>
                <a:lnTo>
                  <a:pt x="1247" y="702"/>
                </a:lnTo>
                <a:lnTo>
                  <a:pt x="1247" y="707"/>
                </a:lnTo>
                <a:lnTo>
                  <a:pt x="1242" y="712"/>
                </a:lnTo>
                <a:lnTo>
                  <a:pt x="1247" y="712"/>
                </a:lnTo>
                <a:lnTo>
                  <a:pt x="1242" y="712"/>
                </a:lnTo>
                <a:lnTo>
                  <a:pt x="1247" y="712"/>
                </a:lnTo>
                <a:lnTo>
                  <a:pt x="1242" y="717"/>
                </a:lnTo>
                <a:lnTo>
                  <a:pt x="1242" y="712"/>
                </a:lnTo>
                <a:lnTo>
                  <a:pt x="1242" y="717"/>
                </a:lnTo>
                <a:lnTo>
                  <a:pt x="1247" y="717"/>
                </a:lnTo>
                <a:lnTo>
                  <a:pt x="1242" y="717"/>
                </a:lnTo>
                <a:lnTo>
                  <a:pt x="1247" y="717"/>
                </a:lnTo>
                <a:lnTo>
                  <a:pt x="1247" y="722"/>
                </a:lnTo>
                <a:lnTo>
                  <a:pt x="1247" y="717"/>
                </a:lnTo>
                <a:lnTo>
                  <a:pt x="1247" y="722"/>
                </a:lnTo>
                <a:lnTo>
                  <a:pt x="1252" y="722"/>
                </a:lnTo>
                <a:lnTo>
                  <a:pt x="1257" y="722"/>
                </a:lnTo>
                <a:lnTo>
                  <a:pt x="1263" y="722"/>
                </a:lnTo>
                <a:lnTo>
                  <a:pt x="1268" y="717"/>
                </a:lnTo>
                <a:lnTo>
                  <a:pt x="1273" y="717"/>
                </a:lnTo>
                <a:lnTo>
                  <a:pt x="1273" y="712"/>
                </a:lnTo>
                <a:lnTo>
                  <a:pt x="1278" y="707"/>
                </a:lnTo>
                <a:lnTo>
                  <a:pt x="1278" y="702"/>
                </a:lnTo>
                <a:lnTo>
                  <a:pt x="1278" y="696"/>
                </a:lnTo>
                <a:lnTo>
                  <a:pt x="1273" y="696"/>
                </a:lnTo>
                <a:lnTo>
                  <a:pt x="1273" y="691"/>
                </a:lnTo>
                <a:lnTo>
                  <a:pt x="1273" y="696"/>
                </a:lnTo>
                <a:lnTo>
                  <a:pt x="1268" y="691"/>
                </a:lnTo>
                <a:lnTo>
                  <a:pt x="1268" y="696"/>
                </a:lnTo>
                <a:lnTo>
                  <a:pt x="1268" y="691"/>
                </a:lnTo>
                <a:lnTo>
                  <a:pt x="1268" y="696"/>
                </a:lnTo>
                <a:lnTo>
                  <a:pt x="1263" y="691"/>
                </a:lnTo>
                <a:lnTo>
                  <a:pt x="1263" y="696"/>
                </a:lnTo>
                <a:lnTo>
                  <a:pt x="1257" y="696"/>
                </a:lnTo>
                <a:lnTo>
                  <a:pt x="2276" y="2364"/>
                </a:lnTo>
                <a:lnTo>
                  <a:pt x="1377" y="644"/>
                </a:lnTo>
                <a:lnTo>
                  <a:pt x="1372" y="644"/>
                </a:lnTo>
                <a:lnTo>
                  <a:pt x="1356" y="644"/>
                </a:lnTo>
                <a:lnTo>
                  <a:pt x="1351" y="650"/>
                </a:lnTo>
                <a:lnTo>
                  <a:pt x="1351" y="655"/>
                </a:lnTo>
                <a:lnTo>
                  <a:pt x="1341" y="660"/>
                </a:lnTo>
                <a:lnTo>
                  <a:pt x="1346" y="660"/>
                </a:lnTo>
                <a:lnTo>
                  <a:pt x="1341" y="670"/>
                </a:lnTo>
                <a:lnTo>
                  <a:pt x="1341" y="676"/>
                </a:lnTo>
                <a:lnTo>
                  <a:pt x="1335" y="681"/>
                </a:lnTo>
                <a:lnTo>
                  <a:pt x="1335" y="676"/>
                </a:lnTo>
                <a:lnTo>
                  <a:pt x="1341" y="676"/>
                </a:lnTo>
                <a:lnTo>
                  <a:pt x="1346" y="676"/>
                </a:lnTo>
                <a:lnTo>
                  <a:pt x="1341" y="681"/>
                </a:lnTo>
                <a:lnTo>
                  <a:pt x="1346" y="676"/>
                </a:lnTo>
                <a:lnTo>
                  <a:pt x="1351" y="676"/>
                </a:lnTo>
                <a:lnTo>
                  <a:pt x="1351" y="681"/>
                </a:lnTo>
                <a:lnTo>
                  <a:pt x="1356" y="676"/>
                </a:lnTo>
                <a:lnTo>
                  <a:pt x="1361" y="670"/>
                </a:lnTo>
                <a:lnTo>
                  <a:pt x="1361" y="676"/>
                </a:lnTo>
                <a:lnTo>
                  <a:pt x="1367" y="670"/>
                </a:lnTo>
                <a:lnTo>
                  <a:pt x="1372" y="660"/>
                </a:lnTo>
                <a:lnTo>
                  <a:pt x="1377" y="655"/>
                </a:lnTo>
                <a:lnTo>
                  <a:pt x="1377" y="650"/>
                </a:lnTo>
                <a:lnTo>
                  <a:pt x="1377" y="644"/>
                </a:lnTo>
                <a:lnTo>
                  <a:pt x="2276" y="2364"/>
                </a:lnTo>
                <a:lnTo>
                  <a:pt x="3460" y="1018"/>
                </a:lnTo>
                <a:lnTo>
                  <a:pt x="3403" y="1044"/>
                </a:lnTo>
                <a:lnTo>
                  <a:pt x="3460" y="1024"/>
                </a:lnTo>
                <a:lnTo>
                  <a:pt x="3460" y="1018"/>
                </a:lnTo>
                <a:lnTo>
                  <a:pt x="2276" y="2364"/>
                </a:lnTo>
                <a:lnTo>
                  <a:pt x="1195" y="727"/>
                </a:lnTo>
                <a:lnTo>
                  <a:pt x="1200" y="722"/>
                </a:lnTo>
                <a:lnTo>
                  <a:pt x="1206" y="722"/>
                </a:lnTo>
                <a:lnTo>
                  <a:pt x="1206" y="717"/>
                </a:lnTo>
                <a:lnTo>
                  <a:pt x="1200" y="717"/>
                </a:lnTo>
                <a:lnTo>
                  <a:pt x="1195" y="722"/>
                </a:lnTo>
                <a:lnTo>
                  <a:pt x="1195" y="727"/>
                </a:lnTo>
                <a:lnTo>
                  <a:pt x="2276" y="2364"/>
                </a:lnTo>
                <a:lnTo>
                  <a:pt x="1180" y="561"/>
                </a:lnTo>
                <a:lnTo>
                  <a:pt x="1185" y="561"/>
                </a:lnTo>
                <a:lnTo>
                  <a:pt x="1180" y="566"/>
                </a:lnTo>
                <a:lnTo>
                  <a:pt x="1174" y="577"/>
                </a:lnTo>
                <a:lnTo>
                  <a:pt x="1180" y="572"/>
                </a:lnTo>
                <a:lnTo>
                  <a:pt x="1174" y="577"/>
                </a:lnTo>
                <a:lnTo>
                  <a:pt x="1180" y="577"/>
                </a:lnTo>
                <a:lnTo>
                  <a:pt x="1174" y="577"/>
                </a:lnTo>
                <a:lnTo>
                  <a:pt x="1180" y="577"/>
                </a:lnTo>
                <a:lnTo>
                  <a:pt x="1185" y="577"/>
                </a:lnTo>
                <a:lnTo>
                  <a:pt x="1190" y="577"/>
                </a:lnTo>
                <a:lnTo>
                  <a:pt x="1200" y="566"/>
                </a:lnTo>
                <a:lnTo>
                  <a:pt x="1200" y="561"/>
                </a:lnTo>
                <a:lnTo>
                  <a:pt x="1206" y="561"/>
                </a:lnTo>
                <a:lnTo>
                  <a:pt x="1206" y="556"/>
                </a:lnTo>
                <a:lnTo>
                  <a:pt x="1195" y="556"/>
                </a:lnTo>
                <a:lnTo>
                  <a:pt x="1190" y="556"/>
                </a:lnTo>
                <a:lnTo>
                  <a:pt x="1190" y="561"/>
                </a:lnTo>
                <a:lnTo>
                  <a:pt x="1180" y="561"/>
                </a:lnTo>
                <a:lnTo>
                  <a:pt x="2276" y="2364"/>
                </a:lnTo>
                <a:lnTo>
                  <a:pt x="1174" y="779"/>
                </a:lnTo>
                <a:lnTo>
                  <a:pt x="1159" y="790"/>
                </a:lnTo>
                <a:lnTo>
                  <a:pt x="1164" y="790"/>
                </a:lnTo>
                <a:lnTo>
                  <a:pt x="1154" y="795"/>
                </a:lnTo>
                <a:lnTo>
                  <a:pt x="1143" y="805"/>
                </a:lnTo>
                <a:lnTo>
                  <a:pt x="1138" y="811"/>
                </a:lnTo>
                <a:lnTo>
                  <a:pt x="1143" y="811"/>
                </a:lnTo>
                <a:lnTo>
                  <a:pt x="1138" y="816"/>
                </a:lnTo>
                <a:lnTo>
                  <a:pt x="1143" y="811"/>
                </a:lnTo>
                <a:lnTo>
                  <a:pt x="1143" y="816"/>
                </a:lnTo>
                <a:lnTo>
                  <a:pt x="1143" y="811"/>
                </a:lnTo>
                <a:lnTo>
                  <a:pt x="1148" y="816"/>
                </a:lnTo>
                <a:lnTo>
                  <a:pt x="1148" y="811"/>
                </a:lnTo>
                <a:lnTo>
                  <a:pt x="1164" y="800"/>
                </a:lnTo>
                <a:lnTo>
                  <a:pt x="1164" y="795"/>
                </a:lnTo>
                <a:lnTo>
                  <a:pt x="1169" y="790"/>
                </a:lnTo>
                <a:lnTo>
                  <a:pt x="1174" y="779"/>
                </a:lnTo>
                <a:lnTo>
                  <a:pt x="2276" y="2364"/>
                </a:lnTo>
                <a:lnTo>
                  <a:pt x="1128" y="847"/>
                </a:lnTo>
                <a:lnTo>
                  <a:pt x="1133" y="847"/>
                </a:lnTo>
                <a:lnTo>
                  <a:pt x="1133" y="842"/>
                </a:lnTo>
                <a:lnTo>
                  <a:pt x="1128" y="847"/>
                </a:lnTo>
                <a:lnTo>
                  <a:pt x="2276" y="2364"/>
                </a:lnTo>
                <a:lnTo>
                  <a:pt x="1206" y="826"/>
                </a:lnTo>
                <a:lnTo>
                  <a:pt x="1211" y="826"/>
                </a:lnTo>
                <a:lnTo>
                  <a:pt x="1216" y="821"/>
                </a:lnTo>
                <a:lnTo>
                  <a:pt x="1221" y="821"/>
                </a:lnTo>
                <a:lnTo>
                  <a:pt x="1221" y="816"/>
                </a:lnTo>
                <a:lnTo>
                  <a:pt x="1216" y="811"/>
                </a:lnTo>
                <a:lnTo>
                  <a:pt x="1211" y="811"/>
                </a:lnTo>
                <a:lnTo>
                  <a:pt x="1206" y="816"/>
                </a:lnTo>
                <a:lnTo>
                  <a:pt x="1206" y="821"/>
                </a:lnTo>
                <a:lnTo>
                  <a:pt x="1206" y="826"/>
                </a:lnTo>
                <a:lnTo>
                  <a:pt x="2276" y="2364"/>
                </a:lnTo>
                <a:lnTo>
                  <a:pt x="1138" y="826"/>
                </a:lnTo>
                <a:lnTo>
                  <a:pt x="1138" y="821"/>
                </a:lnTo>
                <a:lnTo>
                  <a:pt x="1128" y="821"/>
                </a:lnTo>
                <a:lnTo>
                  <a:pt x="1122" y="826"/>
                </a:lnTo>
                <a:lnTo>
                  <a:pt x="1117" y="831"/>
                </a:lnTo>
                <a:lnTo>
                  <a:pt x="1122" y="831"/>
                </a:lnTo>
                <a:lnTo>
                  <a:pt x="1117" y="831"/>
                </a:lnTo>
                <a:lnTo>
                  <a:pt x="1122" y="831"/>
                </a:lnTo>
                <a:lnTo>
                  <a:pt x="1128" y="837"/>
                </a:lnTo>
                <a:lnTo>
                  <a:pt x="1128" y="831"/>
                </a:lnTo>
                <a:lnTo>
                  <a:pt x="1133" y="831"/>
                </a:lnTo>
                <a:lnTo>
                  <a:pt x="1138" y="826"/>
                </a:lnTo>
                <a:lnTo>
                  <a:pt x="2276" y="2364"/>
                </a:lnTo>
                <a:lnTo>
                  <a:pt x="1206" y="785"/>
                </a:lnTo>
                <a:lnTo>
                  <a:pt x="1206" y="779"/>
                </a:lnTo>
                <a:lnTo>
                  <a:pt x="1211" y="779"/>
                </a:lnTo>
                <a:lnTo>
                  <a:pt x="1216" y="774"/>
                </a:lnTo>
                <a:lnTo>
                  <a:pt x="1216" y="774"/>
                </a:lnTo>
                <a:lnTo>
                  <a:pt x="1216" y="769"/>
                </a:lnTo>
                <a:lnTo>
                  <a:pt x="1211" y="769"/>
                </a:lnTo>
                <a:lnTo>
                  <a:pt x="1200" y="774"/>
                </a:lnTo>
                <a:lnTo>
                  <a:pt x="1195" y="774"/>
                </a:lnTo>
                <a:lnTo>
                  <a:pt x="1195" y="779"/>
                </a:lnTo>
                <a:lnTo>
                  <a:pt x="1195" y="785"/>
                </a:lnTo>
                <a:lnTo>
                  <a:pt x="1195" y="779"/>
                </a:lnTo>
                <a:lnTo>
                  <a:pt x="1195" y="785"/>
                </a:lnTo>
                <a:lnTo>
                  <a:pt x="1200" y="785"/>
                </a:lnTo>
                <a:lnTo>
                  <a:pt x="1206" y="785"/>
                </a:lnTo>
                <a:lnTo>
                  <a:pt x="2276" y="2364"/>
                </a:lnTo>
                <a:lnTo>
                  <a:pt x="1403" y="463"/>
                </a:lnTo>
                <a:lnTo>
                  <a:pt x="1398" y="463"/>
                </a:lnTo>
                <a:lnTo>
                  <a:pt x="1393" y="463"/>
                </a:lnTo>
                <a:lnTo>
                  <a:pt x="1387" y="468"/>
                </a:lnTo>
                <a:lnTo>
                  <a:pt x="1382" y="468"/>
                </a:lnTo>
                <a:lnTo>
                  <a:pt x="1377" y="473"/>
                </a:lnTo>
                <a:lnTo>
                  <a:pt x="1377" y="478"/>
                </a:lnTo>
                <a:lnTo>
                  <a:pt x="1377" y="483"/>
                </a:lnTo>
                <a:lnTo>
                  <a:pt x="1382" y="478"/>
                </a:lnTo>
                <a:lnTo>
                  <a:pt x="1382" y="483"/>
                </a:lnTo>
                <a:lnTo>
                  <a:pt x="1382" y="478"/>
                </a:lnTo>
                <a:lnTo>
                  <a:pt x="1382" y="483"/>
                </a:lnTo>
                <a:lnTo>
                  <a:pt x="1387" y="478"/>
                </a:lnTo>
                <a:lnTo>
                  <a:pt x="1393" y="478"/>
                </a:lnTo>
                <a:lnTo>
                  <a:pt x="1398" y="473"/>
                </a:lnTo>
                <a:lnTo>
                  <a:pt x="1403" y="468"/>
                </a:lnTo>
                <a:lnTo>
                  <a:pt x="1403" y="463"/>
                </a:lnTo>
                <a:lnTo>
                  <a:pt x="2276" y="2364"/>
                </a:lnTo>
                <a:lnTo>
                  <a:pt x="1242" y="894"/>
                </a:lnTo>
                <a:lnTo>
                  <a:pt x="1237" y="894"/>
                </a:lnTo>
                <a:lnTo>
                  <a:pt x="1237" y="889"/>
                </a:lnTo>
                <a:lnTo>
                  <a:pt x="1231" y="889"/>
                </a:lnTo>
                <a:lnTo>
                  <a:pt x="1216" y="899"/>
                </a:lnTo>
                <a:lnTo>
                  <a:pt x="1211" y="899"/>
                </a:lnTo>
                <a:lnTo>
                  <a:pt x="1211" y="904"/>
                </a:lnTo>
                <a:lnTo>
                  <a:pt x="1206" y="909"/>
                </a:lnTo>
                <a:lnTo>
                  <a:pt x="1206" y="915"/>
                </a:lnTo>
                <a:lnTo>
                  <a:pt x="1206" y="920"/>
                </a:lnTo>
                <a:lnTo>
                  <a:pt x="1211" y="920"/>
                </a:lnTo>
                <a:lnTo>
                  <a:pt x="1216" y="920"/>
                </a:lnTo>
                <a:lnTo>
                  <a:pt x="1221" y="920"/>
                </a:lnTo>
                <a:lnTo>
                  <a:pt x="1226" y="915"/>
                </a:lnTo>
                <a:lnTo>
                  <a:pt x="1231" y="915"/>
                </a:lnTo>
                <a:lnTo>
                  <a:pt x="1231" y="909"/>
                </a:lnTo>
                <a:lnTo>
                  <a:pt x="1237" y="904"/>
                </a:lnTo>
                <a:lnTo>
                  <a:pt x="1242" y="899"/>
                </a:lnTo>
                <a:lnTo>
                  <a:pt x="1242" y="894"/>
                </a:lnTo>
                <a:lnTo>
                  <a:pt x="2276" y="2364"/>
                </a:lnTo>
                <a:lnTo>
                  <a:pt x="1502" y="94"/>
                </a:lnTo>
                <a:lnTo>
                  <a:pt x="1502" y="99"/>
                </a:lnTo>
                <a:lnTo>
                  <a:pt x="1512" y="99"/>
                </a:lnTo>
                <a:lnTo>
                  <a:pt x="1512" y="94"/>
                </a:lnTo>
                <a:lnTo>
                  <a:pt x="1507" y="94"/>
                </a:lnTo>
                <a:lnTo>
                  <a:pt x="1502" y="94"/>
                </a:lnTo>
                <a:lnTo>
                  <a:pt x="2276" y="2364"/>
                </a:lnTo>
                <a:lnTo>
                  <a:pt x="1522" y="156"/>
                </a:lnTo>
                <a:lnTo>
                  <a:pt x="1522" y="161"/>
                </a:lnTo>
                <a:lnTo>
                  <a:pt x="1528" y="156"/>
                </a:lnTo>
                <a:lnTo>
                  <a:pt x="1522" y="156"/>
                </a:lnTo>
                <a:lnTo>
                  <a:pt x="2276" y="2364"/>
                </a:lnTo>
                <a:lnTo>
                  <a:pt x="3346" y="1579"/>
                </a:lnTo>
                <a:lnTo>
                  <a:pt x="3325" y="1507"/>
                </a:lnTo>
                <a:lnTo>
                  <a:pt x="3299" y="1455"/>
                </a:lnTo>
                <a:lnTo>
                  <a:pt x="3304" y="1476"/>
                </a:lnTo>
                <a:lnTo>
                  <a:pt x="3346" y="1579"/>
                </a:lnTo>
                <a:lnTo>
                  <a:pt x="2276" y="2364"/>
                </a:lnTo>
                <a:lnTo>
                  <a:pt x="1491" y="442"/>
                </a:lnTo>
                <a:lnTo>
                  <a:pt x="1486" y="442"/>
                </a:lnTo>
                <a:lnTo>
                  <a:pt x="1486" y="447"/>
                </a:lnTo>
                <a:lnTo>
                  <a:pt x="1491" y="442"/>
                </a:lnTo>
                <a:lnTo>
                  <a:pt x="2276" y="2364"/>
                </a:lnTo>
                <a:lnTo>
                  <a:pt x="1512" y="83"/>
                </a:lnTo>
                <a:lnTo>
                  <a:pt x="1507" y="89"/>
                </a:lnTo>
                <a:lnTo>
                  <a:pt x="1512" y="89"/>
                </a:lnTo>
                <a:lnTo>
                  <a:pt x="1512" y="83"/>
                </a:lnTo>
                <a:lnTo>
                  <a:pt x="2276" y="2364"/>
                </a:lnTo>
                <a:lnTo>
                  <a:pt x="1522" y="166"/>
                </a:lnTo>
                <a:lnTo>
                  <a:pt x="1528" y="166"/>
                </a:lnTo>
                <a:lnTo>
                  <a:pt x="1528" y="161"/>
                </a:lnTo>
                <a:lnTo>
                  <a:pt x="1522" y="161"/>
                </a:lnTo>
                <a:lnTo>
                  <a:pt x="1522" y="166"/>
                </a:lnTo>
                <a:lnTo>
                  <a:pt x="1522" y="161"/>
                </a:lnTo>
                <a:lnTo>
                  <a:pt x="1522" y="166"/>
                </a:lnTo>
                <a:lnTo>
                  <a:pt x="2276" y="2364"/>
                </a:lnTo>
                <a:lnTo>
                  <a:pt x="1522" y="208"/>
                </a:lnTo>
                <a:lnTo>
                  <a:pt x="1522" y="203"/>
                </a:lnTo>
                <a:lnTo>
                  <a:pt x="1528" y="203"/>
                </a:lnTo>
                <a:lnTo>
                  <a:pt x="1533" y="198"/>
                </a:lnTo>
                <a:lnTo>
                  <a:pt x="1538" y="198"/>
                </a:lnTo>
                <a:lnTo>
                  <a:pt x="1538" y="192"/>
                </a:lnTo>
                <a:lnTo>
                  <a:pt x="1543" y="187"/>
                </a:lnTo>
                <a:lnTo>
                  <a:pt x="1543" y="182"/>
                </a:lnTo>
                <a:lnTo>
                  <a:pt x="1543" y="177"/>
                </a:lnTo>
                <a:lnTo>
                  <a:pt x="1538" y="177"/>
                </a:lnTo>
                <a:lnTo>
                  <a:pt x="1533" y="177"/>
                </a:lnTo>
                <a:lnTo>
                  <a:pt x="1517" y="182"/>
                </a:lnTo>
                <a:lnTo>
                  <a:pt x="1517" y="187"/>
                </a:lnTo>
                <a:lnTo>
                  <a:pt x="1512" y="192"/>
                </a:lnTo>
                <a:lnTo>
                  <a:pt x="1512" y="198"/>
                </a:lnTo>
                <a:lnTo>
                  <a:pt x="1507" y="203"/>
                </a:lnTo>
                <a:lnTo>
                  <a:pt x="1512" y="203"/>
                </a:lnTo>
                <a:lnTo>
                  <a:pt x="1507" y="208"/>
                </a:lnTo>
                <a:lnTo>
                  <a:pt x="1512" y="203"/>
                </a:lnTo>
                <a:lnTo>
                  <a:pt x="1512" y="208"/>
                </a:lnTo>
                <a:lnTo>
                  <a:pt x="1517" y="208"/>
                </a:lnTo>
                <a:lnTo>
                  <a:pt x="1522" y="203"/>
                </a:lnTo>
                <a:lnTo>
                  <a:pt x="1522" y="208"/>
                </a:lnTo>
                <a:lnTo>
                  <a:pt x="2276" y="2364"/>
                </a:lnTo>
                <a:lnTo>
                  <a:pt x="1408" y="416"/>
                </a:lnTo>
                <a:lnTo>
                  <a:pt x="1403" y="411"/>
                </a:lnTo>
                <a:lnTo>
                  <a:pt x="1398" y="411"/>
                </a:lnTo>
                <a:lnTo>
                  <a:pt x="1393" y="411"/>
                </a:lnTo>
                <a:lnTo>
                  <a:pt x="1393" y="416"/>
                </a:lnTo>
                <a:lnTo>
                  <a:pt x="1387" y="416"/>
                </a:lnTo>
                <a:lnTo>
                  <a:pt x="1387" y="421"/>
                </a:lnTo>
                <a:lnTo>
                  <a:pt x="1393" y="421"/>
                </a:lnTo>
                <a:lnTo>
                  <a:pt x="1393" y="426"/>
                </a:lnTo>
                <a:lnTo>
                  <a:pt x="1398" y="421"/>
                </a:lnTo>
                <a:lnTo>
                  <a:pt x="1403" y="416"/>
                </a:lnTo>
                <a:lnTo>
                  <a:pt x="1408" y="416"/>
                </a:lnTo>
                <a:lnTo>
                  <a:pt x="2276" y="2364"/>
                </a:lnTo>
                <a:lnTo>
                  <a:pt x="1507" y="104"/>
                </a:lnTo>
                <a:lnTo>
                  <a:pt x="1507" y="109"/>
                </a:lnTo>
                <a:lnTo>
                  <a:pt x="1512" y="109"/>
                </a:lnTo>
                <a:lnTo>
                  <a:pt x="1512" y="114"/>
                </a:lnTo>
                <a:lnTo>
                  <a:pt x="1512" y="109"/>
                </a:lnTo>
                <a:lnTo>
                  <a:pt x="1512" y="114"/>
                </a:lnTo>
                <a:lnTo>
                  <a:pt x="1517" y="109"/>
                </a:lnTo>
                <a:lnTo>
                  <a:pt x="1522" y="104"/>
                </a:lnTo>
                <a:lnTo>
                  <a:pt x="1528" y="104"/>
                </a:lnTo>
                <a:lnTo>
                  <a:pt x="1522" y="99"/>
                </a:lnTo>
                <a:lnTo>
                  <a:pt x="1517" y="99"/>
                </a:lnTo>
                <a:lnTo>
                  <a:pt x="1507" y="104"/>
                </a:lnTo>
                <a:lnTo>
                  <a:pt x="2276" y="2364"/>
                </a:lnTo>
                <a:lnTo>
                  <a:pt x="1439" y="535"/>
                </a:lnTo>
                <a:lnTo>
                  <a:pt x="1439" y="530"/>
                </a:lnTo>
                <a:lnTo>
                  <a:pt x="1434" y="525"/>
                </a:lnTo>
                <a:lnTo>
                  <a:pt x="1429" y="530"/>
                </a:lnTo>
                <a:lnTo>
                  <a:pt x="1434" y="535"/>
                </a:lnTo>
                <a:lnTo>
                  <a:pt x="1439" y="535"/>
                </a:lnTo>
                <a:lnTo>
                  <a:pt x="2276" y="2364"/>
                </a:lnTo>
                <a:lnTo>
                  <a:pt x="1408" y="608"/>
                </a:lnTo>
                <a:lnTo>
                  <a:pt x="1413" y="608"/>
                </a:lnTo>
                <a:lnTo>
                  <a:pt x="1419" y="603"/>
                </a:lnTo>
                <a:lnTo>
                  <a:pt x="1413" y="598"/>
                </a:lnTo>
                <a:lnTo>
                  <a:pt x="1408" y="603"/>
                </a:lnTo>
                <a:lnTo>
                  <a:pt x="1408" y="608"/>
                </a:lnTo>
                <a:lnTo>
                  <a:pt x="2276" y="2364"/>
                </a:lnTo>
                <a:lnTo>
                  <a:pt x="1444" y="385"/>
                </a:lnTo>
                <a:lnTo>
                  <a:pt x="1444" y="390"/>
                </a:lnTo>
                <a:lnTo>
                  <a:pt x="1439" y="385"/>
                </a:lnTo>
                <a:lnTo>
                  <a:pt x="1439" y="390"/>
                </a:lnTo>
                <a:lnTo>
                  <a:pt x="1434" y="390"/>
                </a:lnTo>
                <a:lnTo>
                  <a:pt x="1429" y="390"/>
                </a:lnTo>
                <a:lnTo>
                  <a:pt x="1429" y="395"/>
                </a:lnTo>
                <a:lnTo>
                  <a:pt x="1429" y="400"/>
                </a:lnTo>
                <a:lnTo>
                  <a:pt x="1429" y="405"/>
                </a:lnTo>
                <a:lnTo>
                  <a:pt x="1429" y="411"/>
                </a:lnTo>
                <a:lnTo>
                  <a:pt x="1429" y="405"/>
                </a:lnTo>
                <a:lnTo>
                  <a:pt x="1429" y="411"/>
                </a:lnTo>
                <a:lnTo>
                  <a:pt x="1429" y="416"/>
                </a:lnTo>
                <a:lnTo>
                  <a:pt x="1434" y="411"/>
                </a:lnTo>
                <a:lnTo>
                  <a:pt x="1434" y="416"/>
                </a:lnTo>
                <a:lnTo>
                  <a:pt x="1439" y="416"/>
                </a:lnTo>
                <a:lnTo>
                  <a:pt x="1444" y="416"/>
                </a:lnTo>
                <a:lnTo>
                  <a:pt x="1450" y="411"/>
                </a:lnTo>
                <a:lnTo>
                  <a:pt x="1455" y="411"/>
                </a:lnTo>
                <a:lnTo>
                  <a:pt x="1460" y="405"/>
                </a:lnTo>
                <a:lnTo>
                  <a:pt x="1460" y="400"/>
                </a:lnTo>
                <a:lnTo>
                  <a:pt x="1465" y="400"/>
                </a:lnTo>
                <a:lnTo>
                  <a:pt x="1460" y="395"/>
                </a:lnTo>
                <a:lnTo>
                  <a:pt x="1465" y="395"/>
                </a:lnTo>
                <a:lnTo>
                  <a:pt x="1460" y="395"/>
                </a:lnTo>
                <a:lnTo>
                  <a:pt x="1460" y="390"/>
                </a:lnTo>
                <a:lnTo>
                  <a:pt x="1465" y="390"/>
                </a:lnTo>
                <a:lnTo>
                  <a:pt x="1460" y="390"/>
                </a:lnTo>
                <a:lnTo>
                  <a:pt x="1455" y="390"/>
                </a:lnTo>
                <a:lnTo>
                  <a:pt x="1455" y="385"/>
                </a:lnTo>
                <a:lnTo>
                  <a:pt x="1455" y="390"/>
                </a:lnTo>
                <a:lnTo>
                  <a:pt x="1455" y="385"/>
                </a:lnTo>
                <a:lnTo>
                  <a:pt x="1450" y="385"/>
                </a:lnTo>
                <a:lnTo>
                  <a:pt x="1450" y="390"/>
                </a:lnTo>
                <a:lnTo>
                  <a:pt x="1450" y="385"/>
                </a:lnTo>
                <a:lnTo>
                  <a:pt x="1444" y="385"/>
                </a:lnTo>
                <a:lnTo>
                  <a:pt x="2276" y="2364"/>
                </a:lnTo>
                <a:lnTo>
                  <a:pt x="1444" y="468"/>
                </a:lnTo>
                <a:lnTo>
                  <a:pt x="1434" y="473"/>
                </a:lnTo>
                <a:lnTo>
                  <a:pt x="1434" y="468"/>
                </a:lnTo>
                <a:lnTo>
                  <a:pt x="1429" y="463"/>
                </a:lnTo>
                <a:lnTo>
                  <a:pt x="1424" y="463"/>
                </a:lnTo>
                <a:lnTo>
                  <a:pt x="1419" y="468"/>
                </a:lnTo>
                <a:lnTo>
                  <a:pt x="1413" y="473"/>
                </a:lnTo>
                <a:lnTo>
                  <a:pt x="1408" y="483"/>
                </a:lnTo>
                <a:lnTo>
                  <a:pt x="1413" y="483"/>
                </a:lnTo>
                <a:lnTo>
                  <a:pt x="1408" y="489"/>
                </a:lnTo>
                <a:lnTo>
                  <a:pt x="1413" y="489"/>
                </a:lnTo>
                <a:lnTo>
                  <a:pt x="1419" y="489"/>
                </a:lnTo>
                <a:lnTo>
                  <a:pt x="1424" y="483"/>
                </a:lnTo>
                <a:lnTo>
                  <a:pt x="1429" y="483"/>
                </a:lnTo>
                <a:lnTo>
                  <a:pt x="1429" y="489"/>
                </a:lnTo>
                <a:lnTo>
                  <a:pt x="1434" y="489"/>
                </a:lnTo>
                <a:lnTo>
                  <a:pt x="1429" y="489"/>
                </a:lnTo>
                <a:lnTo>
                  <a:pt x="1434" y="489"/>
                </a:lnTo>
                <a:lnTo>
                  <a:pt x="1439" y="483"/>
                </a:lnTo>
                <a:lnTo>
                  <a:pt x="1444" y="478"/>
                </a:lnTo>
                <a:lnTo>
                  <a:pt x="1444" y="473"/>
                </a:lnTo>
                <a:lnTo>
                  <a:pt x="1444" y="468"/>
                </a:lnTo>
                <a:lnTo>
                  <a:pt x="2276" y="2364"/>
                </a:lnTo>
                <a:lnTo>
                  <a:pt x="1450" y="598"/>
                </a:lnTo>
                <a:lnTo>
                  <a:pt x="1455" y="592"/>
                </a:lnTo>
                <a:lnTo>
                  <a:pt x="1450" y="592"/>
                </a:lnTo>
                <a:lnTo>
                  <a:pt x="1450" y="598"/>
                </a:lnTo>
                <a:lnTo>
                  <a:pt x="2276" y="2364"/>
                </a:lnTo>
                <a:lnTo>
                  <a:pt x="3907" y="286"/>
                </a:lnTo>
                <a:lnTo>
                  <a:pt x="3902" y="286"/>
                </a:lnTo>
                <a:lnTo>
                  <a:pt x="3902" y="291"/>
                </a:lnTo>
                <a:lnTo>
                  <a:pt x="3907" y="291"/>
                </a:lnTo>
                <a:lnTo>
                  <a:pt x="3907" y="286"/>
                </a:lnTo>
                <a:lnTo>
                  <a:pt x="2276" y="2364"/>
                </a:lnTo>
                <a:lnTo>
                  <a:pt x="3876" y="255"/>
                </a:lnTo>
                <a:lnTo>
                  <a:pt x="3871" y="255"/>
                </a:lnTo>
                <a:lnTo>
                  <a:pt x="3865" y="250"/>
                </a:lnTo>
                <a:lnTo>
                  <a:pt x="3860" y="250"/>
                </a:lnTo>
                <a:lnTo>
                  <a:pt x="3845" y="244"/>
                </a:lnTo>
                <a:lnTo>
                  <a:pt x="3850" y="250"/>
                </a:lnTo>
                <a:lnTo>
                  <a:pt x="3845" y="255"/>
                </a:lnTo>
                <a:lnTo>
                  <a:pt x="3850" y="255"/>
                </a:lnTo>
                <a:lnTo>
                  <a:pt x="3855" y="255"/>
                </a:lnTo>
                <a:lnTo>
                  <a:pt x="3860" y="255"/>
                </a:lnTo>
                <a:lnTo>
                  <a:pt x="3865" y="255"/>
                </a:lnTo>
                <a:lnTo>
                  <a:pt x="3871" y="255"/>
                </a:lnTo>
                <a:lnTo>
                  <a:pt x="3871" y="260"/>
                </a:lnTo>
                <a:lnTo>
                  <a:pt x="3876" y="255"/>
                </a:lnTo>
                <a:lnTo>
                  <a:pt x="2276" y="2364"/>
                </a:lnTo>
                <a:lnTo>
                  <a:pt x="3793" y="198"/>
                </a:lnTo>
                <a:lnTo>
                  <a:pt x="3793" y="192"/>
                </a:lnTo>
                <a:lnTo>
                  <a:pt x="3788" y="192"/>
                </a:lnTo>
                <a:lnTo>
                  <a:pt x="3782" y="198"/>
                </a:lnTo>
                <a:lnTo>
                  <a:pt x="3782" y="203"/>
                </a:lnTo>
                <a:lnTo>
                  <a:pt x="3782" y="208"/>
                </a:lnTo>
                <a:lnTo>
                  <a:pt x="3788" y="203"/>
                </a:lnTo>
                <a:lnTo>
                  <a:pt x="3793" y="198"/>
                </a:lnTo>
                <a:lnTo>
                  <a:pt x="2276" y="2364"/>
                </a:lnTo>
                <a:lnTo>
                  <a:pt x="3814" y="234"/>
                </a:lnTo>
                <a:lnTo>
                  <a:pt x="3808" y="234"/>
                </a:lnTo>
                <a:lnTo>
                  <a:pt x="3819" y="234"/>
                </a:lnTo>
                <a:lnTo>
                  <a:pt x="3819" y="239"/>
                </a:lnTo>
                <a:lnTo>
                  <a:pt x="3824" y="239"/>
                </a:lnTo>
                <a:lnTo>
                  <a:pt x="3829" y="239"/>
                </a:lnTo>
                <a:lnTo>
                  <a:pt x="3829" y="234"/>
                </a:lnTo>
                <a:lnTo>
                  <a:pt x="3819" y="234"/>
                </a:lnTo>
                <a:lnTo>
                  <a:pt x="3814" y="234"/>
                </a:lnTo>
                <a:lnTo>
                  <a:pt x="2276" y="2364"/>
                </a:lnTo>
                <a:lnTo>
                  <a:pt x="3938" y="317"/>
                </a:lnTo>
                <a:lnTo>
                  <a:pt x="3933" y="317"/>
                </a:lnTo>
                <a:lnTo>
                  <a:pt x="3933" y="322"/>
                </a:lnTo>
                <a:lnTo>
                  <a:pt x="3938" y="317"/>
                </a:lnTo>
                <a:lnTo>
                  <a:pt x="2276" y="2364"/>
                </a:lnTo>
                <a:lnTo>
                  <a:pt x="644" y="0"/>
                </a:lnTo>
                <a:lnTo>
                  <a:pt x="686" y="89"/>
                </a:lnTo>
                <a:lnTo>
                  <a:pt x="717" y="172"/>
                </a:lnTo>
                <a:lnTo>
                  <a:pt x="686" y="78"/>
                </a:lnTo>
                <a:lnTo>
                  <a:pt x="650" y="0"/>
                </a:lnTo>
                <a:lnTo>
                  <a:pt x="644" y="0"/>
                </a:lnTo>
                <a:lnTo>
                  <a:pt x="2276" y="2364"/>
                </a:lnTo>
                <a:lnTo>
                  <a:pt x="738" y="509"/>
                </a:lnTo>
                <a:lnTo>
                  <a:pt x="728" y="452"/>
                </a:lnTo>
                <a:lnTo>
                  <a:pt x="728" y="411"/>
                </a:lnTo>
                <a:lnTo>
                  <a:pt x="712" y="385"/>
                </a:lnTo>
                <a:lnTo>
                  <a:pt x="728" y="447"/>
                </a:lnTo>
                <a:lnTo>
                  <a:pt x="738" y="509"/>
                </a:lnTo>
                <a:lnTo>
                  <a:pt x="2276" y="2364"/>
                </a:lnTo>
                <a:lnTo>
                  <a:pt x="5" y="982"/>
                </a:lnTo>
                <a:lnTo>
                  <a:pt x="11" y="982"/>
                </a:lnTo>
                <a:lnTo>
                  <a:pt x="11" y="977"/>
                </a:lnTo>
                <a:lnTo>
                  <a:pt x="0" y="982"/>
                </a:lnTo>
                <a:lnTo>
                  <a:pt x="0" y="987"/>
                </a:lnTo>
                <a:lnTo>
                  <a:pt x="5" y="982"/>
                </a:lnTo>
                <a:lnTo>
                  <a:pt x="2276" y="2364"/>
                </a:lnTo>
                <a:lnTo>
                  <a:pt x="4286" y="2998"/>
                </a:lnTo>
                <a:lnTo>
                  <a:pt x="4281" y="3003"/>
                </a:lnTo>
                <a:lnTo>
                  <a:pt x="4292" y="3003"/>
                </a:lnTo>
                <a:lnTo>
                  <a:pt x="4292" y="2998"/>
                </a:lnTo>
                <a:lnTo>
                  <a:pt x="4286" y="2998"/>
                </a:lnTo>
                <a:lnTo>
                  <a:pt x="2276" y="2364"/>
                </a:lnTo>
                <a:lnTo>
                  <a:pt x="3938" y="286"/>
                </a:lnTo>
                <a:lnTo>
                  <a:pt x="3933" y="286"/>
                </a:lnTo>
                <a:lnTo>
                  <a:pt x="3933" y="291"/>
                </a:lnTo>
                <a:lnTo>
                  <a:pt x="3938" y="291"/>
                </a:lnTo>
                <a:lnTo>
                  <a:pt x="3938" y="286"/>
                </a:lnTo>
                <a:lnTo>
                  <a:pt x="3938" y="291"/>
                </a:lnTo>
                <a:lnTo>
                  <a:pt x="3938" y="286"/>
                </a:lnTo>
                <a:lnTo>
                  <a:pt x="2276" y="2364"/>
                </a:lnTo>
                <a:lnTo>
                  <a:pt x="3985" y="296"/>
                </a:lnTo>
                <a:lnTo>
                  <a:pt x="3990" y="302"/>
                </a:lnTo>
                <a:lnTo>
                  <a:pt x="3990" y="296"/>
                </a:lnTo>
                <a:lnTo>
                  <a:pt x="3985" y="296"/>
                </a:lnTo>
                <a:lnTo>
                  <a:pt x="2276" y="2364"/>
                </a:lnTo>
                <a:lnTo>
                  <a:pt x="4364" y="3018"/>
                </a:lnTo>
                <a:lnTo>
                  <a:pt x="4364" y="3008"/>
                </a:lnTo>
                <a:lnTo>
                  <a:pt x="4359" y="3013"/>
                </a:lnTo>
                <a:lnTo>
                  <a:pt x="4359" y="3018"/>
                </a:lnTo>
                <a:lnTo>
                  <a:pt x="4364" y="3018"/>
                </a:lnTo>
                <a:lnTo>
                  <a:pt x="2276" y="2364"/>
                </a:lnTo>
                <a:lnTo>
                  <a:pt x="4369" y="515"/>
                </a:lnTo>
                <a:lnTo>
                  <a:pt x="4375" y="499"/>
                </a:lnTo>
                <a:lnTo>
                  <a:pt x="4369" y="494"/>
                </a:lnTo>
                <a:lnTo>
                  <a:pt x="4359" y="478"/>
                </a:lnTo>
                <a:lnTo>
                  <a:pt x="4343" y="473"/>
                </a:lnTo>
                <a:lnTo>
                  <a:pt x="4328" y="478"/>
                </a:lnTo>
                <a:lnTo>
                  <a:pt x="4292" y="483"/>
                </a:lnTo>
                <a:lnTo>
                  <a:pt x="4286" y="483"/>
                </a:lnTo>
                <a:lnTo>
                  <a:pt x="4286" y="473"/>
                </a:lnTo>
                <a:lnTo>
                  <a:pt x="4286" y="463"/>
                </a:lnTo>
                <a:lnTo>
                  <a:pt x="4271" y="442"/>
                </a:lnTo>
                <a:lnTo>
                  <a:pt x="4255" y="431"/>
                </a:lnTo>
                <a:lnTo>
                  <a:pt x="4260" y="426"/>
                </a:lnTo>
                <a:lnTo>
                  <a:pt x="4266" y="421"/>
                </a:lnTo>
                <a:lnTo>
                  <a:pt x="4276" y="411"/>
                </a:lnTo>
                <a:lnTo>
                  <a:pt x="4281" y="405"/>
                </a:lnTo>
                <a:lnTo>
                  <a:pt x="4276" y="395"/>
                </a:lnTo>
                <a:lnTo>
                  <a:pt x="4250" y="385"/>
                </a:lnTo>
                <a:lnTo>
                  <a:pt x="4234" y="374"/>
                </a:lnTo>
                <a:lnTo>
                  <a:pt x="4229" y="364"/>
                </a:lnTo>
                <a:lnTo>
                  <a:pt x="4229" y="359"/>
                </a:lnTo>
                <a:lnTo>
                  <a:pt x="4250" y="322"/>
                </a:lnTo>
                <a:lnTo>
                  <a:pt x="4250" y="312"/>
                </a:lnTo>
                <a:lnTo>
                  <a:pt x="4240" y="296"/>
                </a:lnTo>
                <a:lnTo>
                  <a:pt x="4208" y="291"/>
                </a:lnTo>
                <a:lnTo>
                  <a:pt x="4198" y="286"/>
                </a:lnTo>
                <a:lnTo>
                  <a:pt x="4193" y="276"/>
                </a:lnTo>
                <a:lnTo>
                  <a:pt x="4198" y="260"/>
                </a:lnTo>
                <a:lnTo>
                  <a:pt x="4208" y="239"/>
                </a:lnTo>
                <a:lnTo>
                  <a:pt x="4219" y="224"/>
                </a:lnTo>
                <a:lnTo>
                  <a:pt x="4208" y="218"/>
                </a:lnTo>
                <a:lnTo>
                  <a:pt x="4193" y="218"/>
                </a:lnTo>
                <a:lnTo>
                  <a:pt x="4177" y="218"/>
                </a:lnTo>
                <a:lnTo>
                  <a:pt x="4167" y="218"/>
                </a:lnTo>
                <a:lnTo>
                  <a:pt x="4162" y="208"/>
                </a:lnTo>
                <a:lnTo>
                  <a:pt x="4156" y="177"/>
                </a:lnTo>
                <a:lnTo>
                  <a:pt x="4156" y="166"/>
                </a:lnTo>
                <a:lnTo>
                  <a:pt x="4141" y="156"/>
                </a:lnTo>
                <a:lnTo>
                  <a:pt x="4099" y="135"/>
                </a:lnTo>
                <a:lnTo>
                  <a:pt x="4073" y="130"/>
                </a:lnTo>
                <a:lnTo>
                  <a:pt x="4079" y="130"/>
                </a:lnTo>
                <a:lnTo>
                  <a:pt x="4073" y="125"/>
                </a:lnTo>
                <a:lnTo>
                  <a:pt x="4063" y="114"/>
                </a:lnTo>
                <a:lnTo>
                  <a:pt x="4053" y="120"/>
                </a:lnTo>
                <a:lnTo>
                  <a:pt x="4042" y="125"/>
                </a:lnTo>
                <a:lnTo>
                  <a:pt x="4027" y="135"/>
                </a:lnTo>
                <a:lnTo>
                  <a:pt x="4006" y="146"/>
                </a:lnTo>
                <a:lnTo>
                  <a:pt x="3985" y="146"/>
                </a:lnTo>
                <a:lnTo>
                  <a:pt x="3975" y="140"/>
                </a:lnTo>
                <a:lnTo>
                  <a:pt x="3959" y="130"/>
                </a:lnTo>
                <a:lnTo>
                  <a:pt x="3954" y="120"/>
                </a:lnTo>
                <a:lnTo>
                  <a:pt x="3949" y="125"/>
                </a:lnTo>
                <a:lnTo>
                  <a:pt x="3943" y="140"/>
                </a:lnTo>
                <a:lnTo>
                  <a:pt x="3949" y="151"/>
                </a:lnTo>
                <a:lnTo>
                  <a:pt x="3954" y="156"/>
                </a:lnTo>
                <a:lnTo>
                  <a:pt x="3969" y="166"/>
                </a:lnTo>
                <a:lnTo>
                  <a:pt x="3969" y="172"/>
                </a:lnTo>
                <a:lnTo>
                  <a:pt x="3969" y="166"/>
                </a:lnTo>
                <a:lnTo>
                  <a:pt x="3980" y="177"/>
                </a:lnTo>
                <a:lnTo>
                  <a:pt x="3975" y="187"/>
                </a:lnTo>
                <a:lnTo>
                  <a:pt x="3975" y="198"/>
                </a:lnTo>
                <a:lnTo>
                  <a:pt x="3985" y="208"/>
                </a:lnTo>
                <a:lnTo>
                  <a:pt x="4011" y="234"/>
                </a:lnTo>
                <a:lnTo>
                  <a:pt x="4037" y="255"/>
                </a:lnTo>
                <a:lnTo>
                  <a:pt x="4042" y="276"/>
                </a:lnTo>
                <a:lnTo>
                  <a:pt x="4042" y="281"/>
                </a:lnTo>
                <a:lnTo>
                  <a:pt x="4032" y="291"/>
                </a:lnTo>
                <a:lnTo>
                  <a:pt x="3995" y="260"/>
                </a:lnTo>
                <a:lnTo>
                  <a:pt x="3969" y="244"/>
                </a:lnTo>
                <a:lnTo>
                  <a:pt x="3933" y="229"/>
                </a:lnTo>
                <a:lnTo>
                  <a:pt x="3912" y="218"/>
                </a:lnTo>
                <a:lnTo>
                  <a:pt x="3891" y="192"/>
                </a:lnTo>
                <a:lnTo>
                  <a:pt x="3850" y="151"/>
                </a:lnTo>
                <a:lnTo>
                  <a:pt x="3871" y="182"/>
                </a:lnTo>
                <a:lnTo>
                  <a:pt x="3881" y="192"/>
                </a:lnTo>
                <a:lnTo>
                  <a:pt x="3876" y="198"/>
                </a:lnTo>
                <a:lnTo>
                  <a:pt x="3876" y="192"/>
                </a:lnTo>
                <a:lnTo>
                  <a:pt x="3782" y="125"/>
                </a:lnTo>
                <a:lnTo>
                  <a:pt x="3788" y="120"/>
                </a:lnTo>
                <a:lnTo>
                  <a:pt x="3782" y="120"/>
                </a:lnTo>
                <a:lnTo>
                  <a:pt x="3788" y="120"/>
                </a:lnTo>
                <a:lnTo>
                  <a:pt x="3788" y="114"/>
                </a:lnTo>
                <a:lnTo>
                  <a:pt x="3782" y="114"/>
                </a:lnTo>
                <a:lnTo>
                  <a:pt x="3788" y="114"/>
                </a:lnTo>
                <a:lnTo>
                  <a:pt x="3782" y="114"/>
                </a:lnTo>
                <a:lnTo>
                  <a:pt x="3777" y="120"/>
                </a:lnTo>
                <a:lnTo>
                  <a:pt x="3694" y="57"/>
                </a:lnTo>
                <a:lnTo>
                  <a:pt x="3689" y="42"/>
                </a:lnTo>
                <a:lnTo>
                  <a:pt x="3689" y="37"/>
                </a:lnTo>
                <a:lnTo>
                  <a:pt x="3684" y="47"/>
                </a:lnTo>
                <a:lnTo>
                  <a:pt x="3678" y="42"/>
                </a:lnTo>
                <a:lnTo>
                  <a:pt x="3684" y="31"/>
                </a:lnTo>
                <a:lnTo>
                  <a:pt x="3684" y="26"/>
                </a:lnTo>
                <a:lnTo>
                  <a:pt x="3678" y="26"/>
                </a:lnTo>
                <a:lnTo>
                  <a:pt x="3678" y="11"/>
                </a:lnTo>
                <a:lnTo>
                  <a:pt x="3684" y="0"/>
                </a:lnTo>
                <a:lnTo>
                  <a:pt x="2858" y="0"/>
                </a:lnTo>
                <a:lnTo>
                  <a:pt x="2852" y="11"/>
                </a:lnTo>
                <a:lnTo>
                  <a:pt x="2837" y="16"/>
                </a:lnTo>
                <a:lnTo>
                  <a:pt x="2785" y="37"/>
                </a:lnTo>
                <a:lnTo>
                  <a:pt x="2774" y="42"/>
                </a:lnTo>
                <a:lnTo>
                  <a:pt x="2769" y="47"/>
                </a:lnTo>
                <a:lnTo>
                  <a:pt x="2774" y="63"/>
                </a:lnTo>
                <a:lnTo>
                  <a:pt x="2780" y="73"/>
                </a:lnTo>
                <a:lnTo>
                  <a:pt x="2780" y="78"/>
                </a:lnTo>
                <a:lnTo>
                  <a:pt x="2780" y="83"/>
                </a:lnTo>
                <a:lnTo>
                  <a:pt x="2774" y="89"/>
                </a:lnTo>
                <a:lnTo>
                  <a:pt x="2780" y="94"/>
                </a:lnTo>
                <a:lnTo>
                  <a:pt x="2795" y="104"/>
                </a:lnTo>
                <a:lnTo>
                  <a:pt x="2800" y="114"/>
                </a:lnTo>
                <a:lnTo>
                  <a:pt x="2795" y="125"/>
                </a:lnTo>
                <a:lnTo>
                  <a:pt x="2806" y="120"/>
                </a:lnTo>
                <a:lnTo>
                  <a:pt x="2806" y="114"/>
                </a:lnTo>
                <a:lnTo>
                  <a:pt x="2811" y="114"/>
                </a:lnTo>
                <a:lnTo>
                  <a:pt x="2816" y="109"/>
                </a:lnTo>
                <a:lnTo>
                  <a:pt x="2837" y="109"/>
                </a:lnTo>
                <a:lnTo>
                  <a:pt x="2858" y="104"/>
                </a:lnTo>
                <a:lnTo>
                  <a:pt x="2863" y="109"/>
                </a:lnTo>
                <a:lnTo>
                  <a:pt x="2863" y="120"/>
                </a:lnTo>
                <a:lnTo>
                  <a:pt x="2858" y="120"/>
                </a:lnTo>
                <a:lnTo>
                  <a:pt x="2852" y="125"/>
                </a:lnTo>
                <a:lnTo>
                  <a:pt x="2858" y="130"/>
                </a:lnTo>
                <a:lnTo>
                  <a:pt x="2868" y="140"/>
                </a:lnTo>
                <a:lnTo>
                  <a:pt x="2868" y="151"/>
                </a:lnTo>
                <a:lnTo>
                  <a:pt x="2868" y="156"/>
                </a:lnTo>
                <a:lnTo>
                  <a:pt x="2863" y="172"/>
                </a:lnTo>
                <a:lnTo>
                  <a:pt x="2858" y="177"/>
                </a:lnTo>
                <a:lnTo>
                  <a:pt x="2847" y="177"/>
                </a:lnTo>
                <a:lnTo>
                  <a:pt x="2842" y="182"/>
                </a:lnTo>
                <a:lnTo>
                  <a:pt x="2842" y="192"/>
                </a:lnTo>
                <a:lnTo>
                  <a:pt x="2837" y="208"/>
                </a:lnTo>
                <a:lnTo>
                  <a:pt x="2837" y="213"/>
                </a:lnTo>
                <a:lnTo>
                  <a:pt x="2837" y="218"/>
                </a:lnTo>
                <a:lnTo>
                  <a:pt x="2837" y="239"/>
                </a:lnTo>
                <a:lnTo>
                  <a:pt x="2837" y="244"/>
                </a:lnTo>
                <a:lnTo>
                  <a:pt x="2832" y="244"/>
                </a:lnTo>
                <a:lnTo>
                  <a:pt x="2816" y="244"/>
                </a:lnTo>
                <a:lnTo>
                  <a:pt x="2811" y="239"/>
                </a:lnTo>
                <a:lnTo>
                  <a:pt x="2800" y="229"/>
                </a:lnTo>
                <a:lnTo>
                  <a:pt x="2795" y="229"/>
                </a:lnTo>
                <a:lnTo>
                  <a:pt x="2795" y="234"/>
                </a:lnTo>
                <a:lnTo>
                  <a:pt x="2800" y="239"/>
                </a:lnTo>
                <a:lnTo>
                  <a:pt x="2806" y="260"/>
                </a:lnTo>
                <a:lnTo>
                  <a:pt x="2800" y="270"/>
                </a:lnTo>
                <a:lnTo>
                  <a:pt x="2795" y="270"/>
                </a:lnTo>
                <a:lnTo>
                  <a:pt x="2790" y="270"/>
                </a:lnTo>
                <a:lnTo>
                  <a:pt x="2790" y="281"/>
                </a:lnTo>
                <a:lnTo>
                  <a:pt x="2795" y="291"/>
                </a:lnTo>
                <a:lnTo>
                  <a:pt x="2785" y="291"/>
                </a:lnTo>
                <a:lnTo>
                  <a:pt x="2790" y="296"/>
                </a:lnTo>
                <a:lnTo>
                  <a:pt x="2811" y="312"/>
                </a:lnTo>
                <a:lnTo>
                  <a:pt x="2816" y="312"/>
                </a:lnTo>
                <a:lnTo>
                  <a:pt x="2816" y="327"/>
                </a:lnTo>
                <a:lnTo>
                  <a:pt x="2816" y="333"/>
                </a:lnTo>
                <a:lnTo>
                  <a:pt x="2811" y="327"/>
                </a:lnTo>
                <a:lnTo>
                  <a:pt x="2806" y="322"/>
                </a:lnTo>
                <a:lnTo>
                  <a:pt x="2800" y="322"/>
                </a:lnTo>
                <a:lnTo>
                  <a:pt x="2795" y="327"/>
                </a:lnTo>
                <a:lnTo>
                  <a:pt x="2800" y="333"/>
                </a:lnTo>
                <a:lnTo>
                  <a:pt x="2806" y="338"/>
                </a:lnTo>
                <a:lnTo>
                  <a:pt x="2800" y="338"/>
                </a:lnTo>
                <a:lnTo>
                  <a:pt x="2795" y="333"/>
                </a:lnTo>
                <a:lnTo>
                  <a:pt x="2780" y="322"/>
                </a:lnTo>
                <a:lnTo>
                  <a:pt x="2774" y="327"/>
                </a:lnTo>
                <a:lnTo>
                  <a:pt x="2774" y="333"/>
                </a:lnTo>
                <a:lnTo>
                  <a:pt x="2785" y="338"/>
                </a:lnTo>
                <a:lnTo>
                  <a:pt x="2790" y="348"/>
                </a:lnTo>
                <a:lnTo>
                  <a:pt x="2790" y="353"/>
                </a:lnTo>
                <a:lnTo>
                  <a:pt x="2785" y="353"/>
                </a:lnTo>
                <a:lnTo>
                  <a:pt x="2774" y="353"/>
                </a:lnTo>
                <a:lnTo>
                  <a:pt x="2769" y="353"/>
                </a:lnTo>
                <a:lnTo>
                  <a:pt x="2774" y="359"/>
                </a:lnTo>
                <a:lnTo>
                  <a:pt x="2785" y="364"/>
                </a:lnTo>
                <a:lnTo>
                  <a:pt x="2785" y="369"/>
                </a:lnTo>
                <a:lnTo>
                  <a:pt x="2785" y="374"/>
                </a:lnTo>
                <a:lnTo>
                  <a:pt x="2774" y="390"/>
                </a:lnTo>
                <a:lnTo>
                  <a:pt x="2774" y="395"/>
                </a:lnTo>
                <a:lnTo>
                  <a:pt x="2774" y="400"/>
                </a:lnTo>
                <a:lnTo>
                  <a:pt x="2785" y="395"/>
                </a:lnTo>
                <a:lnTo>
                  <a:pt x="2790" y="395"/>
                </a:lnTo>
                <a:lnTo>
                  <a:pt x="2790" y="405"/>
                </a:lnTo>
                <a:lnTo>
                  <a:pt x="2790" y="416"/>
                </a:lnTo>
                <a:lnTo>
                  <a:pt x="2790" y="426"/>
                </a:lnTo>
                <a:lnTo>
                  <a:pt x="2800" y="431"/>
                </a:lnTo>
                <a:lnTo>
                  <a:pt x="2806" y="431"/>
                </a:lnTo>
                <a:lnTo>
                  <a:pt x="2806" y="437"/>
                </a:lnTo>
                <a:lnTo>
                  <a:pt x="2800" y="437"/>
                </a:lnTo>
                <a:lnTo>
                  <a:pt x="2800" y="442"/>
                </a:lnTo>
                <a:lnTo>
                  <a:pt x="2800" y="447"/>
                </a:lnTo>
                <a:lnTo>
                  <a:pt x="2811" y="452"/>
                </a:lnTo>
                <a:lnTo>
                  <a:pt x="2832" y="452"/>
                </a:lnTo>
                <a:lnTo>
                  <a:pt x="2842" y="442"/>
                </a:lnTo>
                <a:lnTo>
                  <a:pt x="2847" y="447"/>
                </a:lnTo>
                <a:lnTo>
                  <a:pt x="2858" y="463"/>
                </a:lnTo>
                <a:lnTo>
                  <a:pt x="2863" y="463"/>
                </a:lnTo>
                <a:lnTo>
                  <a:pt x="2868" y="457"/>
                </a:lnTo>
                <a:lnTo>
                  <a:pt x="2868" y="468"/>
                </a:lnTo>
                <a:lnTo>
                  <a:pt x="2863" y="473"/>
                </a:lnTo>
                <a:lnTo>
                  <a:pt x="2847" y="478"/>
                </a:lnTo>
                <a:lnTo>
                  <a:pt x="2816" y="494"/>
                </a:lnTo>
                <a:lnTo>
                  <a:pt x="2785" y="520"/>
                </a:lnTo>
                <a:lnTo>
                  <a:pt x="2754" y="561"/>
                </a:lnTo>
                <a:lnTo>
                  <a:pt x="2774" y="556"/>
                </a:lnTo>
                <a:lnTo>
                  <a:pt x="2795" y="556"/>
                </a:lnTo>
                <a:lnTo>
                  <a:pt x="2800" y="561"/>
                </a:lnTo>
                <a:lnTo>
                  <a:pt x="2811" y="572"/>
                </a:lnTo>
                <a:lnTo>
                  <a:pt x="2821" y="587"/>
                </a:lnTo>
                <a:lnTo>
                  <a:pt x="2837" y="592"/>
                </a:lnTo>
                <a:lnTo>
                  <a:pt x="2842" y="592"/>
                </a:lnTo>
                <a:lnTo>
                  <a:pt x="2837" y="608"/>
                </a:lnTo>
                <a:lnTo>
                  <a:pt x="2821" y="629"/>
                </a:lnTo>
                <a:lnTo>
                  <a:pt x="2832" y="644"/>
                </a:lnTo>
                <a:lnTo>
                  <a:pt x="2837" y="650"/>
                </a:lnTo>
                <a:lnTo>
                  <a:pt x="2847" y="655"/>
                </a:lnTo>
                <a:lnTo>
                  <a:pt x="2878" y="655"/>
                </a:lnTo>
                <a:lnTo>
                  <a:pt x="2910" y="655"/>
                </a:lnTo>
                <a:lnTo>
                  <a:pt x="2920" y="660"/>
                </a:lnTo>
                <a:lnTo>
                  <a:pt x="2920" y="686"/>
                </a:lnTo>
                <a:lnTo>
                  <a:pt x="2925" y="702"/>
                </a:lnTo>
                <a:lnTo>
                  <a:pt x="2930" y="707"/>
                </a:lnTo>
                <a:lnTo>
                  <a:pt x="2951" y="696"/>
                </a:lnTo>
                <a:lnTo>
                  <a:pt x="2977" y="681"/>
                </a:lnTo>
                <a:lnTo>
                  <a:pt x="2977" y="686"/>
                </a:lnTo>
                <a:lnTo>
                  <a:pt x="2998" y="727"/>
                </a:lnTo>
                <a:lnTo>
                  <a:pt x="3029" y="769"/>
                </a:lnTo>
                <a:lnTo>
                  <a:pt x="3019" y="769"/>
                </a:lnTo>
                <a:lnTo>
                  <a:pt x="3008" y="774"/>
                </a:lnTo>
                <a:lnTo>
                  <a:pt x="3013" y="774"/>
                </a:lnTo>
                <a:lnTo>
                  <a:pt x="3034" y="774"/>
                </a:lnTo>
                <a:lnTo>
                  <a:pt x="3060" y="800"/>
                </a:lnTo>
                <a:lnTo>
                  <a:pt x="3045" y="769"/>
                </a:lnTo>
                <a:lnTo>
                  <a:pt x="3050" y="774"/>
                </a:lnTo>
                <a:lnTo>
                  <a:pt x="3055" y="774"/>
                </a:lnTo>
                <a:lnTo>
                  <a:pt x="3071" y="790"/>
                </a:lnTo>
                <a:lnTo>
                  <a:pt x="3081" y="800"/>
                </a:lnTo>
                <a:lnTo>
                  <a:pt x="3086" y="800"/>
                </a:lnTo>
                <a:lnTo>
                  <a:pt x="3091" y="800"/>
                </a:lnTo>
                <a:lnTo>
                  <a:pt x="3091" y="790"/>
                </a:lnTo>
                <a:lnTo>
                  <a:pt x="3076" y="774"/>
                </a:lnTo>
                <a:lnTo>
                  <a:pt x="3071" y="769"/>
                </a:lnTo>
                <a:lnTo>
                  <a:pt x="3081" y="769"/>
                </a:lnTo>
                <a:lnTo>
                  <a:pt x="3076" y="764"/>
                </a:lnTo>
                <a:lnTo>
                  <a:pt x="3071" y="764"/>
                </a:lnTo>
                <a:lnTo>
                  <a:pt x="3091" y="753"/>
                </a:lnTo>
                <a:lnTo>
                  <a:pt x="3102" y="753"/>
                </a:lnTo>
                <a:lnTo>
                  <a:pt x="3097" y="759"/>
                </a:lnTo>
                <a:lnTo>
                  <a:pt x="3097" y="764"/>
                </a:lnTo>
                <a:lnTo>
                  <a:pt x="3091" y="764"/>
                </a:lnTo>
                <a:lnTo>
                  <a:pt x="3086" y="764"/>
                </a:lnTo>
                <a:lnTo>
                  <a:pt x="3138" y="759"/>
                </a:lnTo>
                <a:lnTo>
                  <a:pt x="3154" y="753"/>
                </a:lnTo>
                <a:lnTo>
                  <a:pt x="3149" y="753"/>
                </a:lnTo>
                <a:lnTo>
                  <a:pt x="3123" y="753"/>
                </a:lnTo>
                <a:lnTo>
                  <a:pt x="3117" y="753"/>
                </a:lnTo>
                <a:lnTo>
                  <a:pt x="3133" y="748"/>
                </a:lnTo>
                <a:lnTo>
                  <a:pt x="3143" y="753"/>
                </a:lnTo>
                <a:lnTo>
                  <a:pt x="3149" y="753"/>
                </a:lnTo>
                <a:lnTo>
                  <a:pt x="3169" y="748"/>
                </a:lnTo>
                <a:lnTo>
                  <a:pt x="3185" y="748"/>
                </a:lnTo>
                <a:lnTo>
                  <a:pt x="3211" y="743"/>
                </a:lnTo>
                <a:lnTo>
                  <a:pt x="3237" y="733"/>
                </a:lnTo>
                <a:lnTo>
                  <a:pt x="3247" y="753"/>
                </a:lnTo>
                <a:lnTo>
                  <a:pt x="3263" y="764"/>
                </a:lnTo>
                <a:lnTo>
                  <a:pt x="3284" y="769"/>
                </a:lnTo>
                <a:lnTo>
                  <a:pt x="3310" y="769"/>
                </a:lnTo>
                <a:lnTo>
                  <a:pt x="3330" y="785"/>
                </a:lnTo>
                <a:lnTo>
                  <a:pt x="3320" y="811"/>
                </a:lnTo>
                <a:lnTo>
                  <a:pt x="3320" y="821"/>
                </a:lnTo>
                <a:lnTo>
                  <a:pt x="3330" y="831"/>
                </a:lnTo>
                <a:lnTo>
                  <a:pt x="3341" y="837"/>
                </a:lnTo>
                <a:lnTo>
                  <a:pt x="3351" y="847"/>
                </a:lnTo>
                <a:lnTo>
                  <a:pt x="3362" y="868"/>
                </a:lnTo>
                <a:lnTo>
                  <a:pt x="3367" y="894"/>
                </a:lnTo>
                <a:lnTo>
                  <a:pt x="3367" y="904"/>
                </a:lnTo>
                <a:lnTo>
                  <a:pt x="3377" y="909"/>
                </a:lnTo>
                <a:lnTo>
                  <a:pt x="3398" y="909"/>
                </a:lnTo>
                <a:lnTo>
                  <a:pt x="3403" y="935"/>
                </a:lnTo>
                <a:lnTo>
                  <a:pt x="3403" y="956"/>
                </a:lnTo>
                <a:lnTo>
                  <a:pt x="3393" y="972"/>
                </a:lnTo>
                <a:lnTo>
                  <a:pt x="3382" y="961"/>
                </a:lnTo>
                <a:lnTo>
                  <a:pt x="3377" y="951"/>
                </a:lnTo>
                <a:lnTo>
                  <a:pt x="3367" y="956"/>
                </a:lnTo>
                <a:lnTo>
                  <a:pt x="3362" y="972"/>
                </a:lnTo>
                <a:lnTo>
                  <a:pt x="3367" y="992"/>
                </a:lnTo>
                <a:lnTo>
                  <a:pt x="3372" y="1003"/>
                </a:lnTo>
                <a:lnTo>
                  <a:pt x="3372" y="1008"/>
                </a:lnTo>
                <a:lnTo>
                  <a:pt x="3362" y="1008"/>
                </a:lnTo>
                <a:lnTo>
                  <a:pt x="3351" y="1008"/>
                </a:lnTo>
                <a:lnTo>
                  <a:pt x="3346" y="1018"/>
                </a:lnTo>
                <a:lnTo>
                  <a:pt x="3247" y="1034"/>
                </a:lnTo>
                <a:lnTo>
                  <a:pt x="3206" y="1039"/>
                </a:lnTo>
                <a:lnTo>
                  <a:pt x="3185" y="1034"/>
                </a:lnTo>
                <a:lnTo>
                  <a:pt x="3164" y="1029"/>
                </a:lnTo>
                <a:lnTo>
                  <a:pt x="3154" y="1018"/>
                </a:lnTo>
                <a:lnTo>
                  <a:pt x="3159" y="1008"/>
                </a:lnTo>
                <a:lnTo>
                  <a:pt x="3175" y="998"/>
                </a:lnTo>
                <a:lnTo>
                  <a:pt x="3164" y="1003"/>
                </a:lnTo>
                <a:lnTo>
                  <a:pt x="3149" y="1008"/>
                </a:lnTo>
                <a:lnTo>
                  <a:pt x="3143" y="1024"/>
                </a:lnTo>
                <a:lnTo>
                  <a:pt x="3128" y="1018"/>
                </a:lnTo>
                <a:lnTo>
                  <a:pt x="3123" y="946"/>
                </a:lnTo>
                <a:lnTo>
                  <a:pt x="3112" y="894"/>
                </a:lnTo>
                <a:lnTo>
                  <a:pt x="3097" y="847"/>
                </a:lnTo>
                <a:lnTo>
                  <a:pt x="3112" y="904"/>
                </a:lnTo>
                <a:lnTo>
                  <a:pt x="3117" y="966"/>
                </a:lnTo>
                <a:lnTo>
                  <a:pt x="3117" y="1018"/>
                </a:lnTo>
                <a:lnTo>
                  <a:pt x="3097" y="1024"/>
                </a:lnTo>
                <a:lnTo>
                  <a:pt x="3102" y="992"/>
                </a:lnTo>
                <a:lnTo>
                  <a:pt x="3102" y="977"/>
                </a:lnTo>
                <a:lnTo>
                  <a:pt x="3097" y="982"/>
                </a:lnTo>
                <a:lnTo>
                  <a:pt x="3091" y="1013"/>
                </a:lnTo>
                <a:lnTo>
                  <a:pt x="3086" y="1013"/>
                </a:lnTo>
                <a:lnTo>
                  <a:pt x="3102" y="951"/>
                </a:lnTo>
                <a:lnTo>
                  <a:pt x="3102" y="920"/>
                </a:lnTo>
                <a:lnTo>
                  <a:pt x="3097" y="894"/>
                </a:lnTo>
                <a:lnTo>
                  <a:pt x="3081" y="847"/>
                </a:lnTo>
                <a:lnTo>
                  <a:pt x="3071" y="831"/>
                </a:lnTo>
                <a:lnTo>
                  <a:pt x="3060" y="821"/>
                </a:lnTo>
                <a:lnTo>
                  <a:pt x="3050" y="816"/>
                </a:lnTo>
                <a:lnTo>
                  <a:pt x="3060" y="831"/>
                </a:lnTo>
                <a:lnTo>
                  <a:pt x="3076" y="868"/>
                </a:lnTo>
                <a:lnTo>
                  <a:pt x="3086" y="915"/>
                </a:lnTo>
                <a:lnTo>
                  <a:pt x="3091" y="925"/>
                </a:lnTo>
                <a:lnTo>
                  <a:pt x="3086" y="920"/>
                </a:lnTo>
                <a:lnTo>
                  <a:pt x="3071" y="873"/>
                </a:lnTo>
                <a:lnTo>
                  <a:pt x="3081" y="920"/>
                </a:lnTo>
                <a:lnTo>
                  <a:pt x="3081" y="935"/>
                </a:lnTo>
                <a:lnTo>
                  <a:pt x="3076" y="940"/>
                </a:lnTo>
                <a:lnTo>
                  <a:pt x="3071" y="935"/>
                </a:lnTo>
                <a:lnTo>
                  <a:pt x="3065" y="925"/>
                </a:lnTo>
                <a:lnTo>
                  <a:pt x="3060" y="925"/>
                </a:lnTo>
                <a:lnTo>
                  <a:pt x="3065" y="946"/>
                </a:lnTo>
                <a:lnTo>
                  <a:pt x="3071" y="951"/>
                </a:lnTo>
                <a:lnTo>
                  <a:pt x="3076" y="946"/>
                </a:lnTo>
                <a:lnTo>
                  <a:pt x="3081" y="946"/>
                </a:lnTo>
                <a:lnTo>
                  <a:pt x="3081" y="951"/>
                </a:lnTo>
                <a:lnTo>
                  <a:pt x="3076" y="956"/>
                </a:lnTo>
                <a:lnTo>
                  <a:pt x="3076" y="961"/>
                </a:lnTo>
                <a:lnTo>
                  <a:pt x="3081" y="982"/>
                </a:lnTo>
                <a:lnTo>
                  <a:pt x="3076" y="998"/>
                </a:lnTo>
                <a:lnTo>
                  <a:pt x="3065" y="1034"/>
                </a:lnTo>
                <a:lnTo>
                  <a:pt x="3060" y="1029"/>
                </a:lnTo>
                <a:lnTo>
                  <a:pt x="3050" y="1034"/>
                </a:lnTo>
                <a:lnTo>
                  <a:pt x="3045" y="1039"/>
                </a:lnTo>
                <a:lnTo>
                  <a:pt x="3045" y="1044"/>
                </a:lnTo>
                <a:lnTo>
                  <a:pt x="3050" y="1050"/>
                </a:lnTo>
                <a:lnTo>
                  <a:pt x="3039" y="1065"/>
                </a:lnTo>
                <a:lnTo>
                  <a:pt x="3034" y="1086"/>
                </a:lnTo>
                <a:lnTo>
                  <a:pt x="3034" y="1102"/>
                </a:lnTo>
                <a:lnTo>
                  <a:pt x="3045" y="1122"/>
                </a:lnTo>
                <a:lnTo>
                  <a:pt x="3060" y="1128"/>
                </a:lnTo>
                <a:lnTo>
                  <a:pt x="3086" y="1133"/>
                </a:lnTo>
                <a:lnTo>
                  <a:pt x="3149" y="1128"/>
                </a:lnTo>
                <a:lnTo>
                  <a:pt x="3237" y="1107"/>
                </a:lnTo>
                <a:lnTo>
                  <a:pt x="3175" y="1117"/>
                </a:lnTo>
                <a:lnTo>
                  <a:pt x="3143" y="1122"/>
                </a:lnTo>
                <a:lnTo>
                  <a:pt x="3123" y="1117"/>
                </a:lnTo>
                <a:lnTo>
                  <a:pt x="3102" y="1112"/>
                </a:lnTo>
                <a:lnTo>
                  <a:pt x="3117" y="1112"/>
                </a:lnTo>
                <a:lnTo>
                  <a:pt x="3185" y="1107"/>
                </a:lnTo>
                <a:lnTo>
                  <a:pt x="3190" y="1107"/>
                </a:lnTo>
                <a:lnTo>
                  <a:pt x="3195" y="1107"/>
                </a:lnTo>
                <a:lnTo>
                  <a:pt x="3258" y="1096"/>
                </a:lnTo>
                <a:lnTo>
                  <a:pt x="3336" y="1070"/>
                </a:lnTo>
                <a:lnTo>
                  <a:pt x="3356" y="1086"/>
                </a:lnTo>
                <a:lnTo>
                  <a:pt x="3367" y="1096"/>
                </a:lnTo>
                <a:lnTo>
                  <a:pt x="3382" y="1122"/>
                </a:lnTo>
                <a:lnTo>
                  <a:pt x="3388" y="1117"/>
                </a:lnTo>
                <a:lnTo>
                  <a:pt x="3398" y="1122"/>
                </a:lnTo>
                <a:lnTo>
                  <a:pt x="3398" y="1133"/>
                </a:lnTo>
                <a:lnTo>
                  <a:pt x="3403" y="1133"/>
                </a:lnTo>
                <a:lnTo>
                  <a:pt x="3403" y="1122"/>
                </a:lnTo>
                <a:lnTo>
                  <a:pt x="3424" y="1128"/>
                </a:lnTo>
                <a:lnTo>
                  <a:pt x="3429" y="1128"/>
                </a:lnTo>
                <a:lnTo>
                  <a:pt x="3429" y="1122"/>
                </a:lnTo>
                <a:lnTo>
                  <a:pt x="3429" y="1107"/>
                </a:lnTo>
                <a:lnTo>
                  <a:pt x="3414" y="1091"/>
                </a:lnTo>
                <a:lnTo>
                  <a:pt x="3403" y="1081"/>
                </a:lnTo>
                <a:lnTo>
                  <a:pt x="3382" y="1076"/>
                </a:lnTo>
                <a:lnTo>
                  <a:pt x="3367" y="1060"/>
                </a:lnTo>
                <a:lnTo>
                  <a:pt x="3382" y="1055"/>
                </a:lnTo>
                <a:lnTo>
                  <a:pt x="3403" y="1044"/>
                </a:lnTo>
                <a:lnTo>
                  <a:pt x="3388" y="1050"/>
                </a:lnTo>
                <a:lnTo>
                  <a:pt x="3403" y="1029"/>
                </a:lnTo>
                <a:lnTo>
                  <a:pt x="3408" y="1029"/>
                </a:lnTo>
                <a:lnTo>
                  <a:pt x="3414" y="1029"/>
                </a:lnTo>
                <a:lnTo>
                  <a:pt x="3408" y="1029"/>
                </a:lnTo>
                <a:lnTo>
                  <a:pt x="3450" y="1008"/>
                </a:lnTo>
                <a:lnTo>
                  <a:pt x="3408" y="1018"/>
                </a:lnTo>
                <a:lnTo>
                  <a:pt x="3408" y="1013"/>
                </a:lnTo>
                <a:lnTo>
                  <a:pt x="3414" y="987"/>
                </a:lnTo>
                <a:lnTo>
                  <a:pt x="3429" y="961"/>
                </a:lnTo>
                <a:lnTo>
                  <a:pt x="3434" y="951"/>
                </a:lnTo>
                <a:lnTo>
                  <a:pt x="3429" y="946"/>
                </a:lnTo>
                <a:lnTo>
                  <a:pt x="3434" y="946"/>
                </a:lnTo>
                <a:lnTo>
                  <a:pt x="3460" y="992"/>
                </a:lnTo>
                <a:lnTo>
                  <a:pt x="3471" y="1008"/>
                </a:lnTo>
                <a:lnTo>
                  <a:pt x="3471" y="1013"/>
                </a:lnTo>
                <a:lnTo>
                  <a:pt x="3471" y="1018"/>
                </a:lnTo>
                <a:lnTo>
                  <a:pt x="3476" y="1018"/>
                </a:lnTo>
                <a:lnTo>
                  <a:pt x="3476" y="1024"/>
                </a:lnTo>
                <a:lnTo>
                  <a:pt x="3481" y="1034"/>
                </a:lnTo>
                <a:lnTo>
                  <a:pt x="3481" y="1029"/>
                </a:lnTo>
                <a:lnTo>
                  <a:pt x="3481" y="1034"/>
                </a:lnTo>
                <a:lnTo>
                  <a:pt x="3481" y="1029"/>
                </a:lnTo>
                <a:lnTo>
                  <a:pt x="3465" y="977"/>
                </a:lnTo>
                <a:lnTo>
                  <a:pt x="3460" y="982"/>
                </a:lnTo>
                <a:lnTo>
                  <a:pt x="3434" y="940"/>
                </a:lnTo>
                <a:lnTo>
                  <a:pt x="3434" y="915"/>
                </a:lnTo>
                <a:lnTo>
                  <a:pt x="3450" y="935"/>
                </a:lnTo>
                <a:lnTo>
                  <a:pt x="3460" y="925"/>
                </a:lnTo>
                <a:lnTo>
                  <a:pt x="3471" y="935"/>
                </a:lnTo>
                <a:lnTo>
                  <a:pt x="3476" y="940"/>
                </a:lnTo>
                <a:lnTo>
                  <a:pt x="3476" y="920"/>
                </a:lnTo>
                <a:lnTo>
                  <a:pt x="3471" y="852"/>
                </a:lnTo>
                <a:lnTo>
                  <a:pt x="3465" y="831"/>
                </a:lnTo>
                <a:lnTo>
                  <a:pt x="3450" y="790"/>
                </a:lnTo>
                <a:lnTo>
                  <a:pt x="3439" y="774"/>
                </a:lnTo>
                <a:lnTo>
                  <a:pt x="3424" y="769"/>
                </a:lnTo>
                <a:lnTo>
                  <a:pt x="3403" y="764"/>
                </a:lnTo>
                <a:lnTo>
                  <a:pt x="3398" y="759"/>
                </a:lnTo>
                <a:lnTo>
                  <a:pt x="3398" y="753"/>
                </a:lnTo>
                <a:lnTo>
                  <a:pt x="3408" y="753"/>
                </a:lnTo>
                <a:lnTo>
                  <a:pt x="3429" y="753"/>
                </a:lnTo>
                <a:lnTo>
                  <a:pt x="3450" y="774"/>
                </a:lnTo>
                <a:lnTo>
                  <a:pt x="3471" y="795"/>
                </a:lnTo>
                <a:lnTo>
                  <a:pt x="3476" y="821"/>
                </a:lnTo>
                <a:lnTo>
                  <a:pt x="3486" y="837"/>
                </a:lnTo>
                <a:lnTo>
                  <a:pt x="3476" y="805"/>
                </a:lnTo>
                <a:lnTo>
                  <a:pt x="3476" y="790"/>
                </a:lnTo>
                <a:lnTo>
                  <a:pt x="3481" y="800"/>
                </a:lnTo>
                <a:lnTo>
                  <a:pt x="3486" y="805"/>
                </a:lnTo>
                <a:lnTo>
                  <a:pt x="3491" y="811"/>
                </a:lnTo>
                <a:lnTo>
                  <a:pt x="3507" y="800"/>
                </a:lnTo>
                <a:lnTo>
                  <a:pt x="3512" y="805"/>
                </a:lnTo>
                <a:lnTo>
                  <a:pt x="3507" y="847"/>
                </a:lnTo>
                <a:lnTo>
                  <a:pt x="3507" y="899"/>
                </a:lnTo>
                <a:lnTo>
                  <a:pt x="3512" y="925"/>
                </a:lnTo>
                <a:lnTo>
                  <a:pt x="3523" y="935"/>
                </a:lnTo>
                <a:lnTo>
                  <a:pt x="3533" y="935"/>
                </a:lnTo>
                <a:lnTo>
                  <a:pt x="3538" y="925"/>
                </a:lnTo>
                <a:lnTo>
                  <a:pt x="3538" y="915"/>
                </a:lnTo>
                <a:lnTo>
                  <a:pt x="3528" y="909"/>
                </a:lnTo>
                <a:lnTo>
                  <a:pt x="3517" y="909"/>
                </a:lnTo>
                <a:lnTo>
                  <a:pt x="3517" y="904"/>
                </a:lnTo>
                <a:lnTo>
                  <a:pt x="3517" y="894"/>
                </a:lnTo>
                <a:lnTo>
                  <a:pt x="3533" y="868"/>
                </a:lnTo>
                <a:lnTo>
                  <a:pt x="3543" y="857"/>
                </a:lnTo>
                <a:lnTo>
                  <a:pt x="3549" y="857"/>
                </a:lnTo>
                <a:lnTo>
                  <a:pt x="3554" y="868"/>
                </a:lnTo>
                <a:lnTo>
                  <a:pt x="3554" y="894"/>
                </a:lnTo>
                <a:lnTo>
                  <a:pt x="3554" y="951"/>
                </a:lnTo>
                <a:lnTo>
                  <a:pt x="3564" y="982"/>
                </a:lnTo>
                <a:lnTo>
                  <a:pt x="3575" y="1003"/>
                </a:lnTo>
                <a:lnTo>
                  <a:pt x="3585" y="1013"/>
                </a:lnTo>
                <a:lnTo>
                  <a:pt x="3569" y="987"/>
                </a:lnTo>
                <a:lnTo>
                  <a:pt x="3569" y="977"/>
                </a:lnTo>
                <a:lnTo>
                  <a:pt x="3590" y="992"/>
                </a:lnTo>
                <a:lnTo>
                  <a:pt x="3606" y="1018"/>
                </a:lnTo>
                <a:lnTo>
                  <a:pt x="3616" y="1044"/>
                </a:lnTo>
                <a:lnTo>
                  <a:pt x="3627" y="1096"/>
                </a:lnTo>
                <a:lnTo>
                  <a:pt x="3627" y="1128"/>
                </a:lnTo>
                <a:lnTo>
                  <a:pt x="3621" y="1128"/>
                </a:lnTo>
                <a:lnTo>
                  <a:pt x="3621" y="1112"/>
                </a:lnTo>
                <a:lnTo>
                  <a:pt x="3611" y="1076"/>
                </a:lnTo>
                <a:lnTo>
                  <a:pt x="3606" y="1055"/>
                </a:lnTo>
                <a:lnTo>
                  <a:pt x="3590" y="1039"/>
                </a:lnTo>
                <a:lnTo>
                  <a:pt x="3575" y="1018"/>
                </a:lnTo>
                <a:lnTo>
                  <a:pt x="3554" y="961"/>
                </a:lnTo>
                <a:lnTo>
                  <a:pt x="3549" y="951"/>
                </a:lnTo>
                <a:lnTo>
                  <a:pt x="3543" y="966"/>
                </a:lnTo>
                <a:lnTo>
                  <a:pt x="3543" y="998"/>
                </a:lnTo>
                <a:lnTo>
                  <a:pt x="3538" y="1024"/>
                </a:lnTo>
                <a:lnTo>
                  <a:pt x="3528" y="1034"/>
                </a:lnTo>
                <a:lnTo>
                  <a:pt x="3528" y="1029"/>
                </a:lnTo>
                <a:lnTo>
                  <a:pt x="3523" y="1013"/>
                </a:lnTo>
                <a:lnTo>
                  <a:pt x="3512" y="1003"/>
                </a:lnTo>
                <a:lnTo>
                  <a:pt x="3502" y="998"/>
                </a:lnTo>
                <a:lnTo>
                  <a:pt x="3491" y="1003"/>
                </a:lnTo>
                <a:lnTo>
                  <a:pt x="3491" y="1008"/>
                </a:lnTo>
                <a:lnTo>
                  <a:pt x="3497" y="1008"/>
                </a:lnTo>
                <a:lnTo>
                  <a:pt x="3491" y="1024"/>
                </a:lnTo>
                <a:lnTo>
                  <a:pt x="3497" y="1029"/>
                </a:lnTo>
                <a:lnTo>
                  <a:pt x="3502" y="1018"/>
                </a:lnTo>
                <a:lnTo>
                  <a:pt x="3502" y="1024"/>
                </a:lnTo>
                <a:lnTo>
                  <a:pt x="3502" y="1034"/>
                </a:lnTo>
                <a:lnTo>
                  <a:pt x="3507" y="1034"/>
                </a:lnTo>
                <a:lnTo>
                  <a:pt x="3517" y="1065"/>
                </a:lnTo>
                <a:lnTo>
                  <a:pt x="3507" y="1096"/>
                </a:lnTo>
                <a:lnTo>
                  <a:pt x="3486" y="1039"/>
                </a:lnTo>
                <a:lnTo>
                  <a:pt x="3491" y="1060"/>
                </a:lnTo>
                <a:lnTo>
                  <a:pt x="3486" y="1055"/>
                </a:lnTo>
                <a:lnTo>
                  <a:pt x="3507" y="1107"/>
                </a:lnTo>
                <a:lnTo>
                  <a:pt x="3497" y="1143"/>
                </a:lnTo>
                <a:lnTo>
                  <a:pt x="3491" y="1179"/>
                </a:lnTo>
                <a:lnTo>
                  <a:pt x="3486" y="1185"/>
                </a:lnTo>
                <a:lnTo>
                  <a:pt x="3486" y="1169"/>
                </a:lnTo>
                <a:lnTo>
                  <a:pt x="3481" y="1164"/>
                </a:lnTo>
                <a:lnTo>
                  <a:pt x="3465" y="1242"/>
                </a:lnTo>
                <a:lnTo>
                  <a:pt x="3476" y="1211"/>
                </a:lnTo>
                <a:lnTo>
                  <a:pt x="3481" y="1200"/>
                </a:lnTo>
                <a:lnTo>
                  <a:pt x="3486" y="1205"/>
                </a:lnTo>
                <a:lnTo>
                  <a:pt x="3491" y="1195"/>
                </a:lnTo>
                <a:lnTo>
                  <a:pt x="3491" y="1257"/>
                </a:lnTo>
                <a:lnTo>
                  <a:pt x="3491" y="1273"/>
                </a:lnTo>
                <a:lnTo>
                  <a:pt x="3491" y="1268"/>
                </a:lnTo>
                <a:lnTo>
                  <a:pt x="3497" y="1200"/>
                </a:lnTo>
                <a:lnTo>
                  <a:pt x="3502" y="1164"/>
                </a:lnTo>
                <a:lnTo>
                  <a:pt x="3507" y="1159"/>
                </a:lnTo>
                <a:lnTo>
                  <a:pt x="3512" y="1164"/>
                </a:lnTo>
                <a:lnTo>
                  <a:pt x="3523" y="1174"/>
                </a:lnTo>
                <a:lnTo>
                  <a:pt x="3523" y="1179"/>
                </a:lnTo>
                <a:lnTo>
                  <a:pt x="3523" y="1185"/>
                </a:lnTo>
                <a:lnTo>
                  <a:pt x="3533" y="1257"/>
                </a:lnTo>
                <a:lnTo>
                  <a:pt x="3538" y="1335"/>
                </a:lnTo>
                <a:lnTo>
                  <a:pt x="3533" y="1377"/>
                </a:lnTo>
                <a:lnTo>
                  <a:pt x="3528" y="1434"/>
                </a:lnTo>
                <a:lnTo>
                  <a:pt x="3523" y="1398"/>
                </a:lnTo>
                <a:lnTo>
                  <a:pt x="3523" y="1429"/>
                </a:lnTo>
                <a:lnTo>
                  <a:pt x="3523" y="1439"/>
                </a:lnTo>
                <a:lnTo>
                  <a:pt x="3517" y="1429"/>
                </a:lnTo>
                <a:lnTo>
                  <a:pt x="3507" y="1315"/>
                </a:lnTo>
                <a:lnTo>
                  <a:pt x="3497" y="1237"/>
                </a:lnTo>
                <a:lnTo>
                  <a:pt x="3497" y="1330"/>
                </a:lnTo>
                <a:lnTo>
                  <a:pt x="3512" y="1460"/>
                </a:lnTo>
                <a:lnTo>
                  <a:pt x="3533" y="1616"/>
                </a:lnTo>
                <a:lnTo>
                  <a:pt x="3528" y="1673"/>
                </a:lnTo>
                <a:lnTo>
                  <a:pt x="3528" y="1657"/>
                </a:lnTo>
                <a:lnTo>
                  <a:pt x="3517" y="1626"/>
                </a:lnTo>
                <a:lnTo>
                  <a:pt x="3517" y="1611"/>
                </a:lnTo>
                <a:lnTo>
                  <a:pt x="3523" y="1647"/>
                </a:lnTo>
                <a:lnTo>
                  <a:pt x="3523" y="1663"/>
                </a:lnTo>
                <a:lnTo>
                  <a:pt x="3517" y="1657"/>
                </a:lnTo>
                <a:lnTo>
                  <a:pt x="3512" y="1621"/>
                </a:lnTo>
                <a:lnTo>
                  <a:pt x="3502" y="1564"/>
                </a:lnTo>
                <a:lnTo>
                  <a:pt x="3497" y="1528"/>
                </a:lnTo>
                <a:lnTo>
                  <a:pt x="3497" y="1522"/>
                </a:lnTo>
                <a:lnTo>
                  <a:pt x="3491" y="1528"/>
                </a:lnTo>
                <a:lnTo>
                  <a:pt x="3497" y="1538"/>
                </a:lnTo>
                <a:lnTo>
                  <a:pt x="3486" y="1502"/>
                </a:lnTo>
                <a:lnTo>
                  <a:pt x="3486" y="1491"/>
                </a:lnTo>
                <a:lnTo>
                  <a:pt x="3486" y="1512"/>
                </a:lnTo>
                <a:lnTo>
                  <a:pt x="3497" y="1564"/>
                </a:lnTo>
                <a:lnTo>
                  <a:pt x="3512" y="1621"/>
                </a:lnTo>
                <a:lnTo>
                  <a:pt x="3517" y="1673"/>
                </a:lnTo>
                <a:lnTo>
                  <a:pt x="3512" y="1668"/>
                </a:lnTo>
                <a:lnTo>
                  <a:pt x="3512" y="1652"/>
                </a:lnTo>
                <a:lnTo>
                  <a:pt x="3512" y="1668"/>
                </a:lnTo>
                <a:lnTo>
                  <a:pt x="3507" y="1663"/>
                </a:lnTo>
                <a:lnTo>
                  <a:pt x="3507" y="1652"/>
                </a:lnTo>
                <a:lnTo>
                  <a:pt x="3502" y="1611"/>
                </a:lnTo>
                <a:lnTo>
                  <a:pt x="3491" y="1564"/>
                </a:lnTo>
                <a:lnTo>
                  <a:pt x="3497" y="1585"/>
                </a:lnTo>
                <a:lnTo>
                  <a:pt x="3497" y="1595"/>
                </a:lnTo>
                <a:lnTo>
                  <a:pt x="3491" y="1585"/>
                </a:lnTo>
                <a:lnTo>
                  <a:pt x="3497" y="1621"/>
                </a:lnTo>
                <a:lnTo>
                  <a:pt x="3497" y="1626"/>
                </a:lnTo>
                <a:lnTo>
                  <a:pt x="3502" y="1663"/>
                </a:lnTo>
                <a:lnTo>
                  <a:pt x="3491" y="1657"/>
                </a:lnTo>
                <a:lnTo>
                  <a:pt x="3481" y="1626"/>
                </a:lnTo>
                <a:lnTo>
                  <a:pt x="3465" y="1538"/>
                </a:lnTo>
                <a:lnTo>
                  <a:pt x="3481" y="1631"/>
                </a:lnTo>
                <a:lnTo>
                  <a:pt x="3460" y="1538"/>
                </a:lnTo>
                <a:lnTo>
                  <a:pt x="3465" y="1579"/>
                </a:lnTo>
                <a:lnTo>
                  <a:pt x="3471" y="1595"/>
                </a:lnTo>
                <a:lnTo>
                  <a:pt x="3465" y="1585"/>
                </a:lnTo>
                <a:lnTo>
                  <a:pt x="3471" y="1616"/>
                </a:lnTo>
                <a:lnTo>
                  <a:pt x="3476" y="1657"/>
                </a:lnTo>
                <a:lnTo>
                  <a:pt x="3471" y="1663"/>
                </a:lnTo>
                <a:lnTo>
                  <a:pt x="3465" y="1663"/>
                </a:lnTo>
                <a:lnTo>
                  <a:pt x="3471" y="1673"/>
                </a:lnTo>
                <a:lnTo>
                  <a:pt x="3481" y="1683"/>
                </a:lnTo>
                <a:lnTo>
                  <a:pt x="3486" y="1709"/>
                </a:lnTo>
                <a:lnTo>
                  <a:pt x="3476" y="1720"/>
                </a:lnTo>
                <a:lnTo>
                  <a:pt x="3465" y="1715"/>
                </a:lnTo>
                <a:lnTo>
                  <a:pt x="3424" y="1694"/>
                </a:lnTo>
                <a:lnTo>
                  <a:pt x="3408" y="1689"/>
                </a:lnTo>
                <a:lnTo>
                  <a:pt x="3393" y="1694"/>
                </a:lnTo>
                <a:lnTo>
                  <a:pt x="3372" y="1621"/>
                </a:lnTo>
                <a:lnTo>
                  <a:pt x="3398" y="1605"/>
                </a:lnTo>
                <a:lnTo>
                  <a:pt x="3408" y="1600"/>
                </a:lnTo>
                <a:lnTo>
                  <a:pt x="3398" y="1569"/>
                </a:lnTo>
                <a:lnTo>
                  <a:pt x="3377" y="1590"/>
                </a:lnTo>
                <a:lnTo>
                  <a:pt x="3367" y="1611"/>
                </a:lnTo>
                <a:lnTo>
                  <a:pt x="3294" y="1408"/>
                </a:lnTo>
                <a:lnTo>
                  <a:pt x="3325" y="1486"/>
                </a:lnTo>
                <a:lnTo>
                  <a:pt x="3372" y="1637"/>
                </a:lnTo>
                <a:lnTo>
                  <a:pt x="3377" y="1647"/>
                </a:lnTo>
                <a:lnTo>
                  <a:pt x="3372" y="1652"/>
                </a:lnTo>
                <a:lnTo>
                  <a:pt x="3346" y="1579"/>
                </a:lnTo>
                <a:lnTo>
                  <a:pt x="3362" y="1637"/>
                </a:lnTo>
                <a:lnTo>
                  <a:pt x="3362" y="1652"/>
                </a:lnTo>
                <a:lnTo>
                  <a:pt x="3356" y="1668"/>
                </a:lnTo>
                <a:lnTo>
                  <a:pt x="3351" y="1657"/>
                </a:lnTo>
                <a:lnTo>
                  <a:pt x="3346" y="1657"/>
                </a:lnTo>
                <a:lnTo>
                  <a:pt x="3341" y="1657"/>
                </a:lnTo>
                <a:lnTo>
                  <a:pt x="3330" y="1647"/>
                </a:lnTo>
                <a:lnTo>
                  <a:pt x="3325" y="1642"/>
                </a:lnTo>
                <a:lnTo>
                  <a:pt x="3336" y="1642"/>
                </a:lnTo>
                <a:lnTo>
                  <a:pt x="3341" y="1642"/>
                </a:lnTo>
                <a:lnTo>
                  <a:pt x="3346" y="1637"/>
                </a:lnTo>
                <a:lnTo>
                  <a:pt x="3330" y="1611"/>
                </a:lnTo>
                <a:lnTo>
                  <a:pt x="3320" y="1595"/>
                </a:lnTo>
                <a:lnTo>
                  <a:pt x="3310" y="1590"/>
                </a:lnTo>
                <a:lnTo>
                  <a:pt x="3299" y="1595"/>
                </a:lnTo>
                <a:lnTo>
                  <a:pt x="3315" y="1600"/>
                </a:lnTo>
                <a:lnTo>
                  <a:pt x="3336" y="1626"/>
                </a:lnTo>
                <a:lnTo>
                  <a:pt x="3336" y="1631"/>
                </a:lnTo>
                <a:lnTo>
                  <a:pt x="3325" y="1631"/>
                </a:lnTo>
                <a:lnTo>
                  <a:pt x="3315" y="1626"/>
                </a:lnTo>
                <a:lnTo>
                  <a:pt x="3304" y="1631"/>
                </a:lnTo>
                <a:lnTo>
                  <a:pt x="3299" y="1631"/>
                </a:lnTo>
                <a:lnTo>
                  <a:pt x="3299" y="1637"/>
                </a:lnTo>
                <a:lnTo>
                  <a:pt x="3310" y="1647"/>
                </a:lnTo>
                <a:lnTo>
                  <a:pt x="3330" y="1657"/>
                </a:lnTo>
                <a:lnTo>
                  <a:pt x="3351" y="1678"/>
                </a:lnTo>
                <a:lnTo>
                  <a:pt x="3351" y="1683"/>
                </a:lnTo>
                <a:lnTo>
                  <a:pt x="3351" y="1689"/>
                </a:lnTo>
                <a:lnTo>
                  <a:pt x="3346" y="1704"/>
                </a:lnTo>
                <a:lnTo>
                  <a:pt x="3341" y="1704"/>
                </a:lnTo>
                <a:lnTo>
                  <a:pt x="3330" y="1704"/>
                </a:lnTo>
                <a:lnTo>
                  <a:pt x="3330" y="1709"/>
                </a:lnTo>
                <a:lnTo>
                  <a:pt x="3341" y="1715"/>
                </a:lnTo>
                <a:lnTo>
                  <a:pt x="3320" y="1735"/>
                </a:lnTo>
                <a:lnTo>
                  <a:pt x="3320" y="1746"/>
                </a:lnTo>
                <a:lnTo>
                  <a:pt x="3320" y="1756"/>
                </a:lnTo>
                <a:lnTo>
                  <a:pt x="3320" y="1772"/>
                </a:lnTo>
                <a:lnTo>
                  <a:pt x="3315" y="1782"/>
                </a:lnTo>
                <a:lnTo>
                  <a:pt x="3299" y="1777"/>
                </a:lnTo>
                <a:lnTo>
                  <a:pt x="3289" y="1772"/>
                </a:lnTo>
                <a:lnTo>
                  <a:pt x="3294" y="1808"/>
                </a:lnTo>
                <a:lnTo>
                  <a:pt x="3263" y="1829"/>
                </a:lnTo>
                <a:lnTo>
                  <a:pt x="3258" y="1829"/>
                </a:lnTo>
                <a:lnTo>
                  <a:pt x="3252" y="1813"/>
                </a:lnTo>
                <a:lnTo>
                  <a:pt x="3242" y="1808"/>
                </a:lnTo>
                <a:lnTo>
                  <a:pt x="3232" y="1808"/>
                </a:lnTo>
                <a:lnTo>
                  <a:pt x="3211" y="1824"/>
                </a:lnTo>
                <a:lnTo>
                  <a:pt x="3195" y="1834"/>
                </a:lnTo>
                <a:lnTo>
                  <a:pt x="3190" y="1844"/>
                </a:lnTo>
                <a:lnTo>
                  <a:pt x="3206" y="1855"/>
                </a:lnTo>
                <a:lnTo>
                  <a:pt x="3221" y="1855"/>
                </a:lnTo>
                <a:lnTo>
                  <a:pt x="3237" y="1855"/>
                </a:lnTo>
                <a:lnTo>
                  <a:pt x="3242" y="1865"/>
                </a:lnTo>
                <a:lnTo>
                  <a:pt x="3247" y="1876"/>
                </a:lnTo>
                <a:lnTo>
                  <a:pt x="3252" y="1876"/>
                </a:lnTo>
                <a:lnTo>
                  <a:pt x="3263" y="1860"/>
                </a:lnTo>
                <a:lnTo>
                  <a:pt x="3263" y="1855"/>
                </a:lnTo>
                <a:lnTo>
                  <a:pt x="3263" y="1860"/>
                </a:lnTo>
                <a:lnTo>
                  <a:pt x="3258" y="1870"/>
                </a:lnTo>
                <a:lnTo>
                  <a:pt x="3252" y="1876"/>
                </a:lnTo>
                <a:lnTo>
                  <a:pt x="3252" y="1881"/>
                </a:lnTo>
                <a:lnTo>
                  <a:pt x="3258" y="1891"/>
                </a:lnTo>
                <a:lnTo>
                  <a:pt x="3278" y="1865"/>
                </a:lnTo>
                <a:lnTo>
                  <a:pt x="3268" y="1902"/>
                </a:lnTo>
                <a:lnTo>
                  <a:pt x="3252" y="1922"/>
                </a:lnTo>
                <a:lnTo>
                  <a:pt x="3242" y="1933"/>
                </a:lnTo>
                <a:lnTo>
                  <a:pt x="3258" y="1922"/>
                </a:lnTo>
                <a:lnTo>
                  <a:pt x="3289" y="1902"/>
                </a:lnTo>
                <a:lnTo>
                  <a:pt x="3284" y="1912"/>
                </a:lnTo>
                <a:lnTo>
                  <a:pt x="3278" y="1922"/>
                </a:lnTo>
                <a:lnTo>
                  <a:pt x="3299" y="1891"/>
                </a:lnTo>
                <a:lnTo>
                  <a:pt x="3304" y="1928"/>
                </a:lnTo>
                <a:lnTo>
                  <a:pt x="3304" y="1943"/>
                </a:lnTo>
                <a:lnTo>
                  <a:pt x="3299" y="1943"/>
                </a:lnTo>
                <a:lnTo>
                  <a:pt x="3294" y="1938"/>
                </a:lnTo>
                <a:lnTo>
                  <a:pt x="3289" y="1933"/>
                </a:lnTo>
                <a:lnTo>
                  <a:pt x="3268" y="1938"/>
                </a:lnTo>
                <a:lnTo>
                  <a:pt x="3258" y="1948"/>
                </a:lnTo>
                <a:lnTo>
                  <a:pt x="3252" y="1954"/>
                </a:lnTo>
                <a:lnTo>
                  <a:pt x="3237" y="1995"/>
                </a:lnTo>
                <a:lnTo>
                  <a:pt x="3232" y="2005"/>
                </a:lnTo>
                <a:lnTo>
                  <a:pt x="3232" y="2011"/>
                </a:lnTo>
                <a:lnTo>
                  <a:pt x="3242" y="2011"/>
                </a:lnTo>
                <a:lnTo>
                  <a:pt x="3273" y="1995"/>
                </a:lnTo>
                <a:lnTo>
                  <a:pt x="3273" y="1990"/>
                </a:lnTo>
                <a:lnTo>
                  <a:pt x="3268" y="1990"/>
                </a:lnTo>
                <a:lnTo>
                  <a:pt x="3252" y="1990"/>
                </a:lnTo>
                <a:lnTo>
                  <a:pt x="3263" y="1974"/>
                </a:lnTo>
                <a:lnTo>
                  <a:pt x="3289" y="1985"/>
                </a:lnTo>
                <a:lnTo>
                  <a:pt x="3294" y="1990"/>
                </a:lnTo>
                <a:lnTo>
                  <a:pt x="3289" y="1990"/>
                </a:lnTo>
                <a:lnTo>
                  <a:pt x="3289" y="1995"/>
                </a:lnTo>
                <a:lnTo>
                  <a:pt x="3289" y="2005"/>
                </a:lnTo>
                <a:lnTo>
                  <a:pt x="3284" y="2011"/>
                </a:lnTo>
                <a:lnTo>
                  <a:pt x="3278" y="2021"/>
                </a:lnTo>
                <a:lnTo>
                  <a:pt x="3263" y="2011"/>
                </a:lnTo>
                <a:lnTo>
                  <a:pt x="3258" y="2011"/>
                </a:lnTo>
                <a:lnTo>
                  <a:pt x="3242" y="2016"/>
                </a:lnTo>
                <a:lnTo>
                  <a:pt x="3237" y="2021"/>
                </a:lnTo>
                <a:lnTo>
                  <a:pt x="3247" y="2026"/>
                </a:lnTo>
                <a:lnTo>
                  <a:pt x="3258" y="2031"/>
                </a:lnTo>
                <a:lnTo>
                  <a:pt x="3263" y="2031"/>
                </a:lnTo>
                <a:lnTo>
                  <a:pt x="3263" y="2037"/>
                </a:lnTo>
                <a:lnTo>
                  <a:pt x="3252" y="2052"/>
                </a:lnTo>
                <a:lnTo>
                  <a:pt x="3232" y="2068"/>
                </a:lnTo>
                <a:lnTo>
                  <a:pt x="3221" y="2073"/>
                </a:lnTo>
                <a:lnTo>
                  <a:pt x="3216" y="2073"/>
                </a:lnTo>
                <a:lnTo>
                  <a:pt x="3211" y="2073"/>
                </a:lnTo>
                <a:lnTo>
                  <a:pt x="3211" y="2068"/>
                </a:lnTo>
                <a:lnTo>
                  <a:pt x="3226" y="2057"/>
                </a:lnTo>
                <a:lnTo>
                  <a:pt x="3211" y="2052"/>
                </a:lnTo>
                <a:lnTo>
                  <a:pt x="3180" y="2042"/>
                </a:lnTo>
                <a:lnTo>
                  <a:pt x="3175" y="2042"/>
                </a:lnTo>
                <a:lnTo>
                  <a:pt x="3175" y="2052"/>
                </a:lnTo>
                <a:lnTo>
                  <a:pt x="3169" y="2057"/>
                </a:lnTo>
                <a:lnTo>
                  <a:pt x="3164" y="2057"/>
                </a:lnTo>
                <a:lnTo>
                  <a:pt x="3169" y="2052"/>
                </a:lnTo>
                <a:lnTo>
                  <a:pt x="3164" y="2047"/>
                </a:lnTo>
                <a:lnTo>
                  <a:pt x="3154" y="2052"/>
                </a:lnTo>
                <a:lnTo>
                  <a:pt x="3149" y="2057"/>
                </a:lnTo>
                <a:lnTo>
                  <a:pt x="3149" y="2068"/>
                </a:lnTo>
                <a:lnTo>
                  <a:pt x="3143" y="2068"/>
                </a:lnTo>
                <a:lnTo>
                  <a:pt x="3133" y="2068"/>
                </a:lnTo>
                <a:lnTo>
                  <a:pt x="3128" y="2073"/>
                </a:lnTo>
                <a:lnTo>
                  <a:pt x="3128" y="2078"/>
                </a:lnTo>
                <a:lnTo>
                  <a:pt x="3128" y="2083"/>
                </a:lnTo>
                <a:lnTo>
                  <a:pt x="3133" y="2089"/>
                </a:lnTo>
                <a:lnTo>
                  <a:pt x="3143" y="2089"/>
                </a:lnTo>
                <a:lnTo>
                  <a:pt x="3149" y="2094"/>
                </a:lnTo>
                <a:lnTo>
                  <a:pt x="3149" y="2099"/>
                </a:lnTo>
                <a:lnTo>
                  <a:pt x="3154" y="2109"/>
                </a:lnTo>
                <a:lnTo>
                  <a:pt x="3149" y="2115"/>
                </a:lnTo>
                <a:lnTo>
                  <a:pt x="3143" y="2120"/>
                </a:lnTo>
                <a:lnTo>
                  <a:pt x="3128" y="2120"/>
                </a:lnTo>
                <a:lnTo>
                  <a:pt x="3112" y="2115"/>
                </a:lnTo>
                <a:lnTo>
                  <a:pt x="3117" y="2120"/>
                </a:lnTo>
                <a:lnTo>
                  <a:pt x="3123" y="2130"/>
                </a:lnTo>
                <a:lnTo>
                  <a:pt x="3123" y="2135"/>
                </a:lnTo>
                <a:lnTo>
                  <a:pt x="3112" y="2135"/>
                </a:lnTo>
                <a:lnTo>
                  <a:pt x="3112" y="2146"/>
                </a:lnTo>
                <a:lnTo>
                  <a:pt x="3112" y="2156"/>
                </a:lnTo>
                <a:lnTo>
                  <a:pt x="3107" y="2156"/>
                </a:lnTo>
                <a:lnTo>
                  <a:pt x="3091" y="2161"/>
                </a:lnTo>
                <a:lnTo>
                  <a:pt x="3081" y="2167"/>
                </a:lnTo>
                <a:lnTo>
                  <a:pt x="3086" y="2167"/>
                </a:lnTo>
                <a:lnTo>
                  <a:pt x="3091" y="2172"/>
                </a:lnTo>
                <a:lnTo>
                  <a:pt x="3091" y="2182"/>
                </a:lnTo>
                <a:lnTo>
                  <a:pt x="3091" y="2187"/>
                </a:lnTo>
                <a:lnTo>
                  <a:pt x="3086" y="2192"/>
                </a:lnTo>
                <a:lnTo>
                  <a:pt x="3097" y="2198"/>
                </a:lnTo>
                <a:lnTo>
                  <a:pt x="3102" y="2203"/>
                </a:lnTo>
                <a:lnTo>
                  <a:pt x="3102" y="2208"/>
                </a:lnTo>
                <a:lnTo>
                  <a:pt x="3102" y="2213"/>
                </a:lnTo>
                <a:lnTo>
                  <a:pt x="3107" y="2213"/>
                </a:lnTo>
                <a:lnTo>
                  <a:pt x="3112" y="2213"/>
                </a:lnTo>
                <a:lnTo>
                  <a:pt x="3117" y="2213"/>
                </a:lnTo>
                <a:lnTo>
                  <a:pt x="3117" y="2218"/>
                </a:lnTo>
                <a:lnTo>
                  <a:pt x="3123" y="2224"/>
                </a:lnTo>
                <a:lnTo>
                  <a:pt x="3128" y="2224"/>
                </a:lnTo>
                <a:lnTo>
                  <a:pt x="3138" y="2229"/>
                </a:lnTo>
                <a:lnTo>
                  <a:pt x="3143" y="2229"/>
                </a:lnTo>
                <a:lnTo>
                  <a:pt x="3149" y="2229"/>
                </a:lnTo>
                <a:lnTo>
                  <a:pt x="3154" y="2234"/>
                </a:lnTo>
                <a:lnTo>
                  <a:pt x="3154" y="2239"/>
                </a:lnTo>
                <a:lnTo>
                  <a:pt x="3159" y="2250"/>
                </a:lnTo>
                <a:lnTo>
                  <a:pt x="3169" y="2260"/>
                </a:lnTo>
                <a:lnTo>
                  <a:pt x="3169" y="2265"/>
                </a:lnTo>
                <a:lnTo>
                  <a:pt x="3164" y="2270"/>
                </a:lnTo>
                <a:lnTo>
                  <a:pt x="3164" y="2286"/>
                </a:lnTo>
                <a:lnTo>
                  <a:pt x="3169" y="2291"/>
                </a:lnTo>
                <a:lnTo>
                  <a:pt x="3169" y="2317"/>
                </a:lnTo>
                <a:lnTo>
                  <a:pt x="3175" y="2333"/>
                </a:lnTo>
                <a:lnTo>
                  <a:pt x="3195" y="2380"/>
                </a:lnTo>
                <a:lnTo>
                  <a:pt x="3190" y="2374"/>
                </a:lnTo>
                <a:lnTo>
                  <a:pt x="3185" y="2364"/>
                </a:lnTo>
                <a:lnTo>
                  <a:pt x="3180" y="2359"/>
                </a:lnTo>
                <a:lnTo>
                  <a:pt x="3180" y="2369"/>
                </a:lnTo>
                <a:lnTo>
                  <a:pt x="3185" y="2374"/>
                </a:lnTo>
                <a:lnTo>
                  <a:pt x="3180" y="2385"/>
                </a:lnTo>
                <a:lnTo>
                  <a:pt x="3185" y="2390"/>
                </a:lnTo>
                <a:lnTo>
                  <a:pt x="3190" y="2390"/>
                </a:lnTo>
                <a:lnTo>
                  <a:pt x="3190" y="2395"/>
                </a:lnTo>
                <a:lnTo>
                  <a:pt x="3185" y="2400"/>
                </a:lnTo>
                <a:lnTo>
                  <a:pt x="3180" y="2400"/>
                </a:lnTo>
                <a:lnTo>
                  <a:pt x="3180" y="2390"/>
                </a:lnTo>
                <a:lnTo>
                  <a:pt x="3175" y="2390"/>
                </a:lnTo>
                <a:lnTo>
                  <a:pt x="3169" y="2390"/>
                </a:lnTo>
                <a:lnTo>
                  <a:pt x="3169" y="2400"/>
                </a:lnTo>
                <a:lnTo>
                  <a:pt x="3164" y="2405"/>
                </a:lnTo>
                <a:lnTo>
                  <a:pt x="3175" y="2411"/>
                </a:lnTo>
                <a:lnTo>
                  <a:pt x="3175" y="2416"/>
                </a:lnTo>
                <a:lnTo>
                  <a:pt x="3159" y="2411"/>
                </a:lnTo>
                <a:lnTo>
                  <a:pt x="3138" y="2411"/>
                </a:lnTo>
                <a:lnTo>
                  <a:pt x="3133" y="2411"/>
                </a:lnTo>
                <a:lnTo>
                  <a:pt x="3128" y="2405"/>
                </a:lnTo>
                <a:lnTo>
                  <a:pt x="3107" y="2380"/>
                </a:lnTo>
                <a:lnTo>
                  <a:pt x="3091" y="2364"/>
                </a:lnTo>
                <a:lnTo>
                  <a:pt x="3086" y="2364"/>
                </a:lnTo>
                <a:lnTo>
                  <a:pt x="3086" y="2369"/>
                </a:lnTo>
                <a:lnTo>
                  <a:pt x="3086" y="2380"/>
                </a:lnTo>
                <a:lnTo>
                  <a:pt x="3097" y="2400"/>
                </a:lnTo>
                <a:lnTo>
                  <a:pt x="3128" y="2431"/>
                </a:lnTo>
                <a:lnTo>
                  <a:pt x="3128" y="2437"/>
                </a:lnTo>
                <a:lnTo>
                  <a:pt x="3128" y="2442"/>
                </a:lnTo>
                <a:lnTo>
                  <a:pt x="3128" y="2437"/>
                </a:lnTo>
                <a:lnTo>
                  <a:pt x="3123" y="2431"/>
                </a:lnTo>
                <a:lnTo>
                  <a:pt x="3117" y="2437"/>
                </a:lnTo>
                <a:lnTo>
                  <a:pt x="3117" y="2442"/>
                </a:lnTo>
                <a:lnTo>
                  <a:pt x="3112" y="2437"/>
                </a:lnTo>
                <a:lnTo>
                  <a:pt x="3107" y="2431"/>
                </a:lnTo>
                <a:lnTo>
                  <a:pt x="3102" y="2431"/>
                </a:lnTo>
                <a:lnTo>
                  <a:pt x="3091" y="2431"/>
                </a:lnTo>
                <a:lnTo>
                  <a:pt x="3086" y="2437"/>
                </a:lnTo>
                <a:lnTo>
                  <a:pt x="3081" y="2442"/>
                </a:lnTo>
                <a:lnTo>
                  <a:pt x="3076" y="2447"/>
                </a:lnTo>
                <a:lnTo>
                  <a:pt x="3045" y="2405"/>
                </a:lnTo>
                <a:lnTo>
                  <a:pt x="3034" y="2380"/>
                </a:lnTo>
                <a:lnTo>
                  <a:pt x="3029" y="2364"/>
                </a:lnTo>
                <a:lnTo>
                  <a:pt x="3019" y="2359"/>
                </a:lnTo>
                <a:lnTo>
                  <a:pt x="3013" y="2359"/>
                </a:lnTo>
                <a:lnTo>
                  <a:pt x="3013" y="2364"/>
                </a:lnTo>
                <a:lnTo>
                  <a:pt x="3019" y="2385"/>
                </a:lnTo>
                <a:lnTo>
                  <a:pt x="3045" y="2437"/>
                </a:lnTo>
                <a:lnTo>
                  <a:pt x="3055" y="2457"/>
                </a:lnTo>
                <a:lnTo>
                  <a:pt x="3050" y="2457"/>
                </a:lnTo>
                <a:lnTo>
                  <a:pt x="3045" y="2452"/>
                </a:lnTo>
                <a:lnTo>
                  <a:pt x="3045" y="2463"/>
                </a:lnTo>
                <a:lnTo>
                  <a:pt x="3039" y="2468"/>
                </a:lnTo>
                <a:lnTo>
                  <a:pt x="3039" y="2473"/>
                </a:lnTo>
                <a:lnTo>
                  <a:pt x="3045" y="2473"/>
                </a:lnTo>
                <a:lnTo>
                  <a:pt x="3039" y="2473"/>
                </a:lnTo>
                <a:lnTo>
                  <a:pt x="3039" y="2478"/>
                </a:lnTo>
                <a:lnTo>
                  <a:pt x="3039" y="2483"/>
                </a:lnTo>
                <a:lnTo>
                  <a:pt x="3039" y="2489"/>
                </a:lnTo>
                <a:lnTo>
                  <a:pt x="3039" y="2483"/>
                </a:lnTo>
                <a:lnTo>
                  <a:pt x="3034" y="2478"/>
                </a:lnTo>
                <a:lnTo>
                  <a:pt x="3029" y="2489"/>
                </a:lnTo>
                <a:lnTo>
                  <a:pt x="3034" y="2489"/>
                </a:lnTo>
                <a:lnTo>
                  <a:pt x="3024" y="2489"/>
                </a:lnTo>
                <a:lnTo>
                  <a:pt x="3013" y="2473"/>
                </a:lnTo>
                <a:lnTo>
                  <a:pt x="3008" y="2473"/>
                </a:lnTo>
                <a:lnTo>
                  <a:pt x="3008" y="2478"/>
                </a:lnTo>
                <a:lnTo>
                  <a:pt x="3003" y="2483"/>
                </a:lnTo>
                <a:lnTo>
                  <a:pt x="2998" y="2489"/>
                </a:lnTo>
                <a:lnTo>
                  <a:pt x="2676" y="2489"/>
                </a:lnTo>
                <a:lnTo>
                  <a:pt x="2655" y="2473"/>
                </a:lnTo>
                <a:lnTo>
                  <a:pt x="2660" y="2489"/>
                </a:lnTo>
                <a:lnTo>
                  <a:pt x="2400" y="2483"/>
                </a:lnTo>
                <a:lnTo>
                  <a:pt x="2115" y="2478"/>
                </a:lnTo>
                <a:lnTo>
                  <a:pt x="2037" y="2478"/>
                </a:lnTo>
                <a:lnTo>
                  <a:pt x="1995" y="2447"/>
                </a:lnTo>
                <a:lnTo>
                  <a:pt x="1980" y="2431"/>
                </a:lnTo>
                <a:lnTo>
                  <a:pt x="1990" y="2442"/>
                </a:lnTo>
                <a:lnTo>
                  <a:pt x="2021" y="2473"/>
                </a:lnTo>
                <a:lnTo>
                  <a:pt x="1855" y="2468"/>
                </a:lnTo>
                <a:lnTo>
                  <a:pt x="1595" y="2463"/>
                </a:lnTo>
                <a:lnTo>
                  <a:pt x="1335" y="2463"/>
                </a:lnTo>
                <a:lnTo>
                  <a:pt x="1081" y="2457"/>
                </a:lnTo>
                <a:lnTo>
                  <a:pt x="816" y="2442"/>
                </a:lnTo>
                <a:lnTo>
                  <a:pt x="707" y="2437"/>
                </a:lnTo>
                <a:lnTo>
                  <a:pt x="577" y="2437"/>
                </a:lnTo>
                <a:lnTo>
                  <a:pt x="322" y="2437"/>
                </a:lnTo>
                <a:lnTo>
                  <a:pt x="333" y="2369"/>
                </a:lnTo>
                <a:lnTo>
                  <a:pt x="333" y="2364"/>
                </a:lnTo>
                <a:lnTo>
                  <a:pt x="333" y="2374"/>
                </a:lnTo>
                <a:lnTo>
                  <a:pt x="327" y="2385"/>
                </a:lnTo>
                <a:lnTo>
                  <a:pt x="327" y="2364"/>
                </a:lnTo>
                <a:lnTo>
                  <a:pt x="327" y="2348"/>
                </a:lnTo>
                <a:lnTo>
                  <a:pt x="327" y="2343"/>
                </a:lnTo>
                <a:lnTo>
                  <a:pt x="327" y="2338"/>
                </a:lnTo>
                <a:lnTo>
                  <a:pt x="327" y="2333"/>
                </a:lnTo>
                <a:lnTo>
                  <a:pt x="322" y="2343"/>
                </a:lnTo>
                <a:lnTo>
                  <a:pt x="327" y="2260"/>
                </a:lnTo>
                <a:lnTo>
                  <a:pt x="333" y="2167"/>
                </a:lnTo>
                <a:lnTo>
                  <a:pt x="327" y="2167"/>
                </a:lnTo>
                <a:lnTo>
                  <a:pt x="327" y="2203"/>
                </a:lnTo>
                <a:lnTo>
                  <a:pt x="317" y="2229"/>
                </a:lnTo>
                <a:lnTo>
                  <a:pt x="322" y="2208"/>
                </a:lnTo>
                <a:lnTo>
                  <a:pt x="322" y="2192"/>
                </a:lnTo>
                <a:lnTo>
                  <a:pt x="322" y="2208"/>
                </a:lnTo>
                <a:lnTo>
                  <a:pt x="317" y="2213"/>
                </a:lnTo>
                <a:lnTo>
                  <a:pt x="317" y="2192"/>
                </a:lnTo>
                <a:lnTo>
                  <a:pt x="322" y="2172"/>
                </a:lnTo>
                <a:lnTo>
                  <a:pt x="322" y="2182"/>
                </a:lnTo>
                <a:lnTo>
                  <a:pt x="327" y="2156"/>
                </a:lnTo>
                <a:lnTo>
                  <a:pt x="333" y="2151"/>
                </a:lnTo>
                <a:lnTo>
                  <a:pt x="333" y="2141"/>
                </a:lnTo>
                <a:lnTo>
                  <a:pt x="338" y="2120"/>
                </a:lnTo>
                <a:lnTo>
                  <a:pt x="333" y="2115"/>
                </a:lnTo>
                <a:lnTo>
                  <a:pt x="327" y="2120"/>
                </a:lnTo>
                <a:lnTo>
                  <a:pt x="327" y="2094"/>
                </a:lnTo>
                <a:lnTo>
                  <a:pt x="327" y="2083"/>
                </a:lnTo>
                <a:lnTo>
                  <a:pt x="327" y="2073"/>
                </a:lnTo>
                <a:lnTo>
                  <a:pt x="327" y="2094"/>
                </a:lnTo>
                <a:lnTo>
                  <a:pt x="333" y="2052"/>
                </a:lnTo>
                <a:lnTo>
                  <a:pt x="333" y="2057"/>
                </a:lnTo>
                <a:lnTo>
                  <a:pt x="333" y="2037"/>
                </a:lnTo>
                <a:lnTo>
                  <a:pt x="338" y="2021"/>
                </a:lnTo>
                <a:lnTo>
                  <a:pt x="333" y="2016"/>
                </a:lnTo>
                <a:lnTo>
                  <a:pt x="333" y="2037"/>
                </a:lnTo>
                <a:lnTo>
                  <a:pt x="327" y="2052"/>
                </a:lnTo>
                <a:lnTo>
                  <a:pt x="327" y="2037"/>
                </a:lnTo>
                <a:lnTo>
                  <a:pt x="327" y="2016"/>
                </a:lnTo>
                <a:lnTo>
                  <a:pt x="322" y="2057"/>
                </a:lnTo>
                <a:lnTo>
                  <a:pt x="317" y="2078"/>
                </a:lnTo>
                <a:lnTo>
                  <a:pt x="317" y="2099"/>
                </a:lnTo>
                <a:lnTo>
                  <a:pt x="322" y="2094"/>
                </a:lnTo>
                <a:lnTo>
                  <a:pt x="317" y="2130"/>
                </a:lnTo>
                <a:lnTo>
                  <a:pt x="317" y="2161"/>
                </a:lnTo>
                <a:lnTo>
                  <a:pt x="307" y="2156"/>
                </a:lnTo>
                <a:lnTo>
                  <a:pt x="307" y="2234"/>
                </a:lnTo>
                <a:lnTo>
                  <a:pt x="307" y="2307"/>
                </a:lnTo>
                <a:lnTo>
                  <a:pt x="302" y="2322"/>
                </a:lnTo>
                <a:lnTo>
                  <a:pt x="302" y="2328"/>
                </a:lnTo>
                <a:lnTo>
                  <a:pt x="302" y="2333"/>
                </a:lnTo>
                <a:lnTo>
                  <a:pt x="296" y="2338"/>
                </a:lnTo>
                <a:lnTo>
                  <a:pt x="296" y="2343"/>
                </a:lnTo>
                <a:lnTo>
                  <a:pt x="302" y="2338"/>
                </a:lnTo>
                <a:lnTo>
                  <a:pt x="296" y="2354"/>
                </a:lnTo>
                <a:lnTo>
                  <a:pt x="296" y="2359"/>
                </a:lnTo>
                <a:lnTo>
                  <a:pt x="302" y="2364"/>
                </a:lnTo>
                <a:lnTo>
                  <a:pt x="302" y="2369"/>
                </a:lnTo>
                <a:lnTo>
                  <a:pt x="307" y="2354"/>
                </a:lnTo>
                <a:lnTo>
                  <a:pt x="307" y="2343"/>
                </a:lnTo>
                <a:lnTo>
                  <a:pt x="317" y="2343"/>
                </a:lnTo>
                <a:lnTo>
                  <a:pt x="307" y="2395"/>
                </a:lnTo>
                <a:lnTo>
                  <a:pt x="302" y="2416"/>
                </a:lnTo>
                <a:lnTo>
                  <a:pt x="296" y="2426"/>
                </a:lnTo>
                <a:lnTo>
                  <a:pt x="296" y="2437"/>
                </a:lnTo>
                <a:lnTo>
                  <a:pt x="291" y="2437"/>
                </a:lnTo>
                <a:lnTo>
                  <a:pt x="239" y="2447"/>
                </a:lnTo>
                <a:lnTo>
                  <a:pt x="208" y="2457"/>
                </a:lnTo>
                <a:lnTo>
                  <a:pt x="187" y="2468"/>
                </a:lnTo>
                <a:lnTo>
                  <a:pt x="187" y="2483"/>
                </a:lnTo>
                <a:lnTo>
                  <a:pt x="192" y="2494"/>
                </a:lnTo>
                <a:lnTo>
                  <a:pt x="203" y="2499"/>
                </a:lnTo>
                <a:lnTo>
                  <a:pt x="218" y="2509"/>
                </a:lnTo>
                <a:lnTo>
                  <a:pt x="255" y="2525"/>
                </a:lnTo>
                <a:lnTo>
                  <a:pt x="291" y="2530"/>
                </a:lnTo>
                <a:lnTo>
                  <a:pt x="286" y="2598"/>
                </a:lnTo>
                <a:lnTo>
                  <a:pt x="291" y="2598"/>
                </a:lnTo>
                <a:lnTo>
                  <a:pt x="286" y="2613"/>
                </a:lnTo>
                <a:lnTo>
                  <a:pt x="286" y="2634"/>
                </a:lnTo>
                <a:lnTo>
                  <a:pt x="291" y="2650"/>
                </a:lnTo>
                <a:lnTo>
                  <a:pt x="286" y="2660"/>
                </a:lnTo>
                <a:lnTo>
                  <a:pt x="296" y="2676"/>
                </a:lnTo>
                <a:lnTo>
                  <a:pt x="286" y="2717"/>
                </a:lnTo>
                <a:lnTo>
                  <a:pt x="291" y="2707"/>
                </a:lnTo>
                <a:lnTo>
                  <a:pt x="286" y="2722"/>
                </a:lnTo>
                <a:lnTo>
                  <a:pt x="286" y="2780"/>
                </a:lnTo>
                <a:lnTo>
                  <a:pt x="276" y="2842"/>
                </a:lnTo>
                <a:lnTo>
                  <a:pt x="281" y="2831"/>
                </a:lnTo>
                <a:lnTo>
                  <a:pt x="286" y="2837"/>
                </a:lnTo>
                <a:lnTo>
                  <a:pt x="276" y="2878"/>
                </a:lnTo>
                <a:lnTo>
                  <a:pt x="276" y="2930"/>
                </a:lnTo>
                <a:lnTo>
                  <a:pt x="281" y="2930"/>
                </a:lnTo>
                <a:lnTo>
                  <a:pt x="276" y="2946"/>
                </a:lnTo>
                <a:lnTo>
                  <a:pt x="281" y="2946"/>
                </a:lnTo>
                <a:lnTo>
                  <a:pt x="276" y="2998"/>
                </a:lnTo>
                <a:lnTo>
                  <a:pt x="270" y="3039"/>
                </a:lnTo>
                <a:lnTo>
                  <a:pt x="276" y="3029"/>
                </a:lnTo>
                <a:lnTo>
                  <a:pt x="281" y="3024"/>
                </a:lnTo>
                <a:lnTo>
                  <a:pt x="276" y="3102"/>
                </a:lnTo>
                <a:lnTo>
                  <a:pt x="276" y="3107"/>
                </a:lnTo>
                <a:lnTo>
                  <a:pt x="327" y="3107"/>
                </a:lnTo>
                <a:lnTo>
                  <a:pt x="333" y="3086"/>
                </a:lnTo>
                <a:lnTo>
                  <a:pt x="327" y="3086"/>
                </a:lnTo>
                <a:lnTo>
                  <a:pt x="327" y="3076"/>
                </a:lnTo>
                <a:lnTo>
                  <a:pt x="327" y="3081"/>
                </a:lnTo>
                <a:lnTo>
                  <a:pt x="322" y="3076"/>
                </a:lnTo>
                <a:lnTo>
                  <a:pt x="317" y="3076"/>
                </a:lnTo>
                <a:lnTo>
                  <a:pt x="317" y="3060"/>
                </a:lnTo>
                <a:lnTo>
                  <a:pt x="322" y="3050"/>
                </a:lnTo>
                <a:lnTo>
                  <a:pt x="322" y="3044"/>
                </a:lnTo>
                <a:lnTo>
                  <a:pt x="322" y="3034"/>
                </a:lnTo>
                <a:lnTo>
                  <a:pt x="322" y="3013"/>
                </a:lnTo>
                <a:lnTo>
                  <a:pt x="322" y="2998"/>
                </a:lnTo>
                <a:lnTo>
                  <a:pt x="327" y="2982"/>
                </a:lnTo>
                <a:lnTo>
                  <a:pt x="327" y="2961"/>
                </a:lnTo>
                <a:lnTo>
                  <a:pt x="327" y="2972"/>
                </a:lnTo>
                <a:lnTo>
                  <a:pt x="322" y="2977"/>
                </a:lnTo>
                <a:lnTo>
                  <a:pt x="322" y="2961"/>
                </a:lnTo>
                <a:lnTo>
                  <a:pt x="327" y="2941"/>
                </a:lnTo>
                <a:lnTo>
                  <a:pt x="468" y="2946"/>
                </a:lnTo>
                <a:lnTo>
                  <a:pt x="582" y="2941"/>
                </a:lnTo>
                <a:lnTo>
                  <a:pt x="722" y="2941"/>
                </a:lnTo>
                <a:lnTo>
                  <a:pt x="915" y="2941"/>
                </a:lnTo>
                <a:lnTo>
                  <a:pt x="977" y="2935"/>
                </a:lnTo>
                <a:lnTo>
                  <a:pt x="1034" y="2930"/>
                </a:lnTo>
                <a:lnTo>
                  <a:pt x="1122" y="2930"/>
                </a:lnTo>
                <a:lnTo>
                  <a:pt x="1226" y="2935"/>
                </a:lnTo>
                <a:lnTo>
                  <a:pt x="1413" y="2935"/>
                </a:lnTo>
                <a:lnTo>
                  <a:pt x="1574" y="2941"/>
                </a:lnTo>
                <a:lnTo>
                  <a:pt x="1735" y="2941"/>
                </a:lnTo>
                <a:lnTo>
                  <a:pt x="2452" y="2935"/>
                </a:lnTo>
                <a:lnTo>
                  <a:pt x="1980" y="2935"/>
                </a:lnTo>
                <a:lnTo>
                  <a:pt x="1829" y="2935"/>
                </a:lnTo>
                <a:lnTo>
                  <a:pt x="1522" y="2935"/>
                </a:lnTo>
                <a:lnTo>
                  <a:pt x="1439" y="2935"/>
                </a:lnTo>
                <a:lnTo>
                  <a:pt x="1091" y="2930"/>
                </a:lnTo>
                <a:lnTo>
                  <a:pt x="1050" y="2930"/>
                </a:lnTo>
                <a:lnTo>
                  <a:pt x="935" y="2930"/>
                </a:lnTo>
                <a:lnTo>
                  <a:pt x="868" y="2935"/>
                </a:lnTo>
                <a:lnTo>
                  <a:pt x="592" y="2935"/>
                </a:lnTo>
                <a:lnTo>
                  <a:pt x="437" y="2935"/>
                </a:lnTo>
                <a:lnTo>
                  <a:pt x="379" y="2930"/>
                </a:lnTo>
                <a:lnTo>
                  <a:pt x="327" y="2935"/>
                </a:lnTo>
                <a:lnTo>
                  <a:pt x="333" y="2909"/>
                </a:lnTo>
                <a:lnTo>
                  <a:pt x="327" y="2925"/>
                </a:lnTo>
                <a:lnTo>
                  <a:pt x="322" y="2930"/>
                </a:lnTo>
                <a:lnTo>
                  <a:pt x="322" y="2915"/>
                </a:lnTo>
                <a:lnTo>
                  <a:pt x="322" y="2899"/>
                </a:lnTo>
                <a:lnTo>
                  <a:pt x="327" y="2904"/>
                </a:lnTo>
                <a:lnTo>
                  <a:pt x="333" y="2899"/>
                </a:lnTo>
                <a:lnTo>
                  <a:pt x="327" y="2889"/>
                </a:lnTo>
                <a:lnTo>
                  <a:pt x="322" y="2889"/>
                </a:lnTo>
                <a:lnTo>
                  <a:pt x="338" y="2831"/>
                </a:lnTo>
                <a:lnTo>
                  <a:pt x="333" y="2831"/>
                </a:lnTo>
                <a:lnTo>
                  <a:pt x="333" y="2837"/>
                </a:lnTo>
                <a:lnTo>
                  <a:pt x="327" y="2842"/>
                </a:lnTo>
                <a:lnTo>
                  <a:pt x="327" y="2857"/>
                </a:lnTo>
                <a:lnTo>
                  <a:pt x="322" y="2857"/>
                </a:lnTo>
                <a:lnTo>
                  <a:pt x="322" y="2842"/>
                </a:lnTo>
                <a:lnTo>
                  <a:pt x="327" y="2811"/>
                </a:lnTo>
                <a:lnTo>
                  <a:pt x="317" y="2842"/>
                </a:lnTo>
                <a:lnTo>
                  <a:pt x="317" y="2795"/>
                </a:lnTo>
                <a:lnTo>
                  <a:pt x="317" y="2754"/>
                </a:lnTo>
                <a:lnTo>
                  <a:pt x="322" y="2670"/>
                </a:lnTo>
                <a:lnTo>
                  <a:pt x="327" y="2691"/>
                </a:lnTo>
                <a:lnTo>
                  <a:pt x="327" y="2696"/>
                </a:lnTo>
                <a:lnTo>
                  <a:pt x="333" y="2696"/>
                </a:lnTo>
                <a:lnTo>
                  <a:pt x="338" y="2639"/>
                </a:lnTo>
                <a:lnTo>
                  <a:pt x="338" y="2644"/>
                </a:lnTo>
                <a:lnTo>
                  <a:pt x="338" y="2618"/>
                </a:lnTo>
                <a:lnTo>
                  <a:pt x="338" y="2608"/>
                </a:lnTo>
                <a:lnTo>
                  <a:pt x="333" y="2598"/>
                </a:lnTo>
                <a:lnTo>
                  <a:pt x="333" y="2608"/>
                </a:lnTo>
                <a:lnTo>
                  <a:pt x="333" y="2618"/>
                </a:lnTo>
                <a:lnTo>
                  <a:pt x="327" y="2618"/>
                </a:lnTo>
                <a:lnTo>
                  <a:pt x="333" y="2582"/>
                </a:lnTo>
                <a:lnTo>
                  <a:pt x="327" y="2608"/>
                </a:lnTo>
                <a:lnTo>
                  <a:pt x="327" y="2634"/>
                </a:lnTo>
                <a:lnTo>
                  <a:pt x="327" y="2629"/>
                </a:lnTo>
                <a:lnTo>
                  <a:pt x="333" y="2618"/>
                </a:lnTo>
                <a:lnTo>
                  <a:pt x="327" y="2655"/>
                </a:lnTo>
                <a:lnTo>
                  <a:pt x="317" y="2676"/>
                </a:lnTo>
                <a:lnTo>
                  <a:pt x="317" y="2681"/>
                </a:lnTo>
                <a:lnTo>
                  <a:pt x="317" y="2676"/>
                </a:lnTo>
                <a:lnTo>
                  <a:pt x="307" y="2655"/>
                </a:lnTo>
                <a:lnTo>
                  <a:pt x="322" y="2613"/>
                </a:lnTo>
                <a:lnTo>
                  <a:pt x="327" y="2567"/>
                </a:lnTo>
                <a:lnTo>
                  <a:pt x="317" y="2546"/>
                </a:lnTo>
                <a:lnTo>
                  <a:pt x="327" y="2535"/>
                </a:lnTo>
                <a:lnTo>
                  <a:pt x="447" y="2541"/>
                </a:lnTo>
                <a:lnTo>
                  <a:pt x="525" y="2546"/>
                </a:lnTo>
                <a:lnTo>
                  <a:pt x="618" y="2551"/>
                </a:lnTo>
                <a:lnTo>
                  <a:pt x="592" y="2546"/>
                </a:lnTo>
                <a:lnTo>
                  <a:pt x="598" y="2546"/>
                </a:lnTo>
                <a:lnTo>
                  <a:pt x="665" y="2541"/>
                </a:lnTo>
                <a:lnTo>
                  <a:pt x="769" y="2541"/>
                </a:lnTo>
                <a:lnTo>
                  <a:pt x="831" y="2546"/>
                </a:lnTo>
                <a:lnTo>
                  <a:pt x="883" y="2556"/>
                </a:lnTo>
                <a:lnTo>
                  <a:pt x="1003" y="2572"/>
                </a:lnTo>
                <a:lnTo>
                  <a:pt x="1003" y="2577"/>
                </a:lnTo>
                <a:lnTo>
                  <a:pt x="1013" y="2582"/>
                </a:lnTo>
                <a:lnTo>
                  <a:pt x="1070" y="2593"/>
                </a:lnTo>
                <a:lnTo>
                  <a:pt x="1143" y="2593"/>
                </a:lnTo>
                <a:lnTo>
                  <a:pt x="1252" y="2593"/>
                </a:lnTo>
                <a:lnTo>
                  <a:pt x="1257" y="2598"/>
                </a:lnTo>
                <a:lnTo>
                  <a:pt x="1257" y="2603"/>
                </a:lnTo>
                <a:lnTo>
                  <a:pt x="1268" y="2603"/>
                </a:lnTo>
                <a:lnTo>
                  <a:pt x="1309" y="2608"/>
                </a:lnTo>
                <a:lnTo>
                  <a:pt x="1372" y="2608"/>
                </a:lnTo>
                <a:lnTo>
                  <a:pt x="1408" y="2603"/>
                </a:lnTo>
                <a:lnTo>
                  <a:pt x="1455" y="2598"/>
                </a:lnTo>
                <a:lnTo>
                  <a:pt x="1522" y="2593"/>
                </a:lnTo>
                <a:lnTo>
                  <a:pt x="1642" y="2587"/>
                </a:lnTo>
                <a:lnTo>
                  <a:pt x="1761" y="2582"/>
                </a:lnTo>
                <a:lnTo>
                  <a:pt x="1709" y="2582"/>
                </a:lnTo>
                <a:lnTo>
                  <a:pt x="1460" y="2587"/>
                </a:lnTo>
                <a:lnTo>
                  <a:pt x="1283" y="2582"/>
                </a:lnTo>
                <a:lnTo>
                  <a:pt x="1237" y="2577"/>
                </a:lnTo>
                <a:lnTo>
                  <a:pt x="1439" y="2577"/>
                </a:lnTo>
                <a:lnTo>
                  <a:pt x="1647" y="2577"/>
                </a:lnTo>
                <a:lnTo>
                  <a:pt x="1834" y="2577"/>
                </a:lnTo>
                <a:lnTo>
                  <a:pt x="1761" y="2582"/>
                </a:lnTo>
                <a:lnTo>
                  <a:pt x="1912" y="2582"/>
                </a:lnTo>
                <a:lnTo>
                  <a:pt x="2203" y="2582"/>
                </a:lnTo>
                <a:lnTo>
                  <a:pt x="2208" y="2587"/>
                </a:lnTo>
                <a:lnTo>
                  <a:pt x="2203" y="2582"/>
                </a:lnTo>
                <a:lnTo>
                  <a:pt x="2904" y="2577"/>
                </a:lnTo>
                <a:lnTo>
                  <a:pt x="2889" y="2582"/>
                </a:lnTo>
                <a:lnTo>
                  <a:pt x="2889" y="2587"/>
                </a:lnTo>
                <a:lnTo>
                  <a:pt x="2894" y="2587"/>
                </a:lnTo>
                <a:lnTo>
                  <a:pt x="2894" y="2593"/>
                </a:lnTo>
                <a:lnTo>
                  <a:pt x="2889" y="2593"/>
                </a:lnTo>
                <a:lnTo>
                  <a:pt x="2878" y="2587"/>
                </a:lnTo>
                <a:lnTo>
                  <a:pt x="2873" y="2582"/>
                </a:lnTo>
                <a:lnTo>
                  <a:pt x="2863" y="2582"/>
                </a:lnTo>
                <a:lnTo>
                  <a:pt x="2863" y="2587"/>
                </a:lnTo>
                <a:lnTo>
                  <a:pt x="2868" y="2587"/>
                </a:lnTo>
                <a:lnTo>
                  <a:pt x="2873" y="2598"/>
                </a:lnTo>
                <a:lnTo>
                  <a:pt x="2873" y="2613"/>
                </a:lnTo>
                <a:lnTo>
                  <a:pt x="2878" y="2618"/>
                </a:lnTo>
                <a:lnTo>
                  <a:pt x="2884" y="2618"/>
                </a:lnTo>
                <a:lnTo>
                  <a:pt x="2878" y="2629"/>
                </a:lnTo>
                <a:lnTo>
                  <a:pt x="2868" y="2634"/>
                </a:lnTo>
                <a:lnTo>
                  <a:pt x="2863" y="2644"/>
                </a:lnTo>
                <a:lnTo>
                  <a:pt x="2863" y="2660"/>
                </a:lnTo>
                <a:lnTo>
                  <a:pt x="2837" y="2670"/>
                </a:lnTo>
                <a:lnTo>
                  <a:pt x="2816" y="2676"/>
                </a:lnTo>
                <a:lnTo>
                  <a:pt x="2806" y="2686"/>
                </a:lnTo>
                <a:lnTo>
                  <a:pt x="2806" y="2707"/>
                </a:lnTo>
                <a:lnTo>
                  <a:pt x="2800" y="2722"/>
                </a:lnTo>
                <a:lnTo>
                  <a:pt x="2795" y="2738"/>
                </a:lnTo>
                <a:lnTo>
                  <a:pt x="2780" y="2754"/>
                </a:lnTo>
                <a:lnTo>
                  <a:pt x="2754" y="2774"/>
                </a:lnTo>
                <a:lnTo>
                  <a:pt x="2743" y="2785"/>
                </a:lnTo>
                <a:lnTo>
                  <a:pt x="2743" y="2790"/>
                </a:lnTo>
                <a:lnTo>
                  <a:pt x="2759" y="2790"/>
                </a:lnTo>
                <a:lnTo>
                  <a:pt x="2780" y="2795"/>
                </a:lnTo>
                <a:lnTo>
                  <a:pt x="2785" y="2805"/>
                </a:lnTo>
                <a:lnTo>
                  <a:pt x="2785" y="2811"/>
                </a:lnTo>
                <a:lnTo>
                  <a:pt x="2769" y="2821"/>
                </a:lnTo>
                <a:lnTo>
                  <a:pt x="2754" y="2826"/>
                </a:lnTo>
                <a:lnTo>
                  <a:pt x="2733" y="2826"/>
                </a:lnTo>
                <a:lnTo>
                  <a:pt x="2712" y="2816"/>
                </a:lnTo>
                <a:lnTo>
                  <a:pt x="2686" y="2811"/>
                </a:lnTo>
                <a:lnTo>
                  <a:pt x="2665" y="2811"/>
                </a:lnTo>
                <a:lnTo>
                  <a:pt x="2645" y="2826"/>
                </a:lnTo>
                <a:lnTo>
                  <a:pt x="2634" y="2842"/>
                </a:lnTo>
                <a:lnTo>
                  <a:pt x="2634" y="2857"/>
                </a:lnTo>
                <a:lnTo>
                  <a:pt x="2639" y="2863"/>
                </a:lnTo>
                <a:lnTo>
                  <a:pt x="2655" y="2857"/>
                </a:lnTo>
                <a:lnTo>
                  <a:pt x="2665" y="2852"/>
                </a:lnTo>
                <a:lnTo>
                  <a:pt x="2681" y="2852"/>
                </a:lnTo>
                <a:lnTo>
                  <a:pt x="2691" y="2863"/>
                </a:lnTo>
                <a:lnTo>
                  <a:pt x="1637" y="2868"/>
                </a:lnTo>
                <a:lnTo>
                  <a:pt x="1398" y="2863"/>
                </a:lnTo>
                <a:lnTo>
                  <a:pt x="1164" y="2863"/>
                </a:lnTo>
                <a:lnTo>
                  <a:pt x="1029" y="2852"/>
                </a:lnTo>
                <a:lnTo>
                  <a:pt x="946" y="2847"/>
                </a:lnTo>
                <a:lnTo>
                  <a:pt x="702" y="2847"/>
                </a:lnTo>
                <a:lnTo>
                  <a:pt x="660" y="2847"/>
                </a:lnTo>
                <a:lnTo>
                  <a:pt x="639" y="2847"/>
                </a:lnTo>
                <a:lnTo>
                  <a:pt x="613" y="2863"/>
                </a:lnTo>
                <a:lnTo>
                  <a:pt x="608" y="2868"/>
                </a:lnTo>
                <a:lnTo>
                  <a:pt x="608" y="2873"/>
                </a:lnTo>
                <a:lnTo>
                  <a:pt x="639" y="2883"/>
                </a:lnTo>
                <a:lnTo>
                  <a:pt x="754" y="2894"/>
                </a:lnTo>
                <a:lnTo>
                  <a:pt x="811" y="2899"/>
                </a:lnTo>
                <a:lnTo>
                  <a:pt x="857" y="2899"/>
                </a:lnTo>
                <a:lnTo>
                  <a:pt x="904" y="2894"/>
                </a:lnTo>
                <a:lnTo>
                  <a:pt x="972" y="2899"/>
                </a:lnTo>
                <a:lnTo>
                  <a:pt x="1070" y="2904"/>
                </a:lnTo>
                <a:lnTo>
                  <a:pt x="1185" y="2909"/>
                </a:lnTo>
                <a:lnTo>
                  <a:pt x="1335" y="2909"/>
                </a:lnTo>
                <a:lnTo>
                  <a:pt x="1554" y="2904"/>
                </a:lnTo>
                <a:lnTo>
                  <a:pt x="1855" y="2894"/>
                </a:lnTo>
                <a:lnTo>
                  <a:pt x="2182" y="2889"/>
                </a:lnTo>
                <a:lnTo>
                  <a:pt x="2645" y="2889"/>
                </a:lnTo>
                <a:lnTo>
                  <a:pt x="2702" y="2889"/>
                </a:lnTo>
                <a:lnTo>
                  <a:pt x="2697" y="2909"/>
                </a:lnTo>
                <a:lnTo>
                  <a:pt x="2691" y="2925"/>
                </a:lnTo>
                <a:lnTo>
                  <a:pt x="2691" y="2946"/>
                </a:lnTo>
                <a:lnTo>
                  <a:pt x="2723" y="2909"/>
                </a:lnTo>
                <a:lnTo>
                  <a:pt x="2728" y="2909"/>
                </a:lnTo>
                <a:lnTo>
                  <a:pt x="2738" y="2930"/>
                </a:lnTo>
                <a:lnTo>
                  <a:pt x="2749" y="2941"/>
                </a:lnTo>
                <a:lnTo>
                  <a:pt x="2754" y="2946"/>
                </a:lnTo>
                <a:lnTo>
                  <a:pt x="2738" y="2977"/>
                </a:lnTo>
                <a:lnTo>
                  <a:pt x="2743" y="2982"/>
                </a:lnTo>
                <a:lnTo>
                  <a:pt x="2759" y="2972"/>
                </a:lnTo>
                <a:lnTo>
                  <a:pt x="2769" y="2951"/>
                </a:lnTo>
                <a:lnTo>
                  <a:pt x="2774" y="2951"/>
                </a:lnTo>
                <a:lnTo>
                  <a:pt x="2785" y="2961"/>
                </a:lnTo>
                <a:lnTo>
                  <a:pt x="2785" y="2972"/>
                </a:lnTo>
                <a:lnTo>
                  <a:pt x="2780" y="2972"/>
                </a:lnTo>
                <a:lnTo>
                  <a:pt x="2759" y="2977"/>
                </a:lnTo>
                <a:lnTo>
                  <a:pt x="2754" y="2982"/>
                </a:lnTo>
                <a:lnTo>
                  <a:pt x="2764" y="2987"/>
                </a:lnTo>
                <a:lnTo>
                  <a:pt x="2785" y="3013"/>
                </a:lnTo>
                <a:lnTo>
                  <a:pt x="2774" y="3029"/>
                </a:lnTo>
                <a:lnTo>
                  <a:pt x="2754" y="3013"/>
                </a:lnTo>
                <a:lnTo>
                  <a:pt x="2743" y="3003"/>
                </a:lnTo>
                <a:lnTo>
                  <a:pt x="2738" y="2987"/>
                </a:lnTo>
                <a:lnTo>
                  <a:pt x="2733" y="2967"/>
                </a:lnTo>
                <a:lnTo>
                  <a:pt x="2728" y="2956"/>
                </a:lnTo>
                <a:lnTo>
                  <a:pt x="2723" y="2972"/>
                </a:lnTo>
                <a:lnTo>
                  <a:pt x="2712" y="2993"/>
                </a:lnTo>
                <a:lnTo>
                  <a:pt x="2707" y="2998"/>
                </a:lnTo>
                <a:lnTo>
                  <a:pt x="2702" y="3003"/>
                </a:lnTo>
                <a:lnTo>
                  <a:pt x="2712" y="3013"/>
                </a:lnTo>
                <a:lnTo>
                  <a:pt x="2728" y="3018"/>
                </a:lnTo>
                <a:lnTo>
                  <a:pt x="2733" y="3018"/>
                </a:lnTo>
                <a:lnTo>
                  <a:pt x="2738" y="3018"/>
                </a:lnTo>
                <a:lnTo>
                  <a:pt x="2733" y="3029"/>
                </a:lnTo>
                <a:lnTo>
                  <a:pt x="2723" y="3055"/>
                </a:lnTo>
                <a:lnTo>
                  <a:pt x="2723" y="3060"/>
                </a:lnTo>
                <a:lnTo>
                  <a:pt x="2738" y="3060"/>
                </a:lnTo>
                <a:lnTo>
                  <a:pt x="2759" y="3060"/>
                </a:lnTo>
                <a:lnTo>
                  <a:pt x="2759" y="3107"/>
                </a:lnTo>
                <a:lnTo>
                  <a:pt x="2795" y="3107"/>
                </a:lnTo>
                <a:lnTo>
                  <a:pt x="2800" y="3086"/>
                </a:lnTo>
                <a:lnTo>
                  <a:pt x="2806" y="3065"/>
                </a:lnTo>
                <a:lnTo>
                  <a:pt x="2816" y="3055"/>
                </a:lnTo>
                <a:lnTo>
                  <a:pt x="2821" y="3055"/>
                </a:lnTo>
                <a:lnTo>
                  <a:pt x="2832" y="3055"/>
                </a:lnTo>
                <a:lnTo>
                  <a:pt x="2847" y="3081"/>
                </a:lnTo>
                <a:lnTo>
                  <a:pt x="2868" y="3107"/>
                </a:lnTo>
                <a:lnTo>
                  <a:pt x="3034" y="3107"/>
                </a:lnTo>
                <a:lnTo>
                  <a:pt x="3050" y="3091"/>
                </a:lnTo>
                <a:lnTo>
                  <a:pt x="3050" y="3107"/>
                </a:lnTo>
                <a:lnTo>
                  <a:pt x="3206" y="3107"/>
                </a:lnTo>
                <a:lnTo>
                  <a:pt x="3216" y="3091"/>
                </a:lnTo>
                <a:lnTo>
                  <a:pt x="3226" y="3091"/>
                </a:lnTo>
                <a:lnTo>
                  <a:pt x="3237" y="3096"/>
                </a:lnTo>
                <a:lnTo>
                  <a:pt x="3242" y="3107"/>
                </a:lnTo>
                <a:lnTo>
                  <a:pt x="4281" y="3107"/>
                </a:lnTo>
                <a:lnTo>
                  <a:pt x="4276" y="3081"/>
                </a:lnTo>
                <a:lnTo>
                  <a:pt x="4260" y="3055"/>
                </a:lnTo>
                <a:lnTo>
                  <a:pt x="4245" y="3034"/>
                </a:lnTo>
                <a:lnTo>
                  <a:pt x="4224" y="3018"/>
                </a:lnTo>
                <a:lnTo>
                  <a:pt x="4208" y="3003"/>
                </a:lnTo>
                <a:lnTo>
                  <a:pt x="4208" y="2993"/>
                </a:lnTo>
                <a:lnTo>
                  <a:pt x="4208" y="2982"/>
                </a:lnTo>
                <a:lnTo>
                  <a:pt x="4219" y="2967"/>
                </a:lnTo>
                <a:lnTo>
                  <a:pt x="4234" y="2967"/>
                </a:lnTo>
                <a:lnTo>
                  <a:pt x="4260" y="2977"/>
                </a:lnTo>
                <a:lnTo>
                  <a:pt x="4292" y="2998"/>
                </a:lnTo>
                <a:lnTo>
                  <a:pt x="4312" y="3018"/>
                </a:lnTo>
                <a:lnTo>
                  <a:pt x="4317" y="3034"/>
                </a:lnTo>
                <a:lnTo>
                  <a:pt x="4317" y="3055"/>
                </a:lnTo>
                <a:lnTo>
                  <a:pt x="4323" y="3070"/>
                </a:lnTo>
                <a:lnTo>
                  <a:pt x="4338" y="3091"/>
                </a:lnTo>
                <a:lnTo>
                  <a:pt x="4354" y="3107"/>
                </a:lnTo>
                <a:lnTo>
                  <a:pt x="4380" y="3107"/>
                </a:lnTo>
                <a:lnTo>
                  <a:pt x="4385" y="3096"/>
                </a:lnTo>
                <a:lnTo>
                  <a:pt x="4390" y="3081"/>
                </a:lnTo>
                <a:lnTo>
                  <a:pt x="4385" y="3065"/>
                </a:lnTo>
                <a:lnTo>
                  <a:pt x="4385" y="3055"/>
                </a:lnTo>
                <a:lnTo>
                  <a:pt x="4359" y="3029"/>
                </a:lnTo>
                <a:lnTo>
                  <a:pt x="4343" y="2987"/>
                </a:lnTo>
                <a:lnTo>
                  <a:pt x="4354" y="2972"/>
                </a:lnTo>
                <a:lnTo>
                  <a:pt x="4354" y="2967"/>
                </a:lnTo>
                <a:lnTo>
                  <a:pt x="4349" y="2961"/>
                </a:lnTo>
                <a:lnTo>
                  <a:pt x="4343" y="2967"/>
                </a:lnTo>
                <a:lnTo>
                  <a:pt x="4343" y="2961"/>
                </a:lnTo>
                <a:lnTo>
                  <a:pt x="4338" y="2951"/>
                </a:lnTo>
                <a:lnTo>
                  <a:pt x="4343" y="2941"/>
                </a:lnTo>
                <a:lnTo>
                  <a:pt x="4343" y="2935"/>
                </a:lnTo>
                <a:lnTo>
                  <a:pt x="4359" y="2930"/>
                </a:lnTo>
                <a:lnTo>
                  <a:pt x="4349" y="2920"/>
                </a:lnTo>
                <a:lnTo>
                  <a:pt x="4338" y="2904"/>
                </a:lnTo>
                <a:lnTo>
                  <a:pt x="4333" y="2889"/>
                </a:lnTo>
                <a:lnTo>
                  <a:pt x="4328" y="2878"/>
                </a:lnTo>
                <a:lnTo>
                  <a:pt x="4343" y="2863"/>
                </a:lnTo>
                <a:lnTo>
                  <a:pt x="4328" y="2868"/>
                </a:lnTo>
                <a:lnTo>
                  <a:pt x="4328" y="2863"/>
                </a:lnTo>
                <a:lnTo>
                  <a:pt x="4333" y="2857"/>
                </a:lnTo>
                <a:lnTo>
                  <a:pt x="4343" y="2857"/>
                </a:lnTo>
                <a:lnTo>
                  <a:pt x="4343" y="2852"/>
                </a:lnTo>
                <a:lnTo>
                  <a:pt x="4338" y="2857"/>
                </a:lnTo>
                <a:lnTo>
                  <a:pt x="4343" y="2847"/>
                </a:lnTo>
                <a:lnTo>
                  <a:pt x="4338" y="2847"/>
                </a:lnTo>
                <a:lnTo>
                  <a:pt x="4328" y="2847"/>
                </a:lnTo>
                <a:lnTo>
                  <a:pt x="4317" y="2852"/>
                </a:lnTo>
                <a:lnTo>
                  <a:pt x="4317" y="2857"/>
                </a:lnTo>
                <a:lnTo>
                  <a:pt x="4312" y="2863"/>
                </a:lnTo>
                <a:lnTo>
                  <a:pt x="4302" y="2863"/>
                </a:lnTo>
                <a:lnTo>
                  <a:pt x="4307" y="2852"/>
                </a:lnTo>
                <a:lnTo>
                  <a:pt x="4312" y="2842"/>
                </a:lnTo>
                <a:lnTo>
                  <a:pt x="4317" y="2826"/>
                </a:lnTo>
                <a:lnTo>
                  <a:pt x="4333" y="2816"/>
                </a:lnTo>
                <a:lnTo>
                  <a:pt x="4323" y="2795"/>
                </a:lnTo>
                <a:lnTo>
                  <a:pt x="4317" y="2780"/>
                </a:lnTo>
                <a:lnTo>
                  <a:pt x="4317" y="2738"/>
                </a:lnTo>
                <a:lnTo>
                  <a:pt x="4312" y="2743"/>
                </a:lnTo>
                <a:lnTo>
                  <a:pt x="4317" y="2738"/>
                </a:lnTo>
                <a:lnTo>
                  <a:pt x="4312" y="2733"/>
                </a:lnTo>
                <a:lnTo>
                  <a:pt x="4354" y="2717"/>
                </a:lnTo>
                <a:lnTo>
                  <a:pt x="4364" y="2712"/>
                </a:lnTo>
                <a:lnTo>
                  <a:pt x="4354" y="2707"/>
                </a:lnTo>
                <a:lnTo>
                  <a:pt x="4317" y="2696"/>
                </a:lnTo>
                <a:lnTo>
                  <a:pt x="4328" y="2691"/>
                </a:lnTo>
                <a:lnTo>
                  <a:pt x="4323" y="2691"/>
                </a:lnTo>
                <a:lnTo>
                  <a:pt x="4317" y="2686"/>
                </a:lnTo>
                <a:lnTo>
                  <a:pt x="4312" y="2670"/>
                </a:lnTo>
                <a:lnTo>
                  <a:pt x="4307" y="2660"/>
                </a:lnTo>
                <a:lnTo>
                  <a:pt x="4307" y="2665"/>
                </a:lnTo>
                <a:lnTo>
                  <a:pt x="4302" y="2681"/>
                </a:lnTo>
                <a:lnTo>
                  <a:pt x="4292" y="2691"/>
                </a:lnTo>
                <a:lnTo>
                  <a:pt x="4286" y="2660"/>
                </a:lnTo>
                <a:lnTo>
                  <a:pt x="4323" y="2587"/>
                </a:lnTo>
                <a:lnTo>
                  <a:pt x="4333" y="2546"/>
                </a:lnTo>
                <a:lnTo>
                  <a:pt x="4395" y="2546"/>
                </a:lnTo>
                <a:lnTo>
                  <a:pt x="4395" y="2541"/>
                </a:lnTo>
                <a:lnTo>
                  <a:pt x="4349" y="2541"/>
                </a:lnTo>
                <a:lnTo>
                  <a:pt x="4338" y="2541"/>
                </a:lnTo>
                <a:lnTo>
                  <a:pt x="4343" y="2504"/>
                </a:lnTo>
                <a:lnTo>
                  <a:pt x="4343" y="2478"/>
                </a:lnTo>
                <a:lnTo>
                  <a:pt x="4343" y="2447"/>
                </a:lnTo>
                <a:lnTo>
                  <a:pt x="4354" y="2421"/>
                </a:lnTo>
                <a:lnTo>
                  <a:pt x="4359" y="2405"/>
                </a:lnTo>
                <a:lnTo>
                  <a:pt x="4354" y="2395"/>
                </a:lnTo>
                <a:lnTo>
                  <a:pt x="4349" y="2380"/>
                </a:lnTo>
                <a:lnTo>
                  <a:pt x="4338" y="2380"/>
                </a:lnTo>
                <a:lnTo>
                  <a:pt x="4333" y="2400"/>
                </a:lnTo>
                <a:lnTo>
                  <a:pt x="4328" y="2426"/>
                </a:lnTo>
                <a:lnTo>
                  <a:pt x="4328" y="2457"/>
                </a:lnTo>
                <a:lnTo>
                  <a:pt x="4328" y="2520"/>
                </a:lnTo>
                <a:lnTo>
                  <a:pt x="4260" y="2509"/>
                </a:lnTo>
                <a:lnTo>
                  <a:pt x="4240" y="2509"/>
                </a:lnTo>
                <a:lnTo>
                  <a:pt x="4245" y="2504"/>
                </a:lnTo>
                <a:lnTo>
                  <a:pt x="4240" y="2504"/>
                </a:lnTo>
                <a:lnTo>
                  <a:pt x="4234" y="2509"/>
                </a:lnTo>
                <a:lnTo>
                  <a:pt x="4229" y="2509"/>
                </a:lnTo>
                <a:lnTo>
                  <a:pt x="4229" y="2504"/>
                </a:lnTo>
                <a:lnTo>
                  <a:pt x="4234" y="2494"/>
                </a:lnTo>
                <a:lnTo>
                  <a:pt x="4240" y="2483"/>
                </a:lnTo>
                <a:lnTo>
                  <a:pt x="4234" y="2478"/>
                </a:lnTo>
                <a:lnTo>
                  <a:pt x="4229" y="2483"/>
                </a:lnTo>
                <a:lnTo>
                  <a:pt x="4224" y="2483"/>
                </a:lnTo>
                <a:lnTo>
                  <a:pt x="4219" y="2483"/>
                </a:lnTo>
                <a:lnTo>
                  <a:pt x="4234" y="2473"/>
                </a:lnTo>
                <a:lnTo>
                  <a:pt x="4234" y="2468"/>
                </a:lnTo>
                <a:lnTo>
                  <a:pt x="4250" y="2457"/>
                </a:lnTo>
                <a:lnTo>
                  <a:pt x="4234" y="2452"/>
                </a:lnTo>
                <a:lnTo>
                  <a:pt x="4250" y="2447"/>
                </a:lnTo>
                <a:lnTo>
                  <a:pt x="4240" y="2447"/>
                </a:lnTo>
                <a:lnTo>
                  <a:pt x="4240" y="2442"/>
                </a:lnTo>
                <a:lnTo>
                  <a:pt x="4250" y="2431"/>
                </a:lnTo>
                <a:lnTo>
                  <a:pt x="4250" y="2426"/>
                </a:lnTo>
                <a:lnTo>
                  <a:pt x="4245" y="2426"/>
                </a:lnTo>
                <a:lnTo>
                  <a:pt x="4240" y="2431"/>
                </a:lnTo>
                <a:lnTo>
                  <a:pt x="4245" y="2421"/>
                </a:lnTo>
                <a:lnTo>
                  <a:pt x="4250" y="2421"/>
                </a:lnTo>
                <a:lnTo>
                  <a:pt x="4250" y="2405"/>
                </a:lnTo>
                <a:lnTo>
                  <a:pt x="4245" y="2405"/>
                </a:lnTo>
                <a:lnTo>
                  <a:pt x="4240" y="2405"/>
                </a:lnTo>
                <a:lnTo>
                  <a:pt x="4245" y="2411"/>
                </a:lnTo>
                <a:lnTo>
                  <a:pt x="4240" y="2416"/>
                </a:lnTo>
                <a:lnTo>
                  <a:pt x="4224" y="2416"/>
                </a:lnTo>
                <a:lnTo>
                  <a:pt x="4214" y="2416"/>
                </a:lnTo>
                <a:lnTo>
                  <a:pt x="4219" y="2411"/>
                </a:lnTo>
                <a:lnTo>
                  <a:pt x="4208" y="2416"/>
                </a:lnTo>
                <a:lnTo>
                  <a:pt x="4214" y="2405"/>
                </a:lnTo>
                <a:lnTo>
                  <a:pt x="4214" y="2395"/>
                </a:lnTo>
                <a:lnTo>
                  <a:pt x="4214" y="2390"/>
                </a:lnTo>
                <a:lnTo>
                  <a:pt x="4224" y="2380"/>
                </a:lnTo>
                <a:lnTo>
                  <a:pt x="4219" y="2380"/>
                </a:lnTo>
                <a:lnTo>
                  <a:pt x="4214" y="2374"/>
                </a:lnTo>
                <a:lnTo>
                  <a:pt x="4229" y="2369"/>
                </a:lnTo>
                <a:lnTo>
                  <a:pt x="4229" y="2359"/>
                </a:lnTo>
                <a:lnTo>
                  <a:pt x="4203" y="2369"/>
                </a:lnTo>
                <a:lnTo>
                  <a:pt x="4208" y="2354"/>
                </a:lnTo>
                <a:lnTo>
                  <a:pt x="4219" y="2343"/>
                </a:lnTo>
                <a:lnTo>
                  <a:pt x="4224" y="2333"/>
                </a:lnTo>
                <a:lnTo>
                  <a:pt x="4214" y="2333"/>
                </a:lnTo>
                <a:lnTo>
                  <a:pt x="4208" y="2333"/>
                </a:lnTo>
                <a:lnTo>
                  <a:pt x="4208" y="2328"/>
                </a:lnTo>
                <a:lnTo>
                  <a:pt x="4224" y="2312"/>
                </a:lnTo>
                <a:lnTo>
                  <a:pt x="4234" y="2291"/>
                </a:lnTo>
                <a:lnTo>
                  <a:pt x="4255" y="2286"/>
                </a:lnTo>
                <a:lnTo>
                  <a:pt x="4271" y="2276"/>
                </a:lnTo>
                <a:lnTo>
                  <a:pt x="4276" y="2270"/>
                </a:lnTo>
                <a:lnTo>
                  <a:pt x="4245" y="2265"/>
                </a:lnTo>
                <a:lnTo>
                  <a:pt x="4240" y="2265"/>
                </a:lnTo>
                <a:lnTo>
                  <a:pt x="4240" y="2255"/>
                </a:lnTo>
                <a:lnTo>
                  <a:pt x="4245" y="2244"/>
                </a:lnTo>
                <a:lnTo>
                  <a:pt x="4250" y="2234"/>
                </a:lnTo>
                <a:lnTo>
                  <a:pt x="4250" y="2224"/>
                </a:lnTo>
                <a:lnTo>
                  <a:pt x="4245" y="2224"/>
                </a:lnTo>
                <a:lnTo>
                  <a:pt x="4224" y="2234"/>
                </a:lnTo>
                <a:lnTo>
                  <a:pt x="4198" y="2224"/>
                </a:lnTo>
                <a:lnTo>
                  <a:pt x="4214" y="2218"/>
                </a:lnTo>
                <a:lnTo>
                  <a:pt x="4224" y="2213"/>
                </a:lnTo>
                <a:lnTo>
                  <a:pt x="4219" y="2208"/>
                </a:lnTo>
                <a:lnTo>
                  <a:pt x="4193" y="2198"/>
                </a:lnTo>
                <a:lnTo>
                  <a:pt x="4182" y="2192"/>
                </a:lnTo>
                <a:lnTo>
                  <a:pt x="4188" y="2172"/>
                </a:lnTo>
                <a:lnTo>
                  <a:pt x="4198" y="2167"/>
                </a:lnTo>
                <a:lnTo>
                  <a:pt x="4214" y="2167"/>
                </a:lnTo>
                <a:lnTo>
                  <a:pt x="4219" y="2167"/>
                </a:lnTo>
                <a:lnTo>
                  <a:pt x="4219" y="2172"/>
                </a:lnTo>
                <a:lnTo>
                  <a:pt x="4224" y="2182"/>
                </a:lnTo>
                <a:lnTo>
                  <a:pt x="4229" y="2182"/>
                </a:lnTo>
                <a:lnTo>
                  <a:pt x="4234" y="2172"/>
                </a:lnTo>
                <a:lnTo>
                  <a:pt x="4224" y="2161"/>
                </a:lnTo>
                <a:lnTo>
                  <a:pt x="4214" y="2151"/>
                </a:lnTo>
                <a:lnTo>
                  <a:pt x="4214" y="2146"/>
                </a:lnTo>
                <a:lnTo>
                  <a:pt x="4208" y="2141"/>
                </a:lnTo>
                <a:lnTo>
                  <a:pt x="4219" y="2135"/>
                </a:lnTo>
                <a:lnTo>
                  <a:pt x="4224" y="2135"/>
                </a:lnTo>
                <a:lnTo>
                  <a:pt x="4229" y="2125"/>
                </a:lnTo>
                <a:lnTo>
                  <a:pt x="4224" y="2120"/>
                </a:lnTo>
                <a:lnTo>
                  <a:pt x="4203" y="2120"/>
                </a:lnTo>
                <a:lnTo>
                  <a:pt x="4208" y="2115"/>
                </a:lnTo>
                <a:lnTo>
                  <a:pt x="4219" y="2104"/>
                </a:lnTo>
                <a:lnTo>
                  <a:pt x="4234" y="2104"/>
                </a:lnTo>
                <a:lnTo>
                  <a:pt x="4271" y="2104"/>
                </a:lnTo>
                <a:lnTo>
                  <a:pt x="4286" y="2099"/>
                </a:lnTo>
                <a:lnTo>
                  <a:pt x="4292" y="2089"/>
                </a:lnTo>
                <a:lnTo>
                  <a:pt x="4281" y="2063"/>
                </a:lnTo>
                <a:lnTo>
                  <a:pt x="4276" y="2047"/>
                </a:lnTo>
                <a:lnTo>
                  <a:pt x="4276" y="2042"/>
                </a:lnTo>
                <a:lnTo>
                  <a:pt x="4286" y="2037"/>
                </a:lnTo>
                <a:lnTo>
                  <a:pt x="4302" y="2037"/>
                </a:lnTo>
                <a:lnTo>
                  <a:pt x="4323" y="2026"/>
                </a:lnTo>
                <a:lnTo>
                  <a:pt x="4349" y="2011"/>
                </a:lnTo>
                <a:lnTo>
                  <a:pt x="4364" y="1995"/>
                </a:lnTo>
                <a:lnTo>
                  <a:pt x="4349" y="2000"/>
                </a:lnTo>
                <a:lnTo>
                  <a:pt x="4333" y="2000"/>
                </a:lnTo>
                <a:lnTo>
                  <a:pt x="4302" y="1985"/>
                </a:lnTo>
                <a:lnTo>
                  <a:pt x="4323" y="1943"/>
                </a:lnTo>
                <a:lnTo>
                  <a:pt x="4343" y="1912"/>
                </a:lnTo>
                <a:lnTo>
                  <a:pt x="4354" y="1902"/>
                </a:lnTo>
                <a:lnTo>
                  <a:pt x="4359" y="1902"/>
                </a:lnTo>
                <a:lnTo>
                  <a:pt x="4395" y="1896"/>
                </a:lnTo>
                <a:lnTo>
                  <a:pt x="4395" y="1870"/>
                </a:lnTo>
                <a:lnTo>
                  <a:pt x="4390" y="1860"/>
                </a:lnTo>
                <a:lnTo>
                  <a:pt x="4364" y="1839"/>
                </a:lnTo>
                <a:lnTo>
                  <a:pt x="4364" y="1860"/>
                </a:lnTo>
                <a:lnTo>
                  <a:pt x="4364" y="1876"/>
                </a:lnTo>
                <a:lnTo>
                  <a:pt x="4359" y="1891"/>
                </a:lnTo>
                <a:lnTo>
                  <a:pt x="4349" y="1855"/>
                </a:lnTo>
                <a:lnTo>
                  <a:pt x="4349" y="1834"/>
                </a:lnTo>
                <a:lnTo>
                  <a:pt x="4354" y="1818"/>
                </a:lnTo>
                <a:lnTo>
                  <a:pt x="4364" y="1792"/>
                </a:lnTo>
                <a:lnTo>
                  <a:pt x="4395" y="1803"/>
                </a:lnTo>
                <a:lnTo>
                  <a:pt x="4395" y="1455"/>
                </a:lnTo>
                <a:lnTo>
                  <a:pt x="4380" y="1455"/>
                </a:lnTo>
                <a:lnTo>
                  <a:pt x="4364" y="1460"/>
                </a:lnTo>
                <a:lnTo>
                  <a:pt x="4354" y="1444"/>
                </a:lnTo>
                <a:lnTo>
                  <a:pt x="4354" y="1434"/>
                </a:lnTo>
                <a:lnTo>
                  <a:pt x="4359" y="1408"/>
                </a:lnTo>
                <a:lnTo>
                  <a:pt x="4359" y="1372"/>
                </a:lnTo>
                <a:lnTo>
                  <a:pt x="4359" y="1356"/>
                </a:lnTo>
                <a:lnTo>
                  <a:pt x="4354" y="1361"/>
                </a:lnTo>
                <a:lnTo>
                  <a:pt x="4343" y="1377"/>
                </a:lnTo>
                <a:lnTo>
                  <a:pt x="4343" y="1398"/>
                </a:lnTo>
                <a:lnTo>
                  <a:pt x="4343" y="1424"/>
                </a:lnTo>
                <a:lnTo>
                  <a:pt x="4343" y="1444"/>
                </a:lnTo>
                <a:lnTo>
                  <a:pt x="4338" y="1455"/>
                </a:lnTo>
                <a:lnTo>
                  <a:pt x="4333" y="1450"/>
                </a:lnTo>
                <a:lnTo>
                  <a:pt x="4328" y="1429"/>
                </a:lnTo>
                <a:lnTo>
                  <a:pt x="4328" y="1424"/>
                </a:lnTo>
                <a:lnTo>
                  <a:pt x="4323" y="1429"/>
                </a:lnTo>
                <a:lnTo>
                  <a:pt x="4323" y="1444"/>
                </a:lnTo>
                <a:lnTo>
                  <a:pt x="4328" y="1455"/>
                </a:lnTo>
                <a:lnTo>
                  <a:pt x="4333" y="1460"/>
                </a:lnTo>
                <a:lnTo>
                  <a:pt x="4338" y="1460"/>
                </a:lnTo>
                <a:lnTo>
                  <a:pt x="4338" y="1496"/>
                </a:lnTo>
                <a:lnTo>
                  <a:pt x="4317" y="1444"/>
                </a:lnTo>
                <a:lnTo>
                  <a:pt x="4302" y="1387"/>
                </a:lnTo>
                <a:lnTo>
                  <a:pt x="4297" y="1356"/>
                </a:lnTo>
                <a:lnTo>
                  <a:pt x="4286" y="1330"/>
                </a:lnTo>
                <a:lnTo>
                  <a:pt x="4286" y="1299"/>
                </a:lnTo>
                <a:lnTo>
                  <a:pt x="4281" y="1263"/>
                </a:lnTo>
                <a:lnTo>
                  <a:pt x="4281" y="1278"/>
                </a:lnTo>
                <a:lnTo>
                  <a:pt x="4281" y="1304"/>
                </a:lnTo>
                <a:lnTo>
                  <a:pt x="4276" y="1309"/>
                </a:lnTo>
                <a:lnTo>
                  <a:pt x="4281" y="1299"/>
                </a:lnTo>
                <a:lnTo>
                  <a:pt x="4276" y="1252"/>
                </a:lnTo>
                <a:lnTo>
                  <a:pt x="4276" y="1257"/>
                </a:lnTo>
                <a:lnTo>
                  <a:pt x="4271" y="1257"/>
                </a:lnTo>
                <a:lnTo>
                  <a:pt x="4266" y="1242"/>
                </a:lnTo>
                <a:lnTo>
                  <a:pt x="4266" y="1247"/>
                </a:lnTo>
                <a:lnTo>
                  <a:pt x="4260" y="1190"/>
                </a:lnTo>
                <a:lnTo>
                  <a:pt x="4255" y="1195"/>
                </a:lnTo>
                <a:lnTo>
                  <a:pt x="4255" y="1211"/>
                </a:lnTo>
                <a:lnTo>
                  <a:pt x="4250" y="1190"/>
                </a:lnTo>
                <a:lnTo>
                  <a:pt x="4250" y="1174"/>
                </a:lnTo>
                <a:lnTo>
                  <a:pt x="4245" y="1143"/>
                </a:lnTo>
                <a:lnTo>
                  <a:pt x="4245" y="1138"/>
                </a:lnTo>
                <a:lnTo>
                  <a:pt x="4245" y="1133"/>
                </a:lnTo>
                <a:lnTo>
                  <a:pt x="4245" y="1128"/>
                </a:lnTo>
                <a:lnTo>
                  <a:pt x="4240" y="1117"/>
                </a:lnTo>
                <a:lnTo>
                  <a:pt x="4234" y="1128"/>
                </a:lnTo>
                <a:lnTo>
                  <a:pt x="4229" y="1169"/>
                </a:lnTo>
                <a:lnTo>
                  <a:pt x="4224" y="1205"/>
                </a:lnTo>
                <a:lnTo>
                  <a:pt x="4224" y="1247"/>
                </a:lnTo>
                <a:lnTo>
                  <a:pt x="4229" y="1263"/>
                </a:lnTo>
                <a:lnTo>
                  <a:pt x="4240" y="1226"/>
                </a:lnTo>
                <a:lnTo>
                  <a:pt x="4240" y="1205"/>
                </a:lnTo>
                <a:lnTo>
                  <a:pt x="4245" y="1200"/>
                </a:lnTo>
                <a:lnTo>
                  <a:pt x="4245" y="1221"/>
                </a:lnTo>
                <a:lnTo>
                  <a:pt x="4250" y="1242"/>
                </a:lnTo>
                <a:lnTo>
                  <a:pt x="4250" y="1237"/>
                </a:lnTo>
                <a:lnTo>
                  <a:pt x="4250" y="1242"/>
                </a:lnTo>
                <a:lnTo>
                  <a:pt x="4255" y="1257"/>
                </a:lnTo>
                <a:lnTo>
                  <a:pt x="4245" y="1268"/>
                </a:lnTo>
                <a:lnTo>
                  <a:pt x="4245" y="1273"/>
                </a:lnTo>
                <a:lnTo>
                  <a:pt x="4245" y="1268"/>
                </a:lnTo>
                <a:lnTo>
                  <a:pt x="4245" y="1247"/>
                </a:lnTo>
                <a:lnTo>
                  <a:pt x="4245" y="1237"/>
                </a:lnTo>
                <a:lnTo>
                  <a:pt x="4240" y="1242"/>
                </a:lnTo>
                <a:lnTo>
                  <a:pt x="4234" y="1294"/>
                </a:lnTo>
                <a:lnTo>
                  <a:pt x="4240" y="1315"/>
                </a:lnTo>
                <a:lnTo>
                  <a:pt x="4250" y="1325"/>
                </a:lnTo>
                <a:lnTo>
                  <a:pt x="4260" y="1330"/>
                </a:lnTo>
                <a:lnTo>
                  <a:pt x="4276" y="1330"/>
                </a:lnTo>
                <a:lnTo>
                  <a:pt x="4276" y="1356"/>
                </a:lnTo>
                <a:lnTo>
                  <a:pt x="4271" y="1377"/>
                </a:lnTo>
                <a:lnTo>
                  <a:pt x="4240" y="1341"/>
                </a:lnTo>
                <a:lnTo>
                  <a:pt x="4260" y="1450"/>
                </a:lnTo>
                <a:lnTo>
                  <a:pt x="4276" y="1616"/>
                </a:lnTo>
                <a:lnTo>
                  <a:pt x="4276" y="1673"/>
                </a:lnTo>
                <a:lnTo>
                  <a:pt x="4255" y="1476"/>
                </a:lnTo>
                <a:lnTo>
                  <a:pt x="4234" y="1330"/>
                </a:lnTo>
                <a:lnTo>
                  <a:pt x="4224" y="1315"/>
                </a:lnTo>
                <a:lnTo>
                  <a:pt x="4214" y="1294"/>
                </a:lnTo>
                <a:lnTo>
                  <a:pt x="4203" y="1247"/>
                </a:lnTo>
                <a:lnTo>
                  <a:pt x="4198" y="1226"/>
                </a:lnTo>
                <a:lnTo>
                  <a:pt x="4203" y="1211"/>
                </a:lnTo>
                <a:lnTo>
                  <a:pt x="4208" y="1200"/>
                </a:lnTo>
                <a:lnTo>
                  <a:pt x="4198" y="1159"/>
                </a:lnTo>
                <a:lnTo>
                  <a:pt x="4198" y="1169"/>
                </a:lnTo>
                <a:lnTo>
                  <a:pt x="4193" y="1153"/>
                </a:lnTo>
                <a:lnTo>
                  <a:pt x="4193" y="1128"/>
                </a:lnTo>
                <a:lnTo>
                  <a:pt x="4188" y="1107"/>
                </a:lnTo>
                <a:lnTo>
                  <a:pt x="4182" y="1133"/>
                </a:lnTo>
                <a:lnTo>
                  <a:pt x="4182" y="1159"/>
                </a:lnTo>
                <a:lnTo>
                  <a:pt x="4182" y="1164"/>
                </a:lnTo>
                <a:lnTo>
                  <a:pt x="4177" y="1138"/>
                </a:lnTo>
                <a:lnTo>
                  <a:pt x="4177" y="1143"/>
                </a:lnTo>
                <a:lnTo>
                  <a:pt x="4172" y="1148"/>
                </a:lnTo>
                <a:lnTo>
                  <a:pt x="4177" y="1133"/>
                </a:lnTo>
                <a:lnTo>
                  <a:pt x="4177" y="1128"/>
                </a:lnTo>
                <a:lnTo>
                  <a:pt x="4172" y="1081"/>
                </a:lnTo>
                <a:lnTo>
                  <a:pt x="4167" y="1081"/>
                </a:lnTo>
                <a:lnTo>
                  <a:pt x="4167" y="1076"/>
                </a:lnTo>
                <a:lnTo>
                  <a:pt x="4167" y="1060"/>
                </a:lnTo>
                <a:lnTo>
                  <a:pt x="4162" y="1070"/>
                </a:lnTo>
                <a:lnTo>
                  <a:pt x="4162" y="1044"/>
                </a:lnTo>
                <a:lnTo>
                  <a:pt x="4151" y="1008"/>
                </a:lnTo>
                <a:lnTo>
                  <a:pt x="4156" y="1055"/>
                </a:lnTo>
                <a:lnTo>
                  <a:pt x="4167" y="1143"/>
                </a:lnTo>
                <a:lnTo>
                  <a:pt x="4167" y="1159"/>
                </a:lnTo>
                <a:lnTo>
                  <a:pt x="4167" y="1153"/>
                </a:lnTo>
                <a:lnTo>
                  <a:pt x="4172" y="1174"/>
                </a:lnTo>
                <a:lnTo>
                  <a:pt x="4167" y="1128"/>
                </a:lnTo>
                <a:lnTo>
                  <a:pt x="4182" y="1216"/>
                </a:lnTo>
                <a:lnTo>
                  <a:pt x="4193" y="1309"/>
                </a:lnTo>
                <a:lnTo>
                  <a:pt x="4177" y="1221"/>
                </a:lnTo>
                <a:lnTo>
                  <a:pt x="4177" y="1205"/>
                </a:lnTo>
                <a:lnTo>
                  <a:pt x="4177" y="1216"/>
                </a:lnTo>
                <a:lnTo>
                  <a:pt x="4182" y="1273"/>
                </a:lnTo>
                <a:lnTo>
                  <a:pt x="4188" y="1372"/>
                </a:lnTo>
                <a:lnTo>
                  <a:pt x="4193" y="1387"/>
                </a:lnTo>
                <a:lnTo>
                  <a:pt x="4193" y="1377"/>
                </a:lnTo>
                <a:lnTo>
                  <a:pt x="4188" y="1346"/>
                </a:lnTo>
                <a:lnTo>
                  <a:pt x="4188" y="1315"/>
                </a:lnTo>
                <a:lnTo>
                  <a:pt x="4193" y="1341"/>
                </a:lnTo>
                <a:lnTo>
                  <a:pt x="4193" y="1366"/>
                </a:lnTo>
                <a:lnTo>
                  <a:pt x="4193" y="1356"/>
                </a:lnTo>
                <a:lnTo>
                  <a:pt x="4198" y="1366"/>
                </a:lnTo>
                <a:lnTo>
                  <a:pt x="4198" y="1398"/>
                </a:lnTo>
                <a:lnTo>
                  <a:pt x="4193" y="1366"/>
                </a:lnTo>
                <a:lnTo>
                  <a:pt x="4193" y="1356"/>
                </a:lnTo>
                <a:lnTo>
                  <a:pt x="4193" y="1366"/>
                </a:lnTo>
                <a:lnTo>
                  <a:pt x="4198" y="1429"/>
                </a:lnTo>
                <a:lnTo>
                  <a:pt x="4203" y="1460"/>
                </a:lnTo>
                <a:lnTo>
                  <a:pt x="4208" y="1481"/>
                </a:lnTo>
                <a:lnTo>
                  <a:pt x="4214" y="1481"/>
                </a:lnTo>
                <a:lnTo>
                  <a:pt x="4219" y="1543"/>
                </a:lnTo>
                <a:lnTo>
                  <a:pt x="4198" y="1455"/>
                </a:lnTo>
                <a:lnTo>
                  <a:pt x="4182" y="1366"/>
                </a:lnTo>
                <a:lnTo>
                  <a:pt x="4177" y="1315"/>
                </a:lnTo>
                <a:lnTo>
                  <a:pt x="4177" y="1304"/>
                </a:lnTo>
                <a:lnTo>
                  <a:pt x="4177" y="1283"/>
                </a:lnTo>
                <a:lnTo>
                  <a:pt x="4167" y="1205"/>
                </a:lnTo>
                <a:lnTo>
                  <a:pt x="4172" y="1263"/>
                </a:lnTo>
                <a:lnTo>
                  <a:pt x="4167" y="1247"/>
                </a:lnTo>
                <a:lnTo>
                  <a:pt x="4162" y="1164"/>
                </a:lnTo>
                <a:lnTo>
                  <a:pt x="4162" y="1231"/>
                </a:lnTo>
                <a:lnTo>
                  <a:pt x="4162" y="1216"/>
                </a:lnTo>
                <a:lnTo>
                  <a:pt x="4156" y="1148"/>
                </a:lnTo>
                <a:lnTo>
                  <a:pt x="4156" y="1159"/>
                </a:lnTo>
                <a:lnTo>
                  <a:pt x="4151" y="1148"/>
                </a:lnTo>
                <a:lnTo>
                  <a:pt x="4151" y="1122"/>
                </a:lnTo>
                <a:lnTo>
                  <a:pt x="4151" y="1133"/>
                </a:lnTo>
                <a:lnTo>
                  <a:pt x="4151" y="1138"/>
                </a:lnTo>
                <a:lnTo>
                  <a:pt x="4151" y="1133"/>
                </a:lnTo>
                <a:lnTo>
                  <a:pt x="4141" y="1044"/>
                </a:lnTo>
                <a:lnTo>
                  <a:pt x="4141" y="1039"/>
                </a:lnTo>
                <a:lnTo>
                  <a:pt x="4136" y="1044"/>
                </a:lnTo>
                <a:lnTo>
                  <a:pt x="4136" y="1029"/>
                </a:lnTo>
                <a:lnTo>
                  <a:pt x="4130" y="1013"/>
                </a:lnTo>
                <a:lnTo>
                  <a:pt x="4130" y="977"/>
                </a:lnTo>
                <a:lnTo>
                  <a:pt x="4125" y="956"/>
                </a:lnTo>
                <a:lnTo>
                  <a:pt x="4125" y="946"/>
                </a:lnTo>
                <a:lnTo>
                  <a:pt x="4115" y="920"/>
                </a:lnTo>
                <a:lnTo>
                  <a:pt x="4115" y="966"/>
                </a:lnTo>
                <a:lnTo>
                  <a:pt x="4110" y="909"/>
                </a:lnTo>
                <a:lnTo>
                  <a:pt x="4104" y="904"/>
                </a:lnTo>
                <a:lnTo>
                  <a:pt x="4104" y="920"/>
                </a:lnTo>
                <a:lnTo>
                  <a:pt x="4099" y="899"/>
                </a:lnTo>
                <a:lnTo>
                  <a:pt x="4120" y="1242"/>
                </a:lnTo>
                <a:lnTo>
                  <a:pt x="4094" y="863"/>
                </a:lnTo>
                <a:lnTo>
                  <a:pt x="4094" y="847"/>
                </a:lnTo>
                <a:lnTo>
                  <a:pt x="4094" y="774"/>
                </a:lnTo>
                <a:lnTo>
                  <a:pt x="4099" y="821"/>
                </a:lnTo>
                <a:lnTo>
                  <a:pt x="4099" y="707"/>
                </a:lnTo>
                <a:lnTo>
                  <a:pt x="4115" y="920"/>
                </a:lnTo>
                <a:lnTo>
                  <a:pt x="4125" y="946"/>
                </a:lnTo>
                <a:lnTo>
                  <a:pt x="4120" y="883"/>
                </a:lnTo>
                <a:lnTo>
                  <a:pt x="4115" y="837"/>
                </a:lnTo>
                <a:lnTo>
                  <a:pt x="4120" y="868"/>
                </a:lnTo>
                <a:lnTo>
                  <a:pt x="4125" y="946"/>
                </a:lnTo>
                <a:lnTo>
                  <a:pt x="4130" y="951"/>
                </a:lnTo>
                <a:lnTo>
                  <a:pt x="4110" y="774"/>
                </a:lnTo>
                <a:lnTo>
                  <a:pt x="4104" y="686"/>
                </a:lnTo>
                <a:lnTo>
                  <a:pt x="4110" y="759"/>
                </a:lnTo>
                <a:lnTo>
                  <a:pt x="4115" y="769"/>
                </a:lnTo>
                <a:lnTo>
                  <a:pt x="4110" y="738"/>
                </a:lnTo>
                <a:lnTo>
                  <a:pt x="4099" y="603"/>
                </a:lnTo>
                <a:lnTo>
                  <a:pt x="4099" y="598"/>
                </a:lnTo>
                <a:lnTo>
                  <a:pt x="4104" y="608"/>
                </a:lnTo>
                <a:lnTo>
                  <a:pt x="4104" y="634"/>
                </a:lnTo>
                <a:lnTo>
                  <a:pt x="4110" y="650"/>
                </a:lnTo>
                <a:lnTo>
                  <a:pt x="4115" y="722"/>
                </a:lnTo>
                <a:lnTo>
                  <a:pt x="4115" y="743"/>
                </a:lnTo>
                <a:lnTo>
                  <a:pt x="4115" y="738"/>
                </a:lnTo>
                <a:lnTo>
                  <a:pt x="4115" y="712"/>
                </a:lnTo>
                <a:lnTo>
                  <a:pt x="4120" y="774"/>
                </a:lnTo>
                <a:lnTo>
                  <a:pt x="4120" y="816"/>
                </a:lnTo>
                <a:lnTo>
                  <a:pt x="4120" y="831"/>
                </a:lnTo>
                <a:lnTo>
                  <a:pt x="4125" y="826"/>
                </a:lnTo>
                <a:lnTo>
                  <a:pt x="4125" y="821"/>
                </a:lnTo>
                <a:lnTo>
                  <a:pt x="4125" y="826"/>
                </a:lnTo>
                <a:lnTo>
                  <a:pt x="4130" y="873"/>
                </a:lnTo>
                <a:lnTo>
                  <a:pt x="4136" y="935"/>
                </a:lnTo>
                <a:lnTo>
                  <a:pt x="4136" y="946"/>
                </a:lnTo>
                <a:lnTo>
                  <a:pt x="4136" y="935"/>
                </a:lnTo>
                <a:lnTo>
                  <a:pt x="4136" y="909"/>
                </a:lnTo>
                <a:lnTo>
                  <a:pt x="4130" y="831"/>
                </a:lnTo>
                <a:lnTo>
                  <a:pt x="4130" y="816"/>
                </a:lnTo>
                <a:lnTo>
                  <a:pt x="4141" y="883"/>
                </a:lnTo>
                <a:lnTo>
                  <a:pt x="4141" y="889"/>
                </a:lnTo>
                <a:lnTo>
                  <a:pt x="4141" y="883"/>
                </a:lnTo>
                <a:lnTo>
                  <a:pt x="4136" y="878"/>
                </a:lnTo>
                <a:lnTo>
                  <a:pt x="4141" y="925"/>
                </a:lnTo>
                <a:lnTo>
                  <a:pt x="4146" y="920"/>
                </a:lnTo>
                <a:lnTo>
                  <a:pt x="4141" y="878"/>
                </a:lnTo>
                <a:lnTo>
                  <a:pt x="4146" y="842"/>
                </a:lnTo>
                <a:lnTo>
                  <a:pt x="4146" y="837"/>
                </a:lnTo>
                <a:lnTo>
                  <a:pt x="4146" y="847"/>
                </a:lnTo>
                <a:lnTo>
                  <a:pt x="4151" y="863"/>
                </a:lnTo>
                <a:lnTo>
                  <a:pt x="4156" y="920"/>
                </a:lnTo>
                <a:lnTo>
                  <a:pt x="4156" y="935"/>
                </a:lnTo>
                <a:lnTo>
                  <a:pt x="4162" y="920"/>
                </a:lnTo>
                <a:lnTo>
                  <a:pt x="4162" y="873"/>
                </a:lnTo>
                <a:lnTo>
                  <a:pt x="4162" y="785"/>
                </a:lnTo>
                <a:lnTo>
                  <a:pt x="4167" y="722"/>
                </a:lnTo>
                <a:lnTo>
                  <a:pt x="4167" y="712"/>
                </a:lnTo>
                <a:lnTo>
                  <a:pt x="4172" y="722"/>
                </a:lnTo>
                <a:lnTo>
                  <a:pt x="4177" y="774"/>
                </a:lnTo>
                <a:lnTo>
                  <a:pt x="4177" y="779"/>
                </a:lnTo>
                <a:lnTo>
                  <a:pt x="4182" y="769"/>
                </a:lnTo>
                <a:lnTo>
                  <a:pt x="4193" y="696"/>
                </a:lnTo>
                <a:lnTo>
                  <a:pt x="4172" y="655"/>
                </a:lnTo>
                <a:lnTo>
                  <a:pt x="4172" y="644"/>
                </a:lnTo>
                <a:lnTo>
                  <a:pt x="4177" y="634"/>
                </a:lnTo>
                <a:lnTo>
                  <a:pt x="4193" y="634"/>
                </a:lnTo>
                <a:lnTo>
                  <a:pt x="4208" y="639"/>
                </a:lnTo>
                <a:lnTo>
                  <a:pt x="4224" y="639"/>
                </a:lnTo>
                <a:lnTo>
                  <a:pt x="4224" y="644"/>
                </a:lnTo>
                <a:lnTo>
                  <a:pt x="4240" y="655"/>
                </a:lnTo>
                <a:lnTo>
                  <a:pt x="4245" y="660"/>
                </a:lnTo>
                <a:lnTo>
                  <a:pt x="4229" y="686"/>
                </a:lnTo>
                <a:lnTo>
                  <a:pt x="4208" y="707"/>
                </a:lnTo>
                <a:lnTo>
                  <a:pt x="4198" y="696"/>
                </a:lnTo>
                <a:lnTo>
                  <a:pt x="4198" y="743"/>
                </a:lnTo>
                <a:lnTo>
                  <a:pt x="4198" y="764"/>
                </a:lnTo>
                <a:lnTo>
                  <a:pt x="4203" y="753"/>
                </a:lnTo>
                <a:lnTo>
                  <a:pt x="4208" y="733"/>
                </a:lnTo>
                <a:lnTo>
                  <a:pt x="4214" y="753"/>
                </a:lnTo>
                <a:lnTo>
                  <a:pt x="4203" y="779"/>
                </a:lnTo>
                <a:lnTo>
                  <a:pt x="4182" y="816"/>
                </a:lnTo>
                <a:lnTo>
                  <a:pt x="4182" y="831"/>
                </a:lnTo>
                <a:lnTo>
                  <a:pt x="4188" y="826"/>
                </a:lnTo>
                <a:lnTo>
                  <a:pt x="4198" y="821"/>
                </a:lnTo>
                <a:lnTo>
                  <a:pt x="4203" y="821"/>
                </a:lnTo>
                <a:lnTo>
                  <a:pt x="4203" y="826"/>
                </a:lnTo>
                <a:lnTo>
                  <a:pt x="4198" y="842"/>
                </a:lnTo>
                <a:lnTo>
                  <a:pt x="4193" y="863"/>
                </a:lnTo>
                <a:lnTo>
                  <a:pt x="4188" y="878"/>
                </a:lnTo>
                <a:lnTo>
                  <a:pt x="4193" y="904"/>
                </a:lnTo>
                <a:lnTo>
                  <a:pt x="4193" y="915"/>
                </a:lnTo>
                <a:lnTo>
                  <a:pt x="4198" y="904"/>
                </a:lnTo>
                <a:lnTo>
                  <a:pt x="4203" y="889"/>
                </a:lnTo>
                <a:lnTo>
                  <a:pt x="4214" y="826"/>
                </a:lnTo>
                <a:lnTo>
                  <a:pt x="4224" y="816"/>
                </a:lnTo>
                <a:lnTo>
                  <a:pt x="4234" y="863"/>
                </a:lnTo>
                <a:lnTo>
                  <a:pt x="4234" y="868"/>
                </a:lnTo>
                <a:lnTo>
                  <a:pt x="4229" y="868"/>
                </a:lnTo>
                <a:lnTo>
                  <a:pt x="4224" y="863"/>
                </a:lnTo>
                <a:lnTo>
                  <a:pt x="4219" y="863"/>
                </a:lnTo>
                <a:lnTo>
                  <a:pt x="4214" y="920"/>
                </a:lnTo>
                <a:lnTo>
                  <a:pt x="4234" y="909"/>
                </a:lnTo>
                <a:lnTo>
                  <a:pt x="4234" y="904"/>
                </a:lnTo>
                <a:lnTo>
                  <a:pt x="4234" y="909"/>
                </a:lnTo>
                <a:lnTo>
                  <a:pt x="4266" y="894"/>
                </a:lnTo>
                <a:lnTo>
                  <a:pt x="4286" y="883"/>
                </a:lnTo>
                <a:lnTo>
                  <a:pt x="4292" y="868"/>
                </a:lnTo>
                <a:lnTo>
                  <a:pt x="4286" y="847"/>
                </a:lnTo>
                <a:lnTo>
                  <a:pt x="4271" y="821"/>
                </a:lnTo>
                <a:lnTo>
                  <a:pt x="4281" y="800"/>
                </a:lnTo>
                <a:lnTo>
                  <a:pt x="4281" y="779"/>
                </a:lnTo>
                <a:lnTo>
                  <a:pt x="4281" y="774"/>
                </a:lnTo>
                <a:lnTo>
                  <a:pt x="4286" y="774"/>
                </a:lnTo>
                <a:lnTo>
                  <a:pt x="4302" y="769"/>
                </a:lnTo>
                <a:lnTo>
                  <a:pt x="4312" y="769"/>
                </a:lnTo>
                <a:lnTo>
                  <a:pt x="4323" y="764"/>
                </a:lnTo>
                <a:lnTo>
                  <a:pt x="4317" y="764"/>
                </a:lnTo>
                <a:lnTo>
                  <a:pt x="4307" y="764"/>
                </a:lnTo>
                <a:lnTo>
                  <a:pt x="4276" y="769"/>
                </a:lnTo>
                <a:lnTo>
                  <a:pt x="4271" y="759"/>
                </a:lnTo>
                <a:lnTo>
                  <a:pt x="4297" y="753"/>
                </a:lnTo>
                <a:lnTo>
                  <a:pt x="4271" y="753"/>
                </a:lnTo>
                <a:lnTo>
                  <a:pt x="4260" y="738"/>
                </a:lnTo>
                <a:lnTo>
                  <a:pt x="4250" y="727"/>
                </a:lnTo>
                <a:lnTo>
                  <a:pt x="4260" y="717"/>
                </a:lnTo>
                <a:lnTo>
                  <a:pt x="4271" y="707"/>
                </a:lnTo>
                <a:lnTo>
                  <a:pt x="4266" y="712"/>
                </a:lnTo>
                <a:lnTo>
                  <a:pt x="4240" y="722"/>
                </a:lnTo>
                <a:lnTo>
                  <a:pt x="4234" y="717"/>
                </a:lnTo>
                <a:lnTo>
                  <a:pt x="4245" y="712"/>
                </a:lnTo>
                <a:lnTo>
                  <a:pt x="4255" y="707"/>
                </a:lnTo>
                <a:lnTo>
                  <a:pt x="4260" y="696"/>
                </a:lnTo>
                <a:lnTo>
                  <a:pt x="4260" y="691"/>
                </a:lnTo>
                <a:lnTo>
                  <a:pt x="4250" y="696"/>
                </a:lnTo>
                <a:lnTo>
                  <a:pt x="4234" y="707"/>
                </a:lnTo>
                <a:lnTo>
                  <a:pt x="4229" y="707"/>
                </a:lnTo>
                <a:lnTo>
                  <a:pt x="4234" y="691"/>
                </a:lnTo>
                <a:lnTo>
                  <a:pt x="4250" y="660"/>
                </a:lnTo>
                <a:lnTo>
                  <a:pt x="4271" y="670"/>
                </a:lnTo>
                <a:lnTo>
                  <a:pt x="4276" y="670"/>
                </a:lnTo>
                <a:lnTo>
                  <a:pt x="4276" y="681"/>
                </a:lnTo>
                <a:lnTo>
                  <a:pt x="4276" y="696"/>
                </a:lnTo>
                <a:lnTo>
                  <a:pt x="4281" y="707"/>
                </a:lnTo>
                <a:lnTo>
                  <a:pt x="4286" y="717"/>
                </a:lnTo>
                <a:lnTo>
                  <a:pt x="4307" y="722"/>
                </a:lnTo>
                <a:lnTo>
                  <a:pt x="4317" y="733"/>
                </a:lnTo>
                <a:lnTo>
                  <a:pt x="4323" y="733"/>
                </a:lnTo>
                <a:lnTo>
                  <a:pt x="4312" y="722"/>
                </a:lnTo>
                <a:lnTo>
                  <a:pt x="4354" y="722"/>
                </a:lnTo>
                <a:lnTo>
                  <a:pt x="4333" y="733"/>
                </a:lnTo>
                <a:lnTo>
                  <a:pt x="4323" y="733"/>
                </a:lnTo>
                <a:lnTo>
                  <a:pt x="4338" y="774"/>
                </a:lnTo>
                <a:lnTo>
                  <a:pt x="4343" y="800"/>
                </a:lnTo>
                <a:lnTo>
                  <a:pt x="4343" y="842"/>
                </a:lnTo>
                <a:lnTo>
                  <a:pt x="4343" y="909"/>
                </a:lnTo>
                <a:lnTo>
                  <a:pt x="4343" y="966"/>
                </a:lnTo>
                <a:lnTo>
                  <a:pt x="4343" y="982"/>
                </a:lnTo>
                <a:lnTo>
                  <a:pt x="4349" y="992"/>
                </a:lnTo>
                <a:lnTo>
                  <a:pt x="4359" y="1003"/>
                </a:lnTo>
                <a:lnTo>
                  <a:pt x="4375" y="1008"/>
                </a:lnTo>
                <a:lnTo>
                  <a:pt x="4395" y="1018"/>
                </a:lnTo>
                <a:lnTo>
                  <a:pt x="4395" y="587"/>
                </a:lnTo>
                <a:lnTo>
                  <a:pt x="4380" y="577"/>
                </a:lnTo>
                <a:lnTo>
                  <a:pt x="4364" y="556"/>
                </a:lnTo>
                <a:lnTo>
                  <a:pt x="4364" y="535"/>
                </a:lnTo>
                <a:lnTo>
                  <a:pt x="4369" y="515"/>
                </a:lnTo>
                <a:lnTo>
                  <a:pt x="2276" y="2364"/>
                </a:lnTo>
                <a:lnTo>
                  <a:pt x="3964" y="151"/>
                </a:lnTo>
                <a:lnTo>
                  <a:pt x="3964" y="146"/>
                </a:lnTo>
                <a:lnTo>
                  <a:pt x="3969" y="146"/>
                </a:lnTo>
                <a:lnTo>
                  <a:pt x="3964" y="151"/>
                </a:lnTo>
                <a:lnTo>
                  <a:pt x="2276" y="2364"/>
                </a:lnTo>
                <a:lnTo>
                  <a:pt x="3164" y="733"/>
                </a:lnTo>
                <a:lnTo>
                  <a:pt x="3133" y="743"/>
                </a:lnTo>
                <a:lnTo>
                  <a:pt x="3112" y="748"/>
                </a:lnTo>
                <a:lnTo>
                  <a:pt x="3091" y="753"/>
                </a:lnTo>
                <a:lnTo>
                  <a:pt x="3065" y="759"/>
                </a:lnTo>
                <a:lnTo>
                  <a:pt x="3055" y="722"/>
                </a:lnTo>
                <a:lnTo>
                  <a:pt x="3081" y="707"/>
                </a:lnTo>
                <a:lnTo>
                  <a:pt x="3097" y="702"/>
                </a:lnTo>
                <a:lnTo>
                  <a:pt x="3117" y="702"/>
                </a:lnTo>
                <a:lnTo>
                  <a:pt x="3133" y="702"/>
                </a:lnTo>
                <a:lnTo>
                  <a:pt x="3149" y="702"/>
                </a:lnTo>
                <a:lnTo>
                  <a:pt x="3175" y="686"/>
                </a:lnTo>
                <a:lnTo>
                  <a:pt x="3195" y="686"/>
                </a:lnTo>
                <a:lnTo>
                  <a:pt x="3211" y="691"/>
                </a:lnTo>
                <a:lnTo>
                  <a:pt x="3226" y="702"/>
                </a:lnTo>
                <a:lnTo>
                  <a:pt x="3232" y="717"/>
                </a:lnTo>
                <a:lnTo>
                  <a:pt x="3211" y="722"/>
                </a:lnTo>
                <a:lnTo>
                  <a:pt x="3200" y="722"/>
                </a:lnTo>
                <a:lnTo>
                  <a:pt x="3195" y="727"/>
                </a:lnTo>
                <a:lnTo>
                  <a:pt x="3159" y="738"/>
                </a:lnTo>
                <a:lnTo>
                  <a:pt x="3143" y="743"/>
                </a:lnTo>
                <a:lnTo>
                  <a:pt x="3149" y="738"/>
                </a:lnTo>
                <a:lnTo>
                  <a:pt x="3164" y="733"/>
                </a:lnTo>
                <a:lnTo>
                  <a:pt x="2276" y="2364"/>
                </a:lnTo>
                <a:lnTo>
                  <a:pt x="3226" y="733"/>
                </a:lnTo>
                <a:lnTo>
                  <a:pt x="3216" y="738"/>
                </a:lnTo>
                <a:lnTo>
                  <a:pt x="3200" y="738"/>
                </a:lnTo>
                <a:lnTo>
                  <a:pt x="3185" y="738"/>
                </a:lnTo>
                <a:lnTo>
                  <a:pt x="3175" y="743"/>
                </a:lnTo>
                <a:lnTo>
                  <a:pt x="3159" y="748"/>
                </a:lnTo>
                <a:lnTo>
                  <a:pt x="3159" y="743"/>
                </a:lnTo>
                <a:lnTo>
                  <a:pt x="3169" y="738"/>
                </a:lnTo>
                <a:lnTo>
                  <a:pt x="3237" y="722"/>
                </a:lnTo>
                <a:lnTo>
                  <a:pt x="3237" y="727"/>
                </a:lnTo>
                <a:lnTo>
                  <a:pt x="3237" y="733"/>
                </a:lnTo>
                <a:lnTo>
                  <a:pt x="3226" y="733"/>
                </a:lnTo>
                <a:lnTo>
                  <a:pt x="2276" y="2364"/>
                </a:lnTo>
                <a:lnTo>
                  <a:pt x="3330" y="779"/>
                </a:lnTo>
                <a:lnTo>
                  <a:pt x="3315" y="769"/>
                </a:lnTo>
                <a:lnTo>
                  <a:pt x="3330" y="774"/>
                </a:lnTo>
                <a:lnTo>
                  <a:pt x="3330" y="779"/>
                </a:lnTo>
                <a:lnTo>
                  <a:pt x="2276" y="2364"/>
                </a:lnTo>
                <a:lnTo>
                  <a:pt x="3258" y="1086"/>
                </a:lnTo>
                <a:lnTo>
                  <a:pt x="3325" y="1065"/>
                </a:lnTo>
                <a:lnTo>
                  <a:pt x="3330" y="1070"/>
                </a:lnTo>
                <a:lnTo>
                  <a:pt x="3258" y="1086"/>
                </a:lnTo>
                <a:lnTo>
                  <a:pt x="2276" y="2364"/>
                </a:lnTo>
                <a:lnTo>
                  <a:pt x="3330" y="1044"/>
                </a:lnTo>
                <a:lnTo>
                  <a:pt x="3299" y="1050"/>
                </a:lnTo>
                <a:lnTo>
                  <a:pt x="3232" y="1065"/>
                </a:lnTo>
                <a:lnTo>
                  <a:pt x="3175" y="1070"/>
                </a:lnTo>
                <a:lnTo>
                  <a:pt x="3154" y="1070"/>
                </a:lnTo>
                <a:lnTo>
                  <a:pt x="3143" y="1065"/>
                </a:lnTo>
                <a:lnTo>
                  <a:pt x="3138" y="1060"/>
                </a:lnTo>
                <a:lnTo>
                  <a:pt x="3138" y="1050"/>
                </a:lnTo>
                <a:lnTo>
                  <a:pt x="3154" y="1055"/>
                </a:lnTo>
                <a:lnTo>
                  <a:pt x="3185" y="1055"/>
                </a:lnTo>
                <a:lnTo>
                  <a:pt x="3247" y="1044"/>
                </a:lnTo>
                <a:lnTo>
                  <a:pt x="3346" y="1018"/>
                </a:lnTo>
                <a:lnTo>
                  <a:pt x="3330" y="1044"/>
                </a:lnTo>
                <a:lnTo>
                  <a:pt x="2276" y="2364"/>
                </a:lnTo>
                <a:lnTo>
                  <a:pt x="3367" y="1055"/>
                </a:lnTo>
                <a:lnTo>
                  <a:pt x="3367" y="1044"/>
                </a:lnTo>
                <a:lnTo>
                  <a:pt x="3377" y="1039"/>
                </a:lnTo>
                <a:lnTo>
                  <a:pt x="3382" y="1055"/>
                </a:lnTo>
                <a:lnTo>
                  <a:pt x="3367" y="1055"/>
                </a:lnTo>
                <a:lnTo>
                  <a:pt x="2276" y="2364"/>
                </a:lnTo>
                <a:lnTo>
                  <a:pt x="286" y="2941"/>
                </a:lnTo>
                <a:lnTo>
                  <a:pt x="286" y="2956"/>
                </a:lnTo>
                <a:lnTo>
                  <a:pt x="281" y="2967"/>
                </a:lnTo>
                <a:lnTo>
                  <a:pt x="286" y="2941"/>
                </a:lnTo>
                <a:lnTo>
                  <a:pt x="2276" y="2364"/>
                </a:lnTo>
                <a:lnTo>
                  <a:pt x="286" y="3018"/>
                </a:lnTo>
                <a:lnTo>
                  <a:pt x="281" y="2987"/>
                </a:lnTo>
                <a:lnTo>
                  <a:pt x="281" y="2982"/>
                </a:lnTo>
                <a:lnTo>
                  <a:pt x="281" y="2987"/>
                </a:lnTo>
                <a:lnTo>
                  <a:pt x="286" y="3003"/>
                </a:lnTo>
                <a:lnTo>
                  <a:pt x="286" y="3008"/>
                </a:lnTo>
                <a:lnTo>
                  <a:pt x="286" y="3018"/>
                </a:lnTo>
                <a:lnTo>
                  <a:pt x="2276" y="2364"/>
                </a:lnTo>
                <a:lnTo>
                  <a:pt x="286" y="2805"/>
                </a:lnTo>
                <a:lnTo>
                  <a:pt x="286" y="2795"/>
                </a:lnTo>
                <a:lnTo>
                  <a:pt x="291" y="2811"/>
                </a:lnTo>
                <a:lnTo>
                  <a:pt x="286" y="2805"/>
                </a:lnTo>
                <a:lnTo>
                  <a:pt x="2276" y="2364"/>
                </a:lnTo>
                <a:lnTo>
                  <a:pt x="291" y="2842"/>
                </a:lnTo>
                <a:lnTo>
                  <a:pt x="291" y="2831"/>
                </a:lnTo>
                <a:lnTo>
                  <a:pt x="291" y="2811"/>
                </a:lnTo>
                <a:lnTo>
                  <a:pt x="291" y="2842"/>
                </a:lnTo>
                <a:lnTo>
                  <a:pt x="2276" y="2364"/>
                </a:lnTo>
                <a:lnTo>
                  <a:pt x="302" y="2863"/>
                </a:lnTo>
                <a:lnTo>
                  <a:pt x="302" y="2852"/>
                </a:lnTo>
                <a:lnTo>
                  <a:pt x="307" y="2852"/>
                </a:lnTo>
                <a:lnTo>
                  <a:pt x="307" y="2842"/>
                </a:lnTo>
                <a:lnTo>
                  <a:pt x="307" y="2852"/>
                </a:lnTo>
                <a:lnTo>
                  <a:pt x="302" y="2863"/>
                </a:lnTo>
                <a:lnTo>
                  <a:pt x="2276" y="2364"/>
                </a:lnTo>
                <a:lnTo>
                  <a:pt x="317" y="2889"/>
                </a:lnTo>
                <a:lnTo>
                  <a:pt x="307" y="2925"/>
                </a:lnTo>
                <a:lnTo>
                  <a:pt x="317" y="2894"/>
                </a:lnTo>
                <a:lnTo>
                  <a:pt x="307" y="2894"/>
                </a:lnTo>
                <a:lnTo>
                  <a:pt x="317" y="2889"/>
                </a:lnTo>
                <a:lnTo>
                  <a:pt x="2276" y="2364"/>
                </a:lnTo>
                <a:lnTo>
                  <a:pt x="317" y="2613"/>
                </a:lnTo>
                <a:lnTo>
                  <a:pt x="307" y="2613"/>
                </a:lnTo>
                <a:lnTo>
                  <a:pt x="307" y="2618"/>
                </a:lnTo>
                <a:lnTo>
                  <a:pt x="307" y="2613"/>
                </a:lnTo>
                <a:lnTo>
                  <a:pt x="307" y="2593"/>
                </a:lnTo>
                <a:lnTo>
                  <a:pt x="302" y="2608"/>
                </a:lnTo>
                <a:lnTo>
                  <a:pt x="302" y="2593"/>
                </a:lnTo>
                <a:lnTo>
                  <a:pt x="307" y="2577"/>
                </a:lnTo>
                <a:lnTo>
                  <a:pt x="307" y="2567"/>
                </a:lnTo>
                <a:lnTo>
                  <a:pt x="296" y="2567"/>
                </a:lnTo>
                <a:lnTo>
                  <a:pt x="302" y="2551"/>
                </a:lnTo>
                <a:lnTo>
                  <a:pt x="307" y="2546"/>
                </a:lnTo>
                <a:lnTo>
                  <a:pt x="317" y="2613"/>
                </a:lnTo>
                <a:lnTo>
                  <a:pt x="317" y="2618"/>
                </a:lnTo>
                <a:lnTo>
                  <a:pt x="317" y="2613"/>
                </a:lnTo>
                <a:lnTo>
                  <a:pt x="2276" y="2364"/>
                </a:lnTo>
                <a:lnTo>
                  <a:pt x="2884" y="2655"/>
                </a:lnTo>
                <a:lnTo>
                  <a:pt x="2868" y="2660"/>
                </a:lnTo>
                <a:lnTo>
                  <a:pt x="2868" y="2650"/>
                </a:lnTo>
                <a:lnTo>
                  <a:pt x="2873" y="2644"/>
                </a:lnTo>
                <a:lnTo>
                  <a:pt x="2878" y="2639"/>
                </a:lnTo>
                <a:lnTo>
                  <a:pt x="2884" y="2655"/>
                </a:lnTo>
                <a:lnTo>
                  <a:pt x="2276" y="2364"/>
                </a:lnTo>
                <a:lnTo>
                  <a:pt x="3372" y="1657"/>
                </a:lnTo>
                <a:lnTo>
                  <a:pt x="3377" y="1652"/>
                </a:lnTo>
                <a:lnTo>
                  <a:pt x="3388" y="1694"/>
                </a:lnTo>
                <a:lnTo>
                  <a:pt x="3372" y="1657"/>
                </a:lnTo>
                <a:lnTo>
                  <a:pt x="2276" y="2364"/>
                </a:lnTo>
                <a:lnTo>
                  <a:pt x="3476" y="1657"/>
                </a:lnTo>
                <a:lnTo>
                  <a:pt x="3476" y="1642"/>
                </a:lnTo>
                <a:lnTo>
                  <a:pt x="3486" y="1657"/>
                </a:lnTo>
                <a:lnTo>
                  <a:pt x="3476" y="1657"/>
                </a:lnTo>
                <a:lnTo>
                  <a:pt x="2276" y="2364"/>
                </a:lnTo>
                <a:lnTo>
                  <a:pt x="3486" y="1704"/>
                </a:lnTo>
                <a:lnTo>
                  <a:pt x="3481" y="1683"/>
                </a:lnTo>
                <a:lnTo>
                  <a:pt x="3486" y="1694"/>
                </a:lnTo>
                <a:lnTo>
                  <a:pt x="3486" y="1704"/>
                </a:lnTo>
                <a:lnTo>
                  <a:pt x="2276" y="2364"/>
                </a:lnTo>
                <a:lnTo>
                  <a:pt x="3517" y="1112"/>
                </a:lnTo>
                <a:lnTo>
                  <a:pt x="3523" y="1102"/>
                </a:lnTo>
                <a:lnTo>
                  <a:pt x="3528" y="1117"/>
                </a:lnTo>
                <a:lnTo>
                  <a:pt x="3528" y="1122"/>
                </a:lnTo>
                <a:lnTo>
                  <a:pt x="3533" y="1148"/>
                </a:lnTo>
                <a:lnTo>
                  <a:pt x="3517" y="1128"/>
                </a:lnTo>
                <a:lnTo>
                  <a:pt x="3517" y="1122"/>
                </a:lnTo>
                <a:lnTo>
                  <a:pt x="3517" y="1112"/>
                </a:lnTo>
                <a:lnTo>
                  <a:pt x="2276" y="2364"/>
                </a:lnTo>
                <a:lnTo>
                  <a:pt x="3533" y="1491"/>
                </a:lnTo>
                <a:lnTo>
                  <a:pt x="3528" y="1502"/>
                </a:lnTo>
                <a:lnTo>
                  <a:pt x="3523" y="1470"/>
                </a:lnTo>
                <a:lnTo>
                  <a:pt x="3533" y="1486"/>
                </a:lnTo>
                <a:lnTo>
                  <a:pt x="3533" y="1491"/>
                </a:lnTo>
                <a:lnTo>
                  <a:pt x="3533" y="1486"/>
                </a:lnTo>
                <a:lnTo>
                  <a:pt x="3533" y="1491"/>
                </a:lnTo>
                <a:lnTo>
                  <a:pt x="2276" y="2364"/>
                </a:lnTo>
                <a:lnTo>
                  <a:pt x="3533" y="1678"/>
                </a:lnTo>
                <a:lnTo>
                  <a:pt x="3528" y="1678"/>
                </a:lnTo>
                <a:lnTo>
                  <a:pt x="3538" y="1626"/>
                </a:lnTo>
                <a:lnTo>
                  <a:pt x="3538" y="1652"/>
                </a:lnTo>
                <a:lnTo>
                  <a:pt x="3538" y="1663"/>
                </a:lnTo>
                <a:lnTo>
                  <a:pt x="3538" y="1673"/>
                </a:lnTo>
                <a:lnTo>
                  <a:pt x="3533" y="1678"/>
                </a:lnTo>
                <a:lnTo>
                  <a:pt x="2276" y="2364"/>
                </a:lnTo>
                <a:lnTo>
                  <a:pt x="3543" y="1470"/>
                </a:lnTo>
                <a:lnTo>
                  <a:pt x="3538" y="1465"/>
                </a:lnTo>
                <a:lnTo>
                  <a:pt x="3538" y="1470"/>
                </a:lnTo>
                <a:lnTo>
                  <a:pt x="3533" y="1444"/>
                </a:lnTo>
                <a:lnTo>
                  <a:pt x="3538" y="1341"/>
                </a:lnTo>
                <a:lnTo>
                  <a:pt x="3543" y="1470"/>
                </a:lnTo>
                <a:lnTo>
                  <a:pt x="2276" y="2364"/>
                </a:lnTo>
                <a:lnTo>
                  <a:pt x="3559" y="1522"/>
                </a:lnTo>
                <a:lnTo>
                  <a:pt x="3549" y="1486"/>
                </a:lnTo>
                <a:lnTo>
                  <a:pt x="3543" y="1335"/>
                </a:lnTo>
                <a:lnTo>
                  <a:pt x="3538" y="1263"/>
                </a:lnTo>
                <a:lnTo>
                  <a:pt x="3528" y="1185"/>
                </a:lnTo>
                <a:lnTo>
                  <a:pt x="3533" y="1179"/>
                </a:lnTo>
                <a:lnTo>
                  <a:pt x="3538" y="1169"/>
                </a:lnTo>
                <a:lnTo>
                  <a:pt x="3549" y="1247"/>
                </a:lnTo>
                <a:lnTo>
                  <a:pt x="3559" y="1330"/>
                </a:lnTo>
                <a:lnTo>
                  <a:pt x="3564" y="1424"/>
                </a:lnTo>
                <a:lnTo>
                  <a:pt x="3559" y="1522"/>
                </a:lnTo>
                <a:lnTo>
                  <a:pt x="2276" y="2364"/>
                </a:lnTo>
                <a:lnTo>
                  <a:pt x="4328" y="2920"/>
                </a:lnTo>
                <a:lnTo>
                  <a:pt x="4338" y="2920"/>
                </a:lnTo>
                <a:lnTo>
                  <a:pt x="4333" y="2925"/>
                </a:lnTo>
                <a:lnTo>
                  <a:pt x="4328" y="2935"/>
                </a:lnTo>
                <a:lnTo>
                  <a:pt x="4317" y="2925"/>
                </a:lnTo>
                <a:lnTo>
                  <a:pt x="4323" y="2920"/>
                </a:lnTo>
                <a:lnTo>
                  <a:pt x="4328" y="2920"/>
                </a:lnTo>
                <a:lnTo>
                  <a:pt x="2276" y="2364"/>
                </a:lnTo>
                <a:lnTo>
                  <a:pt x="4317" y="2915"/>
                </a:lnTo>
                <a:lnTo>
                  <a:pt x="4323" y="2915"/>
                </a:lnTo>
                <a:lnTo>
                  <a:pt x="4323" y="2920"/>
                </a:lnTo>
                <a:lnTo>
                  <a:pt x="4317" y="2925"/>
                </a:lnTo>
                <a:lnTo>
                  <a:pt x="4312" y="2925"/>
                </a:lnTo>
                <a:lnTo>
                  <a:pt x="4317" y="2915"/>
                </a:lnTo>
                <a:lnTo>
                  <a:pt x="2276" y="2364"/>
                </a:lnTo>
                <a:lnTo>
                  <a:pt x="4323" y="2811"/>
                </a:lnTo>
                <a:lnTo>
                  <a:pt x="4317" y="2816"/>
                </a:lnTo>
                <a:lnTo>
                  <a:pt x="4317" y="2805"/>
                </a:lnTo>
                <a:lnTo>
                  <a:pt x="4317" y="2811"/>
                </a:lnTo>
                <a:lnTo>
                  <a:pt x="4323" y="2811"/>
                </a:lnTo>
                <a:lnTo>
                  <a:pt x="2276" y="2364"/>
                </a:lnTo>
                <a:lnTo>
                  <a:pt x="4338" y="1751"/>
                </a:lnTo>
                <a:lnTo>
                  <a:pt x="4338" y="1756"/>
                </a:lnTo>
                <a:lnTo>
                  <a:pt x="4343" y="1772"/>
                </a:lnTo>
                <a:lnTo>
                  <a:pt x="4338" y="1787"/>
                </a:lnTo>
                <a:lnTo>
                  <a:pt x="4349" y="1777"/>
                </a:lnTo>
                <a:lnTo>
                  <a:pt x="4349" y="1782"/>
                </a:lnTo>
                <a:lnTo>
                  <a:pt x="4333" y="1808"/>
                </a:lnTo>
                <a:lnTo>
                  <a:pt x="4328" y="1834"/>
                </a:lnTo>
                <a:lnTo>
                  <a:pt x="4328" y="1839"/>
                </a:lnTo>
                <a:lnTo>
                  <a:pt x="4323" y="1834"/>
                </a:lnTo>
                <a:lnTo>
                  <a:pt x="4328" y="1808"/>
                </a:lnTo>
                <a:lnTo>
                  <a:pt x="4338" y="1787"/>
                </a:lnTo>
                <a:lnTo>
                  <a:pt x="4317" y="1813"/>
                </a:lnTo>
                <a:lnTo>
                  <a:pt x="4307" y="1834"/>
                </a:lnTo>
                <a:lnTo>
                  <a:pt x="4302" y="1829"/>
                </a:lnTo>
                <a:lnTo>
                  <a:pt x="4297" y="1824"/>
                </a:lnTo>
                <a:lnTo>
                  <a:pt x="4302" y="1813"/>
                </a:lnTo>
                <a:lnTo>
                  <a:pt x="4312" y="1787"/>
                </a:lnTo>
                <a:lnTo>
                  <a:pt x="4338" y="1751"/>
                </a:lnTo>
                <a:lnTo>
                  <a:pt x="2276" y="2364"/>
                </a:lnTo>
                <a:lnTo>
                  <a:pt x="4292" y="1948"/>
                </a:lnTo>
                <a:lnTo>
                  <a:pt x="4286" y="1974"/>
                </a:lnTo>
                <a:lnTo>
                  <a:pt x="4281" y="1969"/>
                </a:lnTo>
                <a:lnTo>
                  <a:pt x="4276" y="1969"/>
                </a:lnTo>
                <a:lnTo>
                  <a:pt x="4281" y="1964"/>
                </a:lnTo>
                <a:lnTo>
                  <a:pt x="4292" y="1948"/>
                </a:lnTo>
                <a:lnTo>
                  <a:pt x="2276" y="2364"/>
                </a:lnTo>
                <a:lnTo>
                  <a:pt x="4037" y="2411"/>
                </a:lnTo>
                <a:lnTo>
                  <a:pt x="4047" y="2405"/>
                </a:lnTo>
                <a:lnTo>
                  <a:pt x="4063" y="2395"/>
                </a:lnTo>
                <a:lnTo>
                  <a:pt x="4073" y="2390"/>
                </a:lnTo>
                <a:lnTo>
                  <a:pt x="4079" y="2400"/>
                </a:lnTo>
                <a:lnTo>
                  <a:pt x="4058" y="2411"/>
                </a:lnTo>
                <a:lnTo>
                  <a:pt x="4047" y="2411"/>
                </a:lnTo>
                <a:lnTo>
                  <a:pt x="4037" y="2411"/>
                </a:lnTo>
                <a:lnTo>
                  <a:pt x="2276" y="2364"/>
                </a:lnTo>
                <a:lnTo>
                  <a:pt x="4032" y="2416"/>
                </a:lnTo>
                <a:lnTo>
                  <a:pt x="4047" y="2426"/>
                </a:lnTo>
                <a:lnTo>
                  <a:pt x="4047" y="2431"/>
                </a:lnTo>
                <a:lnTo>
                  <a:pt x="4037" y="2437"/>
                </a:lnTo>
                <a:lnTo>
                  <a:pt x="4053" y="2437"/>
                </a:lnTo>
                <a:lnTo>
                  <a:pt x="4047" y="2442"/>
                </a:lnTo>
                <a:lnTo>
                  <a:pt x="4037" y="2447"/>
                </a:lnTo>
                <a:lnTo>
                  <a:pt x="4053" y="2457"/>
                </a:lnTo>
                <a:lnTo>
                  <a:pt x="4068" y="2437"/>
                </a:lnTo>
                <a:lnTo>
                  <a:pt x="4073" y="2431"/>
                </a:lnTo>
                <a:lnTo>
                  <a:pt x="4068" y="2426"/>
                </a:lnTo>
                <a:lnTo>
                  <a:pt x="4079" y="2426"/>
                </a:lnTo>
                <a:lnTo>
                  <a:pt x="4079" y="2442"/>
                </a:lnTo>
                <a:lnTo>
                  <a:pt x="4073" y="2457"/>
                </a:lnTo>
                <a:lnTo>
                  <a:pt x="4068" y="2463"/>
                </a:lnTo>
                <a:lnTo>
                  <a:pt x="4073" y="2463"/>
                </a:lnTo>
                <a:lnTo>
                  <a:pt x="4068" y="2468"/>
                </a:lnTo>
                <a:lnTo>
                  <a:pt x="4063" y="2478"/>
                </a:lnTo>
                <a:lnTo>
                  <a:pt x="4063" y="2483"/>
                </a:lnTo>
                <a:lnTo>
                  <a:pt x="4053" y="2504"/>
                </a:lnTo>
                <a:lnTo>
                  <a:pt x="4042" y="2504"/>
                </a:lnTo>
                <a:lnTo>
                  <a:pt x="4032" y="2452"/>
                </a:lnTo>
                <a:lnTo>
                  <a:pt x="4032" y="2431"/>
                </a:lnTo>
                <a:lnTo>
                  <a:pt x="4032" y="2416"/>
                </a:lnTo>
                <a:lnTo>
                  <a:pt x="2276" y="2364"/>
                </a:lnTo>
                <a:lnTo>
                  <a:pt x="3891" y="317"/>
                </a:lnTo>
                <a:lnTo>
                  <a:pt x="3860" y="302"/>
                </a:lnTo>
                <a:lnTo>
                  <a:pt x="3886" y="317"/>
                </a:lnTo>
                <a:lnTo>
                  <a:pt x="3876" y="322"/>
                </a:lnTo>
                <a:lnTo>
                  <a:pt x="3845" y="286"/>
                </a:lnTo>
                <a:lnTo>
                  <a:pt x="3803" y="260"/>
                </a:lnTo>
                <a:lnTo>
                  <a:pt x="3741" y="218"/>
                </a:lnTo>
                <a:lnTo>
                  <a:pt x="3746" y="218"/>
                </a:lnTo>
                <a:lnTo>
                  <a:pt x="3746" y="213"/>
                </a:lnTo>
                <a:lnTo>
                  <a:pt x="3762" y="218"/>
                </a:lnTo>
                <a:lnTo>
                  <a:pt x="3772" y="218"/>
                </a:lnTo>
                <a:lnTo>
                  <a:pt x="3824" y="265"/>
                </a:lnTo>
                <a:lnTo>
                  <a:pt x="3829" y="270"/>
                </a:lnTo>
                <a:lnTo>
                  <a:pt x="3871" y="291"/>
                </a:lnTo>
                <a:lnTo>
                  <a:pt x="3902" y="312"/>
                </a:lnTo>
                <a:lnTo>
                  <a:pt x="3891" y="317"/>
                </a:lnTo>
                <a:lnTo>
                  <a:pt x="2276" y="2364"/>
                </a:lnTo>
                <a:lnTo>
                  <a:pt x="3964" y="353"/>
                </a:lnTo>
                <a:lnTo>
                  <a:pt x="3959" y="353"/>
                </a:lnTo>
                <a:lnTo>
                  <a:pt x="3949" y="359"/>
                </a:lnTo>
                <a:lnTo>
                  <a:pt x="3923" y="353"/>
                </a:lnTo>
                <a:lnTo>
                  <a:pt x="3917" y="348"/>
                </a:lnTo>
                <a:lnTo>
                  <a:pt x="3912" y="343"/>
                </a:lnTo>
                <a:lnTo>
                  <a:pt x="3923" y="338"/>
                </a:lnTo>
                <a:lnTo>
                  <a:pt x="3928" y="338"/>
                </a:lnTo>
                <a:lnTo>
                  <a:pt x="3923" y="333"/>
                </a:lnTo>
                <a:lnTo>
                  <a:pt x="3912" y="333"/>
                </a:lnTo>
                <a:lnTo>
                  <a:pt x="3912" y="327"/>
                </a:lnTo>
                <a:lnTo>
                  <a:pt x="3917" y="322"/>
                </a:lnTo>
                <a:lnTo>
                  <a:pt x="3954" y="343"/>
                </a:lnTo>
                <a:lnTo>
                  <a:pt x="3964" y="353"/>
                </a:lnTo>
                <a:lnTo>
                  <a:pt x="2276" y="2364"/>
                </a:lnTo>
                <a:lnTo>
                  <a:pt x="3990" y="327"/>
                </a:lnTo>
                <a:lnTo>
                  <a:pt x="3964" y="322"/>
                </a:lnTo>
                <a:lnTo>
                  <a:pt x="3959" y="322"/>
                </a:lnTo>
                <a:lnTo>
                  <a:pt x="3964" y="327"/>
                </a:lnTo>
                <a:lnTo>
                  <a:pt x="3980" y="338"/>
                </a:lnTo>
                <a:lnTo>
                  <a:pt x="3980" y="343"/>
                </a:lnTo>
                <a:lnTo>
                  <a:pt x="3907" y="312"/>
                </a:lnTo>
                <a:lnTo>
                  <a:pt x="3845" y="270"/>
                </a:lnTo>
                <a:lnTo>
                  <a:pt x="3850" y="270"/>
                </a:lnTo>
                <a:lnTo>
                  <a:pt x="3855" y="270"/>
                </a:lnTo>
                <a:lnTo>
                  <a:pt x="3855" y="265"/>
                </a:lnTo>
                <a:lnTo>
                  <a:pt x="3850" y="265"/>
                </a:lnTo>
                <a:lnTo>
                  <a:pt x="3845" y="265"/>
                </a:lnTo>
                <a:lnTo>
                  <a:pt x="3840" y="260"/>
                </a:lnTo>
                <a:lnTo>
                  <a:pt x="3840" y="265"/>
                </a:lnTo>
                <a:lnTo>
                  <a:pt x="3829" y="260"/>
                </a:lnTo>
                <a:lnTo>
                  <a:pt x="3808" y="244"/>
                </a:lnTo>
                <a:lnTo>
                  <a:pt x="3788" y="234"/>
                </a:lnTo>
                <a:lnTo>
                  <a:pt x="3772" y="224"/>
                </a:lnTo>
                <a:lnTo>
                  <a:pt x="3788" y="229"/>
                </a:lnTo>
                <a:lnTo>
                  <a:pt x="3798" y="229"/>
                </a:lnTo>
                <a:lnTo>
                  <a:pt x="3798" y="224"/>
                </a:lnTo>
                <a:lnTo>
                  <a:pt x="3819" y="234"/>
                </a:lnTo>
                <a:lnTo>
                  <a:pt x="3798" y="224"/>
                </a:lnTo>
                <a:lnTo>
                  <a:pt x="3803" y="218"/>
                </a:lnTo>
                <a:lnTo>
                  <a:pt x="3803" y="213"/>
                </a:lnTo>
                <a:lnTo>
                  <a:pt x="3798" y="213"/>
                </a:lnTo>
                <a:lnTo>
                  <a:pt x="3788" y="218"/>
                </a:lnTo>
                <a:lnTo>
                  <a:pt x="3782" y="218"/>
                </a:lnTo>
                <a:lnTo>
                  <a:pt x="3793" y="218"/>
                </a:lnTo>
                <a:lnTo>
                  <a:pt x="3782" y="213"/>
                </a:lnTo>
                <a:lnTo>
                  <a:pt x="3772" y="213"/>
                </a:lnTo>
                <a:lnTo>
                  <a:pt x="3767" y="213"/>
                </a:lnTo>
                <a:lnTo>
                  <a:pt x="3762" y="213"/>
                </a:lnTo>
                <a:lnTo>
                  <a:pt x="3767" y="213"/>
                </a:lnTo>
                <a:lnTo>
                  <a:pt x="3756" y="208"/>
                </a:lnTo>
                <a:lnTo>
                  <a:pt x="3751" y="208"/>
                </a:lnTo>
                <a:lnTo>
                  <a:pt x="3741" y="203"/>
                </a:lnTo>
                <a:lnTo>
                  <a:pt x="3720" y="198"/>
                </a:lnTo>
                <a:lnTo>
                  <a:pt x="3730" y="177"/>
                </a:lnTo>
                <a:lnTo>
                  <a:pt x="3725" y="172"/>
                </a:lnTo>
                <a:lnTo>
                  <a:pt x="3720" y="172"/>
                </a:lnTo>
                <a:lnTo>
                  <a:pt x="3720" y="177"/>
                </a:lnTo>
                <a:lnTo>
                  <a:pt x="3715" y="182"/>
                </a:lnTo>
                <a:lnTo>
                  <a:pt x="3699" y="177"/>
                </a:lnTo>
                <a:lnTo>
                  <a:pt x="3689" y="172"/>
                </a:lnTo>
                <a:lnTo>
                  <a:pt x="3704" y="161"/>
                </a:lnTo>
                <a:lnTo>
                  <a:pt x="3730" y="172"/>
                </a:lnTo>
                <a:lnTo>
                  <a:pt x="3710" y="156"/>
                </a:lnTo>
                <a:lnTo>
                  <a:pt x="3725" y="146"/>
                </a:lnTo>
                <a:lnTo>
                  <a:pt x="3814" y="208"/>
                </a:lnTo>
                <a:lnTo>
                  <a:pt x="3814" y="203"/>
                </a:lnTo>
                <a:lnTo>
                  <a:pt x="3793" y="187"/>
                </a:lnTo>
                <a:lnTo>
                  <a:pt x="3767" y="166"/>
                </a:lnTo>
                <a:lnTo>
                  <a:pt x="3741" y="135"/>
                </a:lnTo>
                <a:lnTo>
                  <a:pt x="3741" y="130"/>
                </a:lnTo>
                <a:lnTo>
                  <a:pt x="3741" y="125"/>
                </a:lnTo>
                <a:lnTo>
                  <a:pt x="3741" y="130"/>
                </a:lnTo>
                <a:lnTo>
                  <a:pt x="3736" y="125"/>
                </a:lnTo>
                <a:lnTo>
                  <a:pt x="3736" y="120"/>
                </a:lnTo>
                <a:lnTo>
                  <a:pt x="3736" y="114"/>
                </a:lnTo>
                <a:lnTo>
                  <a:pt x="3730" y="114"/>
                </a:lnTo>
                <a:lnTo>
                  <a:pt x="3730" y="120"/>
                </a:lnTo>
                <a:lnTo>
                  <a:pt x="3730" y="114"/>
                </a:lnTo>
                <a:lnTo>
                  <a:pt x="3710" y="99"/>
                </a:lnTo>
                <a:lnTo>
                  <a:pt x="3710" y="94"/>
                </a:lnTo>
                <a:lnTo>
                  <a:pt x="3715" y="94"/>
                </a:lnTo>
                <a:lnTo>
                  <a:pt x="3710" y="89"/>
                </a:lnTo>
                <a:lnTo>
                  <a:pt x="3704" y="89"/>
                </a:lnTo>
                <a:lnTo>
                  <a:pt x="3694" y="78"/>
                </a:lnTo>
                <a:lnTo>
                  <a:pt x="3689" y="78"/>
                </a:lnTo>
                <a:lnTo>
                  <a:pt x="3694" y="68"/>
                </a:lnTo>
                <a:lnTo>
                  <a:pt x="3741" y="104"/>
                </a:lnTo>
                <a:lnTo>
                  <a:pt x="3834" y="187"/>
                </a:lnTo>
                <a:lnTo>
                  <a:pt x="3876" y="218"/>
                </a:lnTo>
                <a:lnTo>
                  <a:pt x="3923" y="250"/>
                </a:lnTo>
                <a:lnTo>
                  <a:pt x="3975" y="276"/>
                </a:lnTo>
                <a:lnTo>
                  <a:pt x="4021" y="296"/>
                </a:lnTo>
                <a:lnTo>
                  <a:pt x="4006" y="312"/>
                </a:lnTo>
                <a:lnTo>
                  <a:pt x="3990" y="327"/>
                </a:lnTo>
                <a:lnTo>
                  <a:pt x="2276" y="2364"/>
                </a:lnTo>
                <a:lnTo>
                  <a:pt x="4027" y="2556"/>
                </a:lnTo>
                <a:lnTo>
                  <a:pt x="4021" y="2582"/>
                </a:lnTo>
                <a:lnTo>
                  <a:pt x="4021" y="2577"/>
                </a:lnTo>
                <a:lnTo>
                  <a:pt x="4016" y="2567"/>
                </a:lnTo>
                <a:lnTo>
                  <a:pt x="4027" y="2556"/>
                </a:lnTo>
                <a:lnTo>
                  <a:pt x="2276" y="2364"/>
                </a:lnTo>
                <a:lnTo>
                  <a:pt x="4250" y="2857"/>
                </a:lnTo>
                <a:lnTo>
                  <a:pt x="4240" y="2847"/>
                </a:lnTo>
                <a:lnTo>
                  <a:pt x="4240" y="2842"/>
                </a:lnTo>
                <a:lnTo>
                  <a:pt x="4250" y="2826"/>
                </a:lnTo>
                <a:lnTo>
                  <a:pt x="4250" y="2831"/>
                </a:lnTo>
                <a:lnTo>
                  <a:pt x="4255" y="2821"/>
                </a:lnTo>
                <a:lnTo>
                  <a:pt x="4260" y="2826"/>
                </a:lnTo>
                <a:lnTo>
                  <a:pt x="4260" y="2837"/>
                </a:lnTo>
                <a:lnTo>
                  <a:pt x="4250" y="2857"/>
                </a:lnTo>
                <a:lnTo>
                  <a:pt x="2276" y="2364"/>
                </a:lnTo>
                <a:lnTo>
                  <a:pt x="4260" y="2863"/>
                </a:lnTo>
                <a:lnTo>
                  <a:pt x="4266" y="2863"/>
                </a:lnTo>
                <a:lnTo>
                  <a:pt x="4266" y="2868"/>
                </a:lnTo>
                <a:lnTo>
                  <a:pt x="4271" y="2873"/>
                </a:lnTo>
                <a:lnTo>
                  <a:pt x="4266" y="2873"/>
                </a:lnTo>
                <a:lnTo>
                  <a:pt x="4260" y="2863"/>
                </a:lnTo>
                <a:lnTo>
                  <a:pt x="2276" y="2364"/>
                </a:lnTo>
                <a:lnTo>
                  <a:pt x="4271" y="2665"/>
                </a:lnTo>
                <a:lnTo>
                  <a:pt x="4276" y="2665"/>
                </a:lnTo>
                <a:lnTo>
                  <a:pt x="4281" y="2655"/>
                </a:lnTo>
                <a:lnTo>
                  <a:pt x="4281" y="2660"/>
                </a:lnTo>
                <a:lnTo>
                  <a:pt x="4276" y="2665"/>
                </a:lnTo>
                <a:lnTo>
                  <a:pt x="4271" y="2665"/>
                </a:lnTo>
                <a:lnTo>
                  <a:pt x="2276" y="2364"/>
                </a:lnTo>
                <a:lnTo>
                  <a:pt x="4297" y="2915"/>
                </a:lnTo>
                <a:lnTo>
                  <a:pt x="4276" y="2894"/>
                </a:lnTo>
                <a:lnTo>
                  <a:pt x="4281" y="2899"/>
                </a:lnTo>
                <a:lnTo>
                  <a:pt x="4292" y="2889"/>
                </a:lnTo>
                <a:lnTo>
                  <a:pt x="4292" y="2883"/>
                </a:lnTo>
                <a:lnTo>
                  <a:pt x="4276" y="2894"/>
                </a:lnTo>
                <a:lnTo>
                  <a:pt x="4271" y="2878"/>
                </a:lnTo>
                <a:lnTo>
                  <a:pt x="4276" y="2878"/>
                </a:lnTo>
                <a:lnTo>
                  <a:pt x="4281" y="2878"/>
                </a:lnTo>
                <a:lnTo>
                  <a:pt x="4286" y="2873"/>
                </a:lnTo>
                <a:lnTo>
                  <a:pt x="4297" y="2889"/>
                </a:lnTo>
                <a:lnTo>
                  <a:pt x="4297" y="2915"/>
                </a:lnTo>
                <a:lnTo>
                  <a:pt x="2276" y="2364"/>
                </a:lnTo>
                <a:lnTo>
                  <a:pt x="4292" y="2764"/>
                </a:lnTo>
                <a:lnTo>
                  <a:pt x="4286" y="2769"/>
                </a:lnTo>
                <a:lnTo>
                  <a:pt x="4286" y="2764"/>
                </a:lnTo>
                <a:lnTo>
                  <a:pt x="4292" y="2764"/>
                </a:lnTo>
                <a:lnTo>
                  <a:pt x="2276" y="2364"/>
                </a:lnTo>
                <a:lnTo>
                  <a:pt x="4234" y="2509"/>
                </a:lnTo>
                <a:lnTo>
                  <a:pt x="4271" y="2515"/>
                </a:lnTo>
                <a:lnTo>
                  <a:pt x="4292" y="2515"/>
                </a:lnTo>
                <a:lnTo>
                  <a:pt x="4302" y="2515"/>
                </a:lnTo>
                <a:lnTo>
                  <a:pt x="4307" y="2520"/>
                </a:lnTo>
                <a:lnTo>
                  <a:pt x="4323" y="2520"/>
                </a:lnTo>
                <a:lnTo>
                  <a:pt x="4323" y="2535"/>
                </a:lnTo>
                <a:lnTo>
                  <a:pt x="4307" y="2535"/>
                </a:lnTo>
                <a:lnTo>
                  <a:pt x="4286" y="2535"/>
                </a:lnTo>
                <a:lnTo>
                  <a:pt x="4250" y="2535"/>
                </a:lnTo>
                <a:lnTo>
                  <a:pt x="4245" y="2541"/>
                </a:lnTo>
                <a:lnTo>
                  <a:pt x="4240" y="2541"/>
                </a:lnTo>
                <a:lnTo>
                  <a:pt x="4245" y="2530"/>
                </a:lnTo>
                <a:lnTo>
                  <a:pt x="4234" y="2530"/>
                </a:lnTo>
                <a:lnTo>
                  <a:pt x="4234" y="2525"/>
                </a:lnTo>
                <a:lnTo>
                  <a:pt x="4307" y="2520"/>
                </a:lnTo>
                <a:lnTo>
                  <a:pt x="4234" y="2520"/>
                </a:lnTo>
                <a:lnTo>
                  <a:pt x="4234" y="2509"/>
                </a:lnTo>
                <a:lnTo>
                  <a:pt x="2276" y="2364"/>
                </a:lnTo>
                <a:lnTo>
                  <a:pt x="4240" y="2582"/>
                </a:lnTo>
                <a:lnTo>
                  <a:pt x="4250" y="2587"/>
                </a:lnTo>
                <a:lnTo>
                  <a:pt x="4255" y="2593"/>
                </a:lnTo>
                <a:lnTo>
                  <a:pt x="4250" y="2587"/>
                </a:lnTo>
                <a:lnTo>
                  <a:pt x="4240" y="2587"/>
                </a:lnTo>
                <a:lnTo>
                  <a:pt x="4240" y="2582"/>
                </a:lnTo>
                <a:lnTo>
                  <a:pt x="2276" y="2364"/>
                </a:lnTo>
                <a:lnTo>
                  <a:pt x="4234" y="2582"/>
                </a:lnTo>
                <a:lnTo>
                  <a:pt x="4234" y="2587"/>
                </a:lnTo>
                <a:lnTo>
                  <a:pt x="4229" y="2587"/>
                </a:lnTo>
                <a:lnTo>
                  <a:pt x="4234" y="2582"/>
                </a:lnTo>
                <a:lnTo>
                  <a:pt x="2276" y="2364"/>
                </a:lnTo>
                <a:lnTo>
                  <a:pt x="4214" y="2374"/>
                </a:lnTo>
                <a:lnTo>
                  <a:pt x="4214" y="2380"/>
                </a:lnTo>
                <a:lnTo>
                  <a:pt x="4214" y="2385"/>
                </a:lnTo>
                <a:lnTo>
                  <a:pt x="4214" y="2380"/>
                </a:lnTo>
                <a:lnTo>
                  <a:pt x="4208" y="2380"/>
                </a:lnTo>
                <a:lnTo>
                  <a:pt x="4214" y="2374"/>
                </a:lnTo>
                <a:lnTo>
                  <a:pt x="2276" y="2364"/>
                </a:lnTo>
                <a:lnTo>
                  <a:pt x="4156" y="2639"/>
                </a:lnTo>
                <a:lnTo>
                  <a:pt x="4162" y="2644"/>
                </a:lnTo>
                <a:lnTo>
                  <a:pt x="4177" y="2650"/>
                </a:lnTo>
                <a:lnTo>
                  <a:pt x="4188" y="2655"/>
                </a:lnTo>
                <a:lnTo>
                  <a:pt x="4188" y="2650"/>
                </a:lnTo>
                <a:lnTo>
                  <a:pt x="4182" y="2634"/>
                </a:lnTo>
                <a:lnTo>
                  <a:pt x="4193" y="2613"/>
                </a:lnTo>
                <a:lnTo>
                  <a:pt x="4203" y="2603"/>
                </a:lnTo>
                <a:lnTo>
                  <a:pt x="4219" y="2598"/>
                </a:lnTo>
                <a:lnTo>
                  <a:pt x="4224" y="2608"/>
                </a:lnTo>
                <a:lnTo>
                  <a:pt x="4224" y="2618"/>
                </a:lnTo>
                <a:lnTo>
                  <a:pt x="4224" y="2624"/>
                </a:lnTo>
                <a:lnTo>
                  <a:pt x="4229" y="2629"/>
                </a:lnTo>
                <a:lnTo>
                  <a:pt x="4240" y="2629"/>
                </a:lnTo>
                <a:lnTo>
                  <a:pt x="4245" y="2618"/>
                </a:lnTo>
                <a:lnTo>
                  <a:pt x="4250" y="2608"/>
                </a:lnTo>
                <a:lnTo>
                  <a:pt x="4250" y="2603"/>
                </a:lnTo>
                <a:lnTo>
                  <a:pt x="4250" y="2598"/>
                </a:lnTo>
                <a:lnTo>
                  <a:pt x="4250" y="2603"/>
                </a:lnTo>
                <a:lnTo>
                  <a:pt x="4266" y="2582"/>
                </a:lnTo>
                <a:lnTo>
                  <a:pt x="4271" y="2567"/>
                </a:lnTo>
                <a:lnTo>
                  <a:pt x="4271" y="2561"/>
                </a:lnTo>
                <a:lnTo>
                  <a:pt x="4266" y="2561"/>
                </a:lnTo>
                <a:lnTo>
                  <a:pt x="4260" y="2567"/>
                </a:lnTo>
                <a:lnTo>
                  <a:pt x="4250" y="2572"/>
                </a:lnTo>
                <a:lnTo>
                  <a:pt x="4250" y="2567"/>
                </a:lnTo>
                <a:lnTo>
                  <a:pt x="4250" y="2556"/>
                </a:lnTo>
                <a:lnTo>
                  <a:pt x="4245" y="2561"/>
                </a:lnTo>
                <a:lnTo>
                  <a:pt x="4245" y="2551"/>
                </a:lnTo>
                <a:lnTo>
                  <a:pt x="4323" y="2546"/>
                </a:lnTo>
                <a:lnTo>
                  <a:pt x="4312" y="2598"/>
                </a:lnTo>
                <a:lnTo>
                  <a:pt x="4292" y="2644"/>
                </a:lnTo>
                <a:lnTo>
                  <a:pt x="4281" y="2650"/>
                </a:lnTo>
                <a:lnTo>
                  <a:pt x="4286" y="2639"/>
                </a:lnTo>
                <a:lnTo>
                  <a:pt x="4286" y="2634"/>
                </a:lnTo>
                <a:lnTo>
                  <a:pt x="4286" y="2618"/>
                </a:lnTo>
                <a:lnTo>
                  <a:pt x="4281" y="2608"/>
                </a:lnTo>
                <a:lnTo>
                  <a:pt x="4271" y="2608"/>
                </a:lnTo>
                <a:lnTo>
                  <a:pt x="4271" y="2624"/>
                </a:lnTo>
                <a:lnTo>
                  <a:pt x="4276" y="2639"/>
                </a:lnTo>
                <a:lnTo>
                  <a:pt x="4276" y="2650"/>
                </a:lnTo>
                <a:lnTo>
                  <a:pt x="4271" y="2660"/>
                </a:lnTo>
                <a:lnTo>
                  <a:pt x="4260" y="2665"/>
                </a:lnTo>
                <a:lnTo>
                  <a:pt x="4219" y="2650"/>
                </a:lnTo>
                <a:lnTo>
                  <a:pt x="4214" y="2650"/>
                </a:lnTo>
                <a:lnTo>
                  <a:pt x="4208" y="2655"/>
                </a:lnTo>
                <a:lnTo>
                  <a:pt x="4214" y="2665"/>
                </a:lnTo>
                <a:lnTo>
                  <a:pt x="4219" y="2676"/>
                </a:lnTo>
                <a:lnTo>
                  <a:pt x="4219" y="2686"/>
                </a:lnTo>
                <a:lnTo>
                  <a:pt x="4219" y="2696"/>
                </a:lnTo>
                <a:lnTo>
                  <a:pt x="4208" y="2717"/>
                </a:lnTo>
                <a:lnTo>
                  <a:pt x="4203" y="2722"/>
                </a:lnTo>
                <a:lnTo>
                  <a:pt x="4203" y="2717"/>
                </a:lnTo>
                <a:lnTo>
                  <a:pt x="4198" y="2696"/>
                </a:lnTo>
                <a:lnTo>
                  <a:pt x="4193" y="2691"/>
                </a:lnTo>
                <a:lnTo>
                  <a:pt x="4188" y="2696"/>
                </a:lnTo>
                <a:lnTo>
                  <a:pt x="4177" y="2712"/>
                </a:lnTo>
                <a:lnTo>
                  <a:pt x="4177" y="2733"/>
                </a:lnTo>
                <a:lnTo>
                  <a:pt x="4172" y="2759"/>
                </a:lnTo>
                <a:lnTo>
                  <a:pt x="4172" y="2764"/>
                </a:lnTo>
                <a:lnTo>
                  <a:pt x="4177" y="2769"/>
                </a:lnTo>
                <a:lnTo>
                  <a:pt x="4182" y="2780"/>
                </a:lnTo>
                <a:lnTo>
                  <a:pt x="4172" y="2785"/>
                </a:lnTo>
                <a:lnTo>
                  <a:pt x="4162" y="2785"/>
                </a:lnTo>
                <a:lnTo>
                  <a:pt x="4151" y="2785"/>
                </a:lnTo>
                <a:lnTo>
                  <a:pt x="4141" y="2780"/>
                </a:lnTo>
                <a:lnTo>
                  <a:pt x="4130" y="2769"/>
                </a:lnTo>
                <a:lnTo>
                  <a:pt x="4125" y="2774"/>
                </a:lnTo>
                <a:lnTo>
                  <a:pt x="4115" y="2785"/>
                </a:lnTo>
                <a:lnTo>
                  <a:pt x="4104" y="2805"/>
                </a:lnTo>
                <a:lnTo>
                  <a:pt x="4089" y="2826"/>
                </a:lnTo>
                <a:lnTo>
                  <a:pt x="4068" y="2831"/>
                </a:lnTo>
                <a:lnTo>
                  <a:pt x="4058" y="2831"/>
                </a:lnTo>
                <a:lnTo>
                  <a:pt x="4058" y="2826"/>
                </a:lnTo>
                <a:lnTo>
                  <a:pt x="4063" y="2821"/>
                </a:lnTo>
                <a:lnTo>
                  <a:pt x="4073" y="2805"/>
                </a:lnTo>
                <a:lnTo>
                  <a:pt x="4073" y="2790"/>
                </a:lnTo>
                <a:lnTo>
                  <a:pt x="4063" y="2795"/>
                </a:lnTo>
                <a:lnTo>
                  <a:pt x="4053" y="2795"/>
                </a:lnTo>
                <a:lnTo>
                  <a:pt x="4042" y="2790"/>
                </a:lnTo>
                <a:lnTo>
                  <a:pt x="4037" y="2785"/>
                </a:lnTo>
                <a:lnTo>
                  <a:pt x="4037" y="2774"/>
                </a:lnTo>
                <a:lnTo>
                  <a:pt x="4047" y="2764"/>
                </a:lnTo>
                <a:lnTo>
                  <a:pt x="4063" y="2759"/>
                </a:lnTo>
                <a:lnTo>
                  <a:pt x="4099" y="2759"/>
                </a:lnTo>
                <a:lnTo>
                  <a:pt x="4110" y="2759"/>
                </a:lnTo>
                <a:lnTo>
                  <a:pt x="4115" y="2743"/>
                </a:lnTo>
                <a:lnTo>
                  <a:pt x="4110" y="2722"/>
                </a:lnTo>
                <a:lnTo>
                  <a:pt x="4115" y="2702"/>
                </a:lnTo>
                <a:lnTo>
                  <a:pt x="4120" y="2691"/>
                </a:lnTo>
                <a:lnTo>
                  <a:pt x="4115" y="2691"/>
                </a:lnTo>
                <a:lnTo>
                  <a:pt x="4089" y="2722"/>
                </a:lnTo>
                <a:lnTo>
                  <a:pt x="4079" y="2728"/>
                </a:lnTo>
                <a:lnTo>
                  <a:pt x="4073" y="2722"/>
                </a:lnTo>
                <a:lnTo>
                  <a:pt x="4068" y="2722"/>
                </a:lnTo>
                <a:lnTo>
                  <a:pt x="4058" y="2717"/>
                </a:lnTo>
                <a:lnTo>
                  <a:pt x="4063" y="2712"/>
                </a:lnTo>
                <a:lnTo>
                  <a:pt x="4089" y="2696"/>
                </a:lnTo>
                <a:lnTo>
                  <a:pt x="4099" y="2686"/>
                </a:lnTo>
                <a:lnTo>
                  <a:pt x="4099" y="2691"/>
                </a:lnTo>
                <a:lnTo>
                  <a:pt x="4104" y="2691"/>
                </a:lnTo>
                <a:lnTo>
                  <a:pt x="4115" y="2691"/>
                </a:lnTo>
                <a:lnTo>
                  <a:pt x="4141" y="2676"/>
                </a:lnTo>
                <a:lnTo>
                  <a:pt x="4156" y="2665"/>
                </a:lnTo>
                <a:lnTo>
                  <a:pt x="4151" y="2665"/>
                </a:lnTo>
                <a:lnTo>
                  <a:pt x="4063" y="2696"/>
                </a:lnTo>
                <a:lnTo>
                  <a:pt x="4027" y="2707"/>
                </a:lnTo>
                <a:lnTo>
                  <a:pt x="4042" y="2702"/>
                </a:lnTo>
                <a:lnTo>
                  <a:pt x="4047" y="2696"/>
                </a:lnTo>
                <a:lnTo>
                  <a:pt x="4037" y="2696"/>
                </a:lnTo>
                <a:lnTo>
                  <a:pt x="4042" y="2696"/>
                </a:lnTo>
                <a:lnTo>
                  <a:pt x="4068" y="2686"/>
                </a:lnTo>
                <a:lnTo>
                  <a:pt x="4125" y="2665"/>
                </a:lnTo>
                <a:lnTo>
                  <a:pt x="4130" y="2660"/>
                </a:lnTo>
                <a:lnTo>
                  <a:pt x="4136" y="2655"/>
                </a:lnTo>
                <a:lnTo>
                  <a:pt x="4141" y="2639"/>
                </a:lnTo>
                <a:lnTo>
                  <a:pt x="4151" y="2634"/>
                </a:lnTo>
                <a:lnTo>
                  <a:pt x="4151" y="2639"/>
                </a:lnTo>
                <a:lnTo>
                  <a:pt x="4156" y="2639"/>
                </a:lnTo>
                <a:lnTo>
                  <a:pt x="2276" y="2364"/>
                </a:lnTo>
                <a:lnTo>
                  <a:pt x="4146" y="2447"/>
                </a:lnTo>
                <a:lnTo>
                  <a:pt x="4151" y="2447"/>
                </a:lnTo>
                <a:lnTo>
                  <a:pt x="4141" y="2457"/>
                </a:lnTo>
                <a:lnTo>
                  <a:pt x="4146" y="2447"/>
                </a:lnTo>
                <a:lnTo>
                  <a:pt x="2276" y="2364"/>
                </a:lnTo>
                <a:lnTo>
                  <a:pt x="4125" y="2494"/>
                </a:lnTo>
                <a:lnTo>
                  <a:pt x="4130" y="2483"/>
                </a:lnTo>
                <a:lnTo>
                  <a:pt x="4125" y="2483"/>
                </a:lnTo>
                <a:lnTo>
                  <a:pt x="4130" y="2478"/>
                </a:lnTo>
                <a:lnTo>
                  <a:pt x="4136" y="2463"/>
                </a:lnTo>
                <a:lnTo>
                  <a:pt x="4136" y="2473"/>
                </a:lnTo>
                <a:lnTo>
                  <a:pt x="4141" y="2478"/>
                </a:lnTo>
                <a:lnTo>
                  <a:pt x="4146" y="2483"/>
                </a:lnTo>
                <a:lnTo>
                  <a:pt x="4141" y="2494"/>
                </a:lnTo>
                <a:lnTo>
                  <a:pt x="4120" y="2504"/>
                </a:lnTo>
                <a:lnTo>
                  <a:pt x="4125" y="2494"/>
                </a:lnTo>
                <a:lnTo>
                  <a:pt x="2276" y="2364"/>
                </a:lnTo>
                <a:lnTo>
                  <a:pt x="4125" y="2546"/>
                </a:lnTo>
                <a:lnTo>
                  <a:pt x="4125" y="2541"/>
                </a:lnTo>
                <a:lnTo>
                  <a:pt x="4136" y="2541"/>
                </a:lnTo>
                <a:lnTo>
                  <a:pt x="4146" y="2541"/>
                </a:lnTo>
                <a:lnTo>
                  <a:pt x="4151" y="2541"/>
                </a:lnTo>
                <a:lnTo>
                  <a:pt x="4136" y="2551"/>
                </a:lnTo>
                <a:lnTo>
                  <a:pt x="4125" y="2561"/>
                </a:lnTo>
                <a:lnTo>
                  <a:pt x="4115" y="2572"/>
                </a:lnTo>
                <a:lnTo>
                  <a:pt x="4104" y="2582"/>
                </a:lnTo>
                <a:lnTo>
                  <a:pt x="4099" y="2598"/>
                </a:lnTo>
                <a:lnTo>
                  <a:pt x="4058" y="2603"/>
                </a:lnTo>
                <a:lnTo>
                  <a:pt x="4063" y="2598"/>
                </a:lnTo>
                <a:lnTo>
                  <a:pt x="4063" y="2593"/>
                </a:lnTo>
                <a:lnTo>
                  <a:pt x="4047" y="2603"/>
                </a:lnTo>
                <a:lnTo>
                  <a:pt x="4037" y="2603"/>
                </a:lnTo>
                <a:lnTo>
                  <a:pt x="4037" y="2598"/>
                </a:lnTo>
                <a:lnTo>
                  <a:pt x="4037" y="2593"/>
                </a:lnTo>
                <a:lnTo>
                  <a:pt x="4047" y="2567"/>
                </a:lnTo>
                <a:lnTo>
                  <a:pt x="4032" y="2587"/>
                </a:lnTo>
                <a:lnTo>
                  <a:pt x="4032" y="2556"/>
                </a:lnTo>
                <a:lnTo>
                  <a:pt x="4027" y="2551"/>
                </a:lnTo>
                <a:lnTo>
                  <a:pt x="4037" y="2541"/>
                </a:lnTo>
                <a:lnTo>
                  <a:pt x="4047" y="2541"/>
                </a:lnTo>
                <a:lnTo>
                  <a:pt x="4063" y="2561"/>
                </a:lnTo>
                <a:lnTo>
                  <a:pt x="4089" y="2577"/>
                </a:lnTo>
                <a:lnTo>
                  <a:pt x="4104" y="2582"/>
                </a:lnTo>
                <a:lnTo>
                  <a:pt x="4115" y="2572"/>
                </a:lnTo>
                <a:lnTo>
                  <a:pt x="4125" y="2546"/>
                </a:lnTo>
                <a:lnTo>
                  <a:pt x="2276" y="2364"/>
                </a:lnTo>
                <a:lnTo>
                  <a:pt x="83" y="1237"/>
                </a:lnTo>
                <a:lnTo>
                  <a:pt x="89" y="1237"/>
                </a:lnTo>
                <a:lnTo>
                  <a:pt x="89" y="1231"/>
                </a:lnTo>
                <a:lnTo>
                  <a:pt x="83" y="1231"/>
                </a:lnTo>
                <a:lnTo>
                  <a:pt x="78" y="1237"/>
                </a:lnTo>
                <a:lnTo>
                  <a:pt x="83" y="1237"/>
                </a:lnTo>
                <a:lnTo>
                  <a:pt x="2276" y="2364"/>
                </a:lnTo>
                <a:lnTo>
                  <a:pt x="135" y="1299"/>
                </a:lnTo>
                <a:lnTo>
                  <a:pt x="140" y="1299"/>
                </a:lnTo>
                <a:lnTo>
                  <a:pt x="140" y="1294"/>
                </a:lnTo>
                <a:lnTo>
                  <a:pt x="135" y="1294"/>
                </a:lnTo>
                <a:lnTo>
                  <a:pt x="135" y="1299"/>
                </a:lnTo>
                <a:lnTo>
                  <a:pt x="130" y="1299"/>
                </a:lnTo>
                <a:lnTo>
                  <a:pt x="135" y="1299"/>
                </a:lnTo>
                <a:lnTo>
                  <a:pt x="2276" y="2364"/>
                </a:lnTo>
                <a:lnTo>
                  <a:pt x="26" y="1263"/>
                </a:lnTo>
                <a:lnTo>
                  <a:pt x="31" y="1257"/>
                </a:lnTo>
                <a:lnTo>
                  <a:pt x="26" y="1257"/>
                </a:lnTo>
                <a:lnTo>
                  <a:pt x="26" y="1263"/>
                </a:lnTo>
                <a:lnTo>
                  <a:pt x="2276" y="2364"/>
                </a:lnTo>
                <a:lnTo>
                  <a:pt x="140" y="1299"/>
                </a:lnTo>
                <a:lnTo>
                  <a:pt x="140" y="1304"/>
                </a:lnTo>
                <a:lnTo>
                  <a:pt x="146" y="1304"/>
                </a:lnTo>
                <a:lnTo>
                  <a:pt x="146" y="1299"/>
                </a:lnTo>
                <a:lnTo>
                  <a:pt x="146" y="1294"/>
                </a:lnTo>
                <a:lnTo>
                  <a:pt x="140" y="1294"/>
                </a:lnTo>
                <a:lnTo>
                  <a:pt x="140" y="1299"/>
                </a:lnTo>
                <a:lnTo>
                  <a:pt x="2276" y="2364"/>
                </a:lnTo>
                <a:lnTo>
                  <a:pt x="99" y="1263"/>
                </a:lnTo>
                <a:lnTo>
                  <a:pt x="109" y="1263"/>
                </a:lnTo>
                <a:lnTo>
                  <a:pt x="109" y="1257"/>
                </a:lnTo>
                <a:lnTo>
                  <a:pt x="99" y="1263"/>
                </a:lnTo>
                <a:lnTo>
                  <a:pt x="2276" y="2364"/>
                </a:lnTo>
                <a:lnTo>
                  <a:pt x="11" y="1013"/>
                </a:lnTo>
                <a:lnTo>
                  <a:pt x="5" y="1018"/>
                </a:lnTo>
                <a:lnTo>
                  <a:pt x="0" y="1018"/>
                </a:lnTo>
                <a:lnTo>
                  <a:pt x="5" y="1018"/>
                </a:lnTo>
                <a:lnTo>
                  <a:pt x="11" y="1013"/>
                </a:lnTo>
                <a:lnTo>
                  <a:pt x="2276" y="2364"/>
                </a:lnTo>
                <a:lnTo>
                  <a:pt x="0" y="915"/>
                </a:lnTo>
                <a:lnTo>
                  <a:pt x="0" y="920"/>
                </a:lnTo>
                <a:lnTo>
                  <a:pt x="89" y="816"/>
                </a:lnTo>
                <a:lnTo>
                  <a:pt x="130" y="769"/>
                </a:lnTo>
                <a:lnTo>
                  <a:pt x="0" y="915"/>
                </a:lnTo>
                <a:lnTo>
                  <a:pt x="2276" y="2364"/>
                </a:lnTo>
                <a:lnTo>
                  <a:pt x="83" y="774"/>
                </a:lnTo>
                <a:lnTo>
                  <a:pt x="94" y="774"/>
                </a:lnTo>
                <a:lnTo>
                  <a:pt x="99" y="769"/>
                </a:lnTo>
                <a:lnTo>
                  <a:pt x="89" y="769"/>
                </a:lnTo>
                <a:lnTo>
                  <a:pt x="83" y="774"/>
                </a:lnTo>
                <a:lnTo>
                  <a:pt x="83" y="774"/>
                </a:lnTo>
                <a:lnTo>
                  <a:pt x="2276" y="2364"/>
                </a:lnTo>
                <a:lnTo>
                  <a:pt x="125" y="764"/>
                </a:lnTo>
                <a:lnTo>
                  <a:pt x="120" y="764"/>
                </a:lnTo>
                <a:lnTo>
                  <a:pt x="114" y="769"/>
                </a:lnTo>
                <a:lnTo>
                  <a:pt x="120" y="769"/>
                </a:lnTo>
                <a:lnTo>
                  <a:pt x="125" y="764"/>
                </a:lnTo>
                <a:lnTo>
                  <a:pt x="2276" y="2364"/>
                </a:lnTo>
                <a:lnTo>
                  <a:pt x="5" y="411"/>
                </a:lnTo>
                <a:lnTo>
                  <a:pt x="11" y="416"/>
                </a:lnTo>
                <a:lnTo>
                  <a:pt x="11" y="421"/>
                </a:lnTo>
                <a:lnTo>
                  <a:pt x="11" y="405"/>
                </a:lnTo>
                <a:lnTo>
                  <a:pt x="11" y="411"/>
                </a:lnTo>
                <a:lnTo>
                  <a:pt x="11" y="416"/>
                </a:lnTo>
                <a:lnTo>
                  <a:pt x="11" y="405"/>
                </a:lnTo>
                <a:lnTo>
                  <a:pt x="11" y="395"/>
                </a:lnTo>
                <a:lnTo>
                  <a:pt x="11" y="400"/>
                </a:lnTo>
                <a:lnTo>
                  <a:pt x="11" y="395"/>
                </a:lnTo>
                <a:lnTo>
                  <a:pt x="11" y="385"/>
                </a:lnTo>
                <a:lnTo>
                  <a:pt x="5" y="385"/>
                </a:lnTo>
                <a:lnTo>
                  <a:pt x="5" y="379"/>
                </a:lnTo>
                <a:lnTo>
                  <a:pt x="0" y="369"/>
                </a:lnTo>
                <a:lnTo>
                  <a:pt x="0" y="374"/>
                </a:lnTo>
                <a:lnTo>
                  <a:pt x="0" y="400"/>
                </a:lnTo>
                <a:lnTo>
                  <a:pt x="0" y="405"/>
                </a:lnTo>
                <a:lnTo>
                  <a:pt x="0" y="411"/>
                </a:lnTo>
                <a:lnTo>
                  <a:pt x="5" y="411"/>
                </a:lnTo>
                <a:lnTo>
                  <a:pt x="2276" y="2364"/>
                </a:lnTo>
                <a:lnTo>
                  <a:pt x="3065" y="977"/>
                </a:lnTo>
                <a:lnTo>
                  <a:pt x="3071" y="972"/>
                </a:lnTo>
                <a:lnTo>
                  <a:pt x="3071" y="961"/>
                </a:lnTo>
                <a:lnTo>
                  <a:pt x="3065" y="972"/>
                </a:lnTo>
                <a:lnTo>
                  <a:pt x="3065" y="977"/>
                </a:lnTo>
                <a:lnTo>
                  <a:pt x="2276" y="2364"/>
                </a:lnTo>
                <a:lnTo>
                  <a:pt x="229" y="1138"/>
                </a:lnTo>
                <a:lnTo>
                  <a:pt x="234" y="1138"/>
                </a:lnTo>
                <a:lnTo>
                  <a:pt x="234" y="1133"/>
                </a:lnTo>
                <a:lnTo>
                  <a:pt x="224" y="1138"/>
                </a:lnTo>
                <a:lnTo>
                  <a:pt x="229" y="1138"/>
                </a:lnTo>
                <a:lnTo>
                  <a:pt x="2276" y="2364"/>
                </a:lnTo>
                <a:lnTo>
                  <a:pt x="146" y="1330"/>
                </a:lnTo>
                <a:lnTo>
                  <a:pt x="265" y="1247"/>
                </a:lnTo>
                <a:lnTo>
                  <a:pt x="270" y="1247"/>
                </a:lnTo>
                <a:lnTo>
                  <a:pt x="276" y="1242"/>
                </a:lnTo>
                <a:lnTo>
                  <a:pt x="348" y="1190"/>
                </a:lnTo>
                <a:lnTo>
                  <a:pt x="353" y="1190"/>
                </a:lnTo>
                <a:lnTo>
                  <a:pt x="348" y="1190"/>
                </a:lnTo>
                <a:lnTo>
                  <a:pt x="353" y="1190"/>
                </a:lnTo>
                <a:lnTo>
                  <a:pt x="359" y="1185"/>
                </a:lnTo>
                <a:lnTo>
                  <a:pt x="442" y="1122"/>
                </a:lnTo>
                <a:lnTo>
                  <a:pt x="437" y="1122"/>
                </a:lnTo>
                <a:lnTo>
                  <a:pt x="437" y="1128"/>
                </a:lnTo>
                <a:lnTo>
                  <a:pt x="442" y="1122"/>
                </a:lnTo>
                <a:lnTo>
                  <a:pt x="447" y="1117"/>
                </a:lnTo>
                <a:lnTo>
                  <a:pt x="515" y="1096"/>
                </a:lnTo>
                <a:lnTo>
                  <a:pt x="515" y="1102"/>
                </a:lnTo>
                <a:lnTo>
                  <a:pt x="520" y="1096"/>
                </a:lnTo>
                <a:lnTo>
                  <a:pt x="525" y="1096"/>
                </a:lnTo>
                <a:lnTo>
                  <a:pt x="541" y="1091"/>
                </a:lnTo>
                <a:lnTo>
                  <a:pt x="546" y="1091"/>
                </a:lnTo>
                <a:lnTo>
                  <a:pt x="546" y="1096"/>
                </a:lnTo>
                <a:lnTo>
                  <a:pt x="504" y="1128"/>
                </a:lnTo>
                <a:lnTo>
                  <a:pt x="499" y="1133"/>
                </a:lnTo>
                <a:lnTo>
                  <a:pt x="478" y="1159"/>
                </a:lnTo>
                <a:lnTo>
                  <a:pt x="468" y="1174"/>
                </a:lnTo>
                <a:lnTo>
                  <a:pt x="489" y="1159"/>
                </a:lnTo>
                <a:lnTo>
                  <a:pt x="520" y="1133"/>
                </a:lnTo>
                <a:lnTo>
                  <a:pt x="525" y="1128"/>
                </a:lnTo>
                <a:lnTo>
                  <a:pt x="525" y="1133"/>
                </a:lnTo>
                <a:lnTo>
                  <a:pt x="468" y="1211"/>
                </a:lnTo>
                <a:lnTo>
                  <a:pt x="468" y="1216"/>
                </a:lnTo>
                <a:lnTo>
                  <a:pt x="463" y="1216"/>
                </a:lnTo>
                <a:lnTo>
                  <a:pt x="457" y="1221"/>
                </a:lnTo>
                <a:lnTo>
                  <a:pt x="421" y="1268"/>
                </a:lnTo>
                <a:lnTo>
                  <a:pt x="442" y="1257"/>
                </a:lnTo>
                <a:lnTo>
                  <a:pt x="509" y="1216"/>
                </a:lnTo>
                <a:lnTo>
                  <a:pt x="515" y="1216"/>
                </a:lnTo>
                <a:lnTo>
                  <a:pt x="520" y="1216"/>
                </a:lnTo>
                <a:lnTo>
                  <a:pt x="525" y="1211"/>
                </a:lnTo>
                <a:lnTo>
                  <a:pt x="530" y="1211"/>
                </a:lnTo>
                <a:lnTo>
                  <a:pt x="530" y="1205"/>
                </a:lnTo>
                <a:lnTo>
                  <a:pt x="530" y="1200"/>
                </a:lnTo>
                <a:lnTo>
                  <a:pt x="535" y="1205"/>
                </a:lnTo>
                <a:lnTo>
                  <a:pt x="530" y="1200"/>
                </a:lnTo>
                <a:lnTo>
                  <a:pt x="535" y="1200"/>
                </a:lnTo>
                <a:lnTo>
                  <a:pt x="535" y="1195"/>
                </a:lnTo>
                <a:lnTo>
                  <a:pt x="535" y="1185"/>
                </a:lnTo>
                <a:lnTo>
                  <a:pt x="525" y="1190"/>
                </a:lnTo>
                <a:lnTo>
                  <a:pt x="520" y="1190"/>
                </a:lnTo>
                <a:lnTo>
                  <a:pt x="515" y="1190"/>
                </a:lnTo>
                <a:lnTo>
                  <a:pt x="509" y="1190"/>
                </a:lnTo>
                <a:lnTo>
                  <a:pt x="504" y="1190"/>
                </a:lnTo>
                <a:lnTo>
                  <a:pt x="504" y="1195"/>
                </a:lnTo>
                <a:lnTo>
                  <a:pt x="520" y="1164"/>
                </a:lnTo>
                <a:lnTo>
                  <a:pt x="541" y="1133"/>
                </a:lnTo>
                <a:lnTo>
                  <a:pt x="546" y="1128"/>
                </a:lnTo>
                <a:lnTo>
                  <a:pt x="556" y="1133"/>
                </a:lnTo>
                <a:lnTo>
                  <a:pt x="551" y="1138"/>
                </a:lnTo>
                <a:lnTo>
                  <a:pt x="556" y="1138"/>
                </a:lnTo>
                <a:lnTo>
                  <a:pt x="561" y="1138"/>
                </a:lnTo>
                <a:lnTo>
                  <a:pt x="577" y="1138"/>
                </a:lnTo>
                <a:lnTo>
                  <a:pt x="582" y="1138"/>
                </a:lnTo>
                <a:lnTo>
                  <a:pt x="598" y="1133"/>
                </a:lnTo>
                <a:lnTo>
                  <a:pt x="613" y="1128"/>
                </a:lnTo>
                <a:lnTo>
                  <a:pt x="624" y="1112"/>
                </a:lnTo>
                <a:lnTo>
                  <a:pt x="702" y="1081"/>
                </a:lnTo>
                <a:lnTo>
                  <a:pt x="743" y="1055"/>
                </a:lnTo>
                <a:lnTo>
                  <a:pt x="759" y="1039"/>
                </a:lnTo>
                <a:lnTo>
                  <a:pt x="774" y="1018"/>
                </a:lnTo>
                <a:lnTo>
                  <a:pt x="779" y="987"/>
                </a:lnTo>
                <a:lnTo>
                  <a:pt x="785" y="946"/>
                </a:lnTo>
                <a:lnTo>
                  <a:pt x="790" y="946"/>
                </a:lnTo>
                <a:lnTo>
                  <a:pt x="790" y="940"/>
                </a:lnTo>
                <a:lnTo>
                  <a:pt x="795" y="940"/>
                </a:lnTo>
                <a:lnTo>
                  <a:pt x="795" y="935"/>
                </a:lnTo>
                <a:lnTo>
                  <a:pt x="800" y="935"/>
                </a:lnTo>
                <a:lnTo>
                  <a:pt x="800" y="925"/>
                </a:lnTo>
                <a:lnTo>
                  <a:pt x="795" y="920"/>
                </a:lnTo>
                <a:lnTo>
                  <a:pt x="790" y="920"/>
                </a:lnTo>
                <a:lnTo>
                  <a:pt x="785" y="920"/>
                </a:lnTo>
                <a:lnTo>
                  <a:pt x="790" y="904"/>
                </a:lnTo>
                <a:lnTo>
                  <a:pt x="795" y="899"/>
                </a:lnTo>
                <a:lnTo>
                  <a:pt x="790" y="904"/>
                </a:lnTo>
                <a:lnTo>
                  <a:pt x="790" y="878"/>
                </a:lnTo>
                <a:lnTo>
                  <a:pt x="790" y="852"/>
                </a:lnTo>
                <a:lnTo>
                  <a:pt x="795" y="811"/>
                </a:lnTo>
                <a:lnTo>
                  <a:pt x="795" y="764"/>
                </a:lnTo>
                <a:lnTo>
                  <a:pt x="795" y="759"/>
                </a:lnTo>
                <a:lnTo>
                  <a:pt x="795" y="753"/>
                </a:lnTo>
                <a:lnTo>
                  <a:pt x="800" y="753"/>
                </a:lnTo>
                <a:lnTo>
                  <a:pt x="795" y="753"/>
                </a:lnTo>
                <a:lnTo>
                  <a:pt x="795" y="733"/>
                </a:lnTo>
                <a:lnTo>
                  <a:pt x="800" y="733"/>
                </a:lnTo>
                <a:lnTo>
                  <a:pt x="805" y="733"/>
                </a:lnTo>
                <a:lnTo>
                  <a:pt x="805" y="738"/>
                </a:lnTo>
                <a:lnTo>
                  <a:pt x="805" y="733"/>
                </a:lnTo>
                <a:lnTo>
                  <a:pt x="805" y="738"/>
                </a:lnTo>
                <a:lnTo>
                  <a:pt x="811" y="733"/>
                </a:lnTo>
                <a:lnTo>
                  <a:pt x="816" y="733"/>
                </a:lnTo>
                <a:lnTo>
                  <a:pt x="816" y="727"/>
                </a:lnTo>
                <a:lnTo>
                  <a:pt x="811" y="727"/>
                </a:lnTo>
                <a:lnTo>
                  <a:pt x="811" y="722"/>
                </a:lnTo>
                <a:lnTo>
                  <a:pt x="800" y="722"/>
                </a:lnTo>
                <a:lnTo>
                  <a:pt x="795" y="727"/>
                </a:lnTo>
                <a:lnTo>
                  <a:pt x="800" y="727"/>
                </a:lnTo>
                <a:lnTo>
                  <a:pt x="795" y="727"/>
                </a:lnTo>
                <a:lnTo>
                  <a:pt x="800" y="727"/>
                </a:lnTo>
                <a:lnTo>
                  <a:pt x="795" y="733"/>
                </a:lnTo>
                <a:lnTo>
                  <a:pt x="795" y="707"/>
                </a:lnTo>
                <a:lnTo>
                  <a:pt x="800" y="707"/>
                </a:lnTo>
                <a:lnTo>
                  <a:pt x="795" y="707"/>
                </a:lnTo>
                <a:lnTo>
                  <a:pt x="790" y="634"/>
                </a:lnTo>
                <a:lnTo>
                  <a:pt x="800" y="629"/>
                </a:lnTo>
                <a:lnTo>
                  <a:pt x="800" y="624"/>
                </a:lnTo>
                <a:lnTo>
                  <a:pt x="795" y="629"/>
                </a:lnTo>
                <a:lnTo>
                  <a:pt x="795" y="624"/>
                </a:lnTo>
                <a:lnTo>
                  <a:pt x="790" y="624"/>
                </a:lnTo>
                <a:lnTo>
                  <a:pt x="790" y="618"/>
                </a:lnTo>
                <a:lnTo>
                  <a:pt x="795" y="613"/>
                </a:lnTo>
                <a:lnTo>
                  <a:pt x="790" y="613"/>
                </a:lnTo>
                <a:lnTo>
                  <a:pt x="785" y="582"/>
                </a:lnTo>
                <a:lnTo>
                  <a:pt x="790" y="577"/>
                </a:lnTo>
                <a:lnTo>
                  <a:pt x="790" y="572"/>
                </a:lnTo>
                <a:lnTo>
                  <a:pt x="785" y="572"/>
                </a:lnTo>
                <a:lnTo>
                  <a:pt x="774" y="504"/>
                </a:lnTo>
                <a:lnTo>
                  <a:pt x="774" y="499"/>
                </a:lnTo>
                <a:lnTo>
                  <a:pt x="790" y="499"/>
                </a:lnTo>
                <a:lnTo>
                  <a:pt x="800" y="489"/>
                </a:lnTo>
                <a:lnTo>
                  <a:pt x="795" y="489"/>
                </a:lnTo>
                <a:lnTo>
                  <a:pt x="774" y="499"/>
                </a:lnTo>
                <a:lnTo>
                  <a:pt x="764" y="447"/>
                </a:lnTo>
                <a:lnTo>
                  <a:pt x="759" y="379"/>
                </a:lnTo>
                <a:lnTo>
                  <a:pt x="748" y="317"/>
                </a:lnTo>
                <a:lnTo>
                  <a:pt x="733" y="244"/>
                </a:lnTo>
                <a:lnTo>
                  <a:pt x="717" y="172"/>
                </a:lnTo>
                <a:lnTo>
                  <a:pt x="733" y="255"/>
                </a:lnTo>
                <a:lnTo>
                  <a:pt x="743" y="353"/>
                </a:lnTo>
                <a:lnTo>
                  <a:pt x="722" y="229"/>
                </a:lnTo>
                <a:lnTo>
                  <a:pt x="686" y="94"/>
                </a:lnTo>
                <a:lnTo>
                  <a:pt x="707" y="187"/>
                </a:lnTo>
                <a:lnTo>
                  <a:pt x="748" y="385"/>
                </a:lnTo>
                <a:lnTo>
                  <a:pt x="748" y="411"/>
                </a:lnTo>
                <a:lnTo>
                  <a:pt x="754" y="437"/>
                </a:lnTo>
                <a:lnTo>
                  <a:pt x="728" y="343"/>
                </a:lnTo>
                <a:lnTo>
                  <a:pt x="702" y="229"/>
                </a:lnTo>
                <a:lnTo>
                  <a:pt x="660" y="114"/>
                </a:lnTo>
                <a:lnTo>
                  <a:pt x="603" y="0"/>
                </a:lnTo>
                <a:lnTo>
                  <a:pt x="650" y="114"/>
                </a:lnTo>
                <a:lnTo>
                  <a:pt x="702" y="255"/>
                </a:lnTo>
                <a:lnTo>
                  <a:pt x="722" y="338"/>
                </a:lnTo>
                <a:lnTo>
                  <a:pt x="738" y="421"/>
                </a:lnTo>
                <a:lnTo>
                  <a:pt x="748" y="504"/>
                </a:lnTo>
                <a:lnTo>
                  <a:pt x="754" y="592"/>
                </a:lnTo>
                <a:lnTo>
                  <a:pt x="748" y="598"/>
                </a:lnTo>
                <a:lnTo>
                  <a:pt x="754" y="598"/>
                </a:lnTo>
                <a:lnTo>
                  <a:pt x="754" y="650"/>
                </a:lnTo>
                <a:lnTo>
                  <a:pt x="748" y="618"/>
                </a:lnTo>
                <a:lnTo>
                  <a:pt x="738" y="509"/>
                </a:lnTo>
                <a:lnTo>
                  <a:pt x="738" y="546"/>
                </a:lnTo>
                <a:lnTo>
                  <a:pt x="728" y="551"/>
                </a:lnTo>
                <a:lnTo>
                  <a:pt x="660" y="327"/>
                </a:lnTo>
                <a:lnTo>
                  <a:pt x="650" y="244"/>
                </a:lnTo>
                <a:lnTo>
                  <a:pt x="634" y="161"/>
                </a:lnTo>
                <a:lnTo>
                  <a:pt x="613" y="78"/>
                </a:lnTo>
                <a:lnTo>
                  <a:pt x="582" y="0"/>
                </a:lnTo>
                <a:lnTo>
                  <a:pt x="561" y="0"/>
                </a:lnTo>
                <a:lnTo>
                  <a:pt x="582" y="57"/>
                </a:lnTo>
                <a:lnTo>
                  <a:pt x="603" y="135"/>
                </a:lnTo>
                <a:lnTo>
                  <a:pt x="624" y="218"/>
                </a:lnTo>
                <a:lnTo>
                  <a:pt x="629" y="218"/>
                </a:lnTo>
                <a:lnTo>
                  <a:pt x="644" y="286"/>
                </a:lnTo>
                <a:lnTo>
                  <a:pt x="660" y="364"/>
                </a:lnTo>
                <a:lnTo>
                  <a:pt x="676" y="452"/>
                </a:lnTo>
                <a:lnTo>
                  <a:pt x="655" y="379"/>
                </a:lnTo>
                <a:lnTo>
                  <a:pt x="639" y="327"/>
                </a:lnTo>
                <a:lnTo>
                  <a:pt x="624" y="281"/>
                </a:lnTo>
                <a:lnTo>
                  <a:pt x="639" y="296"/>
                </a:lnTo>
                <a:lnTo>
                  <a:pt x="629" y="270"/>
                </a:lnTo>
                <a:lnTo>
                  <a:pt x="618" y="255"/>
                </a:lnTo>
                <a:lnTo>
                  <a:pt x="613" y="250"/>
                </a:lnTo>
                <a:lnTo>
                  <a:pt x="618" y="239"/>
                </a:lnTo>
                <a:lnTo>
                  <a:pt x="608" y="213"/>
                </a:lnTo>
                <a:lnTo>
                  <a:pt x="624" y="218"/>
                </a:lnTo>
                <a:lnTo>
                  <a:pt x="572" y="99"/>
                </a:lnTo>
                <a:lnTo>
                  <a:pt x="520" y="0"/>
                </a:lnTo>
                <a:lnTo>
                  <a:pt x="0" y="0"/>
                </a:lnTo>
                <a:lnTo>
                  <a:pt x="0" y="312"/>
                </a:lnTo>
                <a:lnTo>
                  <a:pt x="16" y="302"/>
                </a:lnTo>
                <a:lnTo>
                  <a:pt x="37" y="302"/>
                </a:lnTo>
                <a:lnTo>
                  <a:pt x="89" y="302"/>
                </a:lnTo>
                <a:lnTo>
                  <a:pt x="114" y="317"/>
                </a:lnTo>
                <a:lnTo>
                  <a:pt x="151" y="338"/>
                </a:lnTo>
                <a:lnTo>
                  <a:pt x="192" y="374"/>
                </a:lnTo>
                <a:lnTo>
                  <a:pt x="229" y="416"/>
                </a:lnTo>
                <a:lnTo>
                  <a:pt x="255" y="463"/>
                </a:lnTo>
                <a:lnTo>
                  <a:pt x="276" y="509"/>
                </a:lnTo>
                <a:lnTo>
                  <a:pt x="265" y="520"/>
                </a:lnTo>
                <a:lnTo>
                  <a:pt x="250" y="473"/>
                </a:lnTo>
                <a:lnTo>
                  <a:pt x="229" y="437"/>
                </a:lnTo>
                <a:lnTo>
                  <a:pt x="208" y="405"/>
                </a:lnTo>
                <a:lnTo>
                  <a:pt x="182" y="379"/>
                </a:lnTo>
                <a:lnTo>
                  <a:pt x="140" y="343"/>
                </a:lnTo>
                <a:lnTo>
                  <a:pt x="99" y="322"/>
                </a:lnTo>
                <a:lnTo>
                  <a:pt x="63" y="312"/>
                </a:lnTo>
                <a:lnTo>
                  <a:pt x="31" y="312"/>
                </a:lnTo>
                <a:lnTo>
                  <a:pt x="0" y="317"/>
                </a:lnTo>
                <a:lnTo>
                  <a:pt x="47" y="317"/>
                </a:lnTo>
                <a:lnTo>
                  <a:pt x="89" y="327"/>
                </a:lnTo>
                <a:lnTo>
                  <a:pt x="125" y="343"/>
                </a:lnTo>
                <a:lnTo>
                  <a:pt x="161" y="369"/>
                </a:lnTo>
                <a:lnTo>
                  <a:pt x="192" y="400"/>
                </a:lnTo>
                <a:lnTo>
                  <a:pt x="218" y="437"/>
                </a:lnTo>
                <a:lnTo>
                  <a:pt x="239" y="483"/>
                </a:lnTo>
                <a:lnTo>
                  <a:pt x="260" y="525"/>
                </a:lnTo>
                <a:lnTo>
                  <a:pt x="213" y="592"/>
                </a:lnTo>
                <a:lnTo>
                  <a:pt x="177" y="644"/>
                </a:lnTo>
                <a:lnTo>
                  <a:pt x="172" y="650"/>
                </a:lnTo>
                <a:lnTo>
                  <a:pt x="192" y="634"/>
                </a:lnTo>
                <a:lnTo>
                  <a:pt x="218" y="613"/>
                </a:lnTo>
                <a:lnTo>
                  <a:pt x="224" y="608"/>
                </a:lnTo>
                <a:lnTo>
                  <a:pt x="224" y="613"/>
                </a:lnTo>
                <a:lnTo>
                  <a:pt x="187" y="665"/>
                </a:lnTo>
                <a:lnTo>
                  <a:pt x="135" y="722"/>
                </a:lnTo>
                <a:lnTo>
                  <a:pt x="130" y="717"/>
                </a:lnTo>
                <a:lnTo>
                  <a:pt x="135" y="717"/>
                </a:lnTo>
                <a:lnTo>
                  <a:pt x="130" y="717"/>
                </a:lnTo>
                <a:lnTo>
                  <a:pt x="130" y="712"/>
                </a:lnTo>
                <a:lnTo>
                  <a:pt x="125" y="712"/>
                </a:lnTo>
                <a:lnTo>
                  <a:pt x="120" y="712"/>
                </a:lnTo>
                <a:lnTo>
                  <a:pt x="114" y="712"/>
                </a:lnTo>
                <a:lnTo>
                  <a:pt x="109" y="712"/>
                </a:lnTo>
                <a:lnTo>
                  <a:pt x="104" y="712"/>
                </a:lnTo>
                <a:lnTo>
                  <a:pt x="104" y="717"/>
                </a:lnTo>
                <a:lnTo>
                  <a:pt x="104" y="722"/>
                </a:lnTo>
                <a:lnTo>
                  <a:pt x="99" y="722"/>
                </a:lnTo>
                <a:lnTo>
                  <a:pt x="104" y="727"/>
                </a:lnTo>
                <a:lnTo>
                  <a:pt x="99" y="727"/>
                </a:lnTo>
                <a:lnTo>
                  <a:pt x="104" y="727"/>
                </a:lnTo>
                <a:lnTo>
                  <a:pt x="99" y="733"/>
                </a:lnTo>
                <a:lnTo>
                  <a:pt x="104" y="733"/>
                </a:lnTo>
                <a:lnTo>
                  <a:pt x="99" y="738"/>
                </a:lnTo>
                <a:lnTo>
                  <a:pt x="104" y="738"/>
                </a:lnTo>
                <a:lnTo>
                  <a:pt x="109" y="738"/>
                </a:lnTo>
                <a:lnTo>
                  <a:pt x="109" y="743"/>
                </a:lnTo>
                <a:lnTo>
                  <a:pt x="109" y="738"/>
                </a:lnTo>
                <a:lnTo>
                  <a:pt x="109" y="743"/>
                </a:lnTo>
                <a:lnTo>
                  <a:pt x="114" y="738"/>
                </a:lnTo>
                <a:lnTo>
                  <a:pt x="114" y="743"/>
                </a:lnTo>
                <a:lnTo>
                  <a:pt x="114" y="738"/>
                </a:lnTo>
                <a:lnTo>
                  <a:pt x="114" y="743"/>
                </a:lnTo>
                <a:lnTo>
                  <a:pt x="109" y="748"/>
                </a:lnTo>
                <a:lnTo>
                  <a:pt x="114" y="743"/>
                </a:lnTo>
                <a:lnTo>
                  <a:pt x="120" y="743"/>
                </a:lnTo>
                <a:lnTo>
                  <a:pt x="120" y="738"/>
                </a:lnTo>
                <a:lnTo>
                  <a:pt x="125" y="738"/>
                </a:lnTo>
                <a:lnTo>
                  <a:pt x="130" y="738"/>
                </a:lnTo>
                <a:lnTo>
                  <a:pt x="130" y="733"/>
                </a:lnTo>
                <a:lnTo>
                  <a:pt x="135" y="727"/>
                </a:lnTo>
                <a:lnTo>
                  <a:pt x="192" y="676"/>
                </a:lnTo>
                <a:lnTo>
                  <a:pt x="239" y="629"/>
                </a:lnTo>
                <a:lnTo>
                  <a:pt x="244" y="618"/>
                </a:lnTo>
                <a:lnTo>
                  <a:pt x="239" y="613"/>
                </a:lnTo>
                <a:lnTo>
                  <a:pt x="234" y="613"/>
                </a:lnTo>
                <a:lnTo>
                  <a:pt x="239" y="608"/>
                </a:lnTo>
                <a:lnTo>
                  <a:pt x="260" y="592"/>
                </a:lnTo>
                <a:lnTo>
                  <a:pt x="255" y="613"/>
                </a:lnTo>
                <a:lnTo>
                  <a:pt x="255" y="618"/>
                </a:lnTo>
                <a:lnTo>
                  <a:pt x="255" y="639"/>
                </a:lnTo>
                <a:lnTo>
                  <a:pt x="244" y="639"/>
                </a:lnTo>
                <a:lnTo>
                  <a:pt x="239" y="639"/>
                </a:lnTo>
                <a:lnTo>
                  <a:pt x="239" y="650"/>
                </a:lnTo>
                <a:lnTo>
                  <a:pt x="239" y="665"/>
                </a:lnTo>
                <a:lnTo>
                  <a:pt x="0" y="956"/>
                </a:lnTo>
                <a:lnTo>
                  <a:pt x="0" y="977"/>
                </a:lnTo>
                <a:lnTo>
                  <a:pt x="5" y="966"/>
                </a:lnTo>
                <a:lnTo>
                  <a:pt x="31" y="961"/>
                </a:lnTo>
                <a:lnTo>
                  <a:pt x="0" y="998"/>
                </a:lnTo>
                <a:lnTo>
                  <a:pt x="31" y="961"/>
                </a:lnTo>
                <a:lnTo>
                  <a:pt x="57" y="956"/>
                </a:lnTo>
                <a:lnTo>
                  <a:pt x="63" y="961"/>
                </a:lnTo>
                <a:lnTo>
                  <a:pt x="63" y="956"/>
                </a:lnTo>
                <a:lnTo>
                  <a:pt x="68" y="951"/>
                </a:lnTo>
                <a:lnTo>
                  <a:pt x="89" y="946"/>
                </a:lnTo>
                <a:lnTo>
                  <a:pt x="0" y="1044"/>
                </a:lnTo>
                <a:lnTo>
                  <a:pt x="0" y="1268"/>
                </a:lnTo>
                <a:lnTo>
                  <a:pt x="78" y="1221"/>
                </a:lnTo>
                <a:lnTo>
                  <a:pt x="52" y="1247"/>
                </a:lnTo>
                <a:lnTo>
                  <a:pt x="47" y="1252"/>
                </a:lnTo>
                <a:lnTo>
                  <a:pt x="11" y="1289"/>
                </a:lnTo>
                <a:lnTo>
                  <a:pt x="5" y="1289"/>
                </a:lnTo>
                <a:lnTo>
                  <a:pt x="5" y="1294"/>
                </a:lnTo>
                <a:lnTo>
                  <a:pt x="5" y="1289"/>
                </a:lnTo>
                <a:lnTo>
                  <a:pt x="0" y="1299"/>
                </a:lnTo>
                <a:lnTo>
                  <a:pt x="47" y="1252"/>
                </a:lnTo>
                <a:lnTo>
                  <a:pt x="47" y="1257"/>
                </a:lnTo>
                <a:lnTo>
                  <a:pt x="47" y="1252"/>
                </a:lnTo>
                <a:lnTo>
                  <a:pt x="52" y="1252"/>
                </a:lnTo>
                <a:lnTo>
                  <a:pt x="63" y="1247"/>
                </a:lnTo>
                <a:lnTo>
                  <a:pt x="63" y="1242"/>
                </a:lnTo>
                <a:lnTo>
                  <a:pt x="57" y="1247"/>
                </a:lnTo>
                <a:lnTo>
                  <a:pt x="52" y="1247"/>
                </a:lnTo>
                <a:lnTo>
                  <a:pt x="83" y="1221"/>
                </a:lnTo>
                <a:lnTo>
                  <a:pt x="120" y="1200"/>
                </a:lnTo>
                <a:lnTo>
                  <a:pt x="78" y="1252"/>
                </a:lnTo>
                <a:lnTo>
                  <a:pt x="0" y="1304"/>
                </a:lnTo>
                <a:lnTo>
                  <a:pt x="0" y="1309"/>
                </a:lnTo>
                <a:lnTo>
                  <a:pt x="68" y="1263"/>
                </a:lnTo>
                <a:lnTo>
                  <a:pt x="0" y="1346"/>
                </a:lnTo>
                <a:lnTo>
                  <a:pt x="0" y="1351"/>
                </a:lnTo>
                <a:lnTo>
                  <a:pt x="73" y="1283"/>
                </a:lnTo>
                <a:lnTo>
                  <a:pt x="73" y="1278"/>
                </a:lnTo>
                <a:lnTo>
                  <a:pt x="73" y="1283"/>
                </a:lnTo>
                <a:lnTo>
                  <a:pt x="83" y="1278"/>
                </a:lnTo>
                <a:lnTo>
                  <a:pt x="78" y="1278"/>
                </a:lnTo>
                <a:lnTo>
                  <a:pt x="140" y="1221"/>
                </a:lnTo>
                <a:lnTo>
                  <a:pt x="114" y="1257"/>
                </a:lnTo>
                <a:lnTo>
                  <a:pt x="47" y="1315"/>
                </a:lnTo>
                <a:lnTo>
                  <a:pt x="0" y="1351"/>
                </a:lnTo>
                <a:lnTo>
                  <a:pt x="0" y="1387"/>
                </a:lnTo>
                <a:lnTo>
                  <a:pt x="73" y="1335"/>
                </a:lnTo>
                <a:lnTo>
                  <a:pt x="125" y="1294"/>
                </a:lnTo>
                <a:lnTo>
                  <a:pt x="78" y="1341"/>
                </a:lnTo>
                <a:lnTo>
                  <a:pt x="208" y="1226"/>
                </a:lnTo>
                <a:lnTo>
                  <a:pt x="166" y="1283"/>
                </a:lnTo>
                <a:lnTo>
                  <a:pt x="161" y="1283"/>
                </a:lnTo>
                <a:lnTo>
                  <a:pt x="161" y="1289"/>
                </a:lnTo>
                <a:lnTo>
                  <a:pt x="161" y="1294"/>
                </a:lnTo>
                <a:lnTo>
                  <a:pt x="156" y="1294"/>
                </a:lnTo>
                <a:lnTo>
                  <a:pt x="104" y="1330"/>
                </a:lnTo>
                <a:lnTo>
                  <a:pt x="99" y="1330"/>
                </a:lnTo>
                <a:lnTo>
                  <a:pt x="94" y="1335"/>
                </a:lnTo>
                <a:lnTo>
                  <a:pt x="89" y="1335"/>
                </a:lnTo>
                <a:lnTo>
                  <a:pt x="89" y="1341"/>
                </a:lnTo>
                <a:lnTo>
                  <a:pt x="57" y="1361"/>
                </a:lnTo>
                <a:lnTo>
                  <a:pt x="42" y="1372"/>
                </a:lnTo>
                <a:lnTo>
                  <a:pt x="37" y="1372"/>
                </a:lnTo>
                <a:lnTo>
                  <a:pt x="31" y="1372"/>
                </a:lnTo>
                <a:lnTo>
                  <a:pt x="21" y="1377"/>
                </a:lnTo>
                <a:lnTo>
                  <a:pt x="26" y="1377"/>
                </a:lnTo>
                <a:lnTo>
                  <a:pt x="21" y="1382"/>
                </a:lnTo>
                <a:lnTo>
                  <a:pt x="26" y="1382"/>
                </a:lnTo>
                <a:lnTo>
                  <a:pt x="21" y="1387"/>
                </a:lnTo>
                <a:lnTo>
                  <a:pt x="21" y="1382"/>
                </a:lnTo>
                <a:lnTo>
                  <a:pt x="16" y="1387"/>
                </a:lnTo>
                <a:lnTo>
                  <a:pt x="11" y="1387"/>
                </a:lnTo>
                <a:lnTo>
                  <a:pt x="5" y="1392"/>
                </a:lnTo>
                <a:lnTo>
                  <a:pt x="0" y="1398"/>
                </a:lnTo>
                <a:lnTo>
                  <a:pt x="0" y="1418"/>
                </a:lnTo>
                <a:lnTo>
                  <a:pt x="99" y="1361"/>
                </a:lnTo>
                <a:lnTo>
                  <a:pt x="99" y="1356"/>
                </a:lnTo>
                <a:lnTo>
                  <a:pt x="104" y="1356"/>
                </a:lnTo>
                <a:lnTo>
                  <a:pt x="120" y="1346"/>
                </a:lnTo>
                <a:lnTo>
                  <a:pt x="89" y="1392"/>
                </a:lnTo>
                <a:lnTo>
                  <a:pt x="83" y="1392"/>
                </a:lnTo>
                <a:lnTo>
                  <a:pt x="83" y="1398"/>
                </a:lnTo>
                <a:lnTo>
                  <a:pt x="5" y="1507"/>
                </a:lnTo>
                <a:lnTo>
                  <a:pt x="63" y="1429"/>
                </a:lnTo>
                <a:lnTo>
                  <a:pt x="68" y="1429"/>
                </a:lnTo>
                <a:lnTo>
                  <a:pt x="78" y="1424"/>
                </a:lnTo>
                <a:lnTo>
                  <a:pt x="78" y="1418"/>
                </a:lnTo>
                <a:lnTo>
                  <a:pt x="68" y="1424"/>
                </a:lnTo>
                <a:lnTo>
                  <a:pt x="83" y="1403"/>
                </a:lnTo>
                <a:lnTo>
                  <a:pt x="89" y="1403"/>
                </a:lnTo>
                <a:lnTo>
                  <a:pt x="94" y="1403"/>
                </a:lnTo>
                <a:lnTo>
                  <a:pt x="99" y="1398"/>
                </a:lnTo>
                <a:lnTo>
                  <a:pt x="99" y="1392"/>
                </a:lnTo>
                <a:lnTo>
                  <a:pt x="104" y="1392"/>
                </a:lnTo>
                <a:lnTo>
                  <a:pt x="99" y="1392"/>
                </a:lnTo>
                <a:lnTo>
                  <a:pt x="104" y="1392"/>
                </a:lnTo>
                <a:lnTo>
                  <a:pt x="99" y="1392"/>
                </a:lnTo>
                <a:lnTo>
                  <a:pt x="99" y="1387"/>
                </a:lnTo>
                <a:lnTo>
                  <a:pt x="94" y="1387"/>
                </a:lnTo>
                <a:lnTo>
                  <a:pt x="135" y="1341"/>
                </a:lnTo>
                <a:lnTo>
                  <a:pt x="135" y="1335"/>
                </a:lnTo>
                <a:lnTo>
                  <a:pt x="140" y="1335"/>
                </a:lnTo>
                <a:lnTo>
                  <a:pt x="146" y="1330"/>
                </a:lnTo>
                <a:lnTo>
                  <a:pt x="2276" y="2364"/>
                </a:lnTo>
                <a:lnTo>
                  <a:pt x="499" y="1205"/>
                </a:lnTo>
                <a:lnTo>
                  <a:pt x="483" y="1216"/>
                </a:lnTo>
                <a:lnTo>
                  <a:pt x="494" y="1211"/>
                </a:lnTo>
                <a:lnTo>
                  <a:pt x="499" y="1200"/>
                </a:lnTo>
                <a:lnTo>
                  <a:pt x="504" y="1205"/>
                </a:lnTo>
                <a:lnTo>
                  <a:pt x="499" y="1205"/>
                </a:lnTo>
                <a:lnTo>
                  <a:pt x="2276" y="2364"/>
                </a:lnTo>
                <a:lnTo>
                  <a:pt x="499" y="1200"/>
                </a:lnTo>
                <a:lnTo>
                  <a:pt x="504" y="1195"/>
                </a:lnTo>
                <a:lnTo>
                  <a:pt x="504" y="1200"/>
                </a:lnTo>
                <a:lnTo>
                  <a:pt x="499" y="1200"/>
                </a:lnTo>
                <a:lnTo>
                  <a:pt x="2276" y="2364"/>
                </a:lnTo>
                <a:lnTo>
                  <a:pt x="785" y="618"/>
                </a:lnTo>
                <a:lnTo>
                  <a:pt x="785" y="629"/>
                </a:lnTo>
                <a:lnTo>
                  <a:pt x="785" y="634"/>
                </a:lnTo>
                <a:lnTo>
                  <a:pt x="790" y="748"/>
                </a:lnTo>
                <a:lnTo>
                  <a:pt x="790" y="753"/>
                </a:lnTo>
                <a:lnTo>
                  <a:pt x="785" y="753"/>
                </a:lnTo>
                <a:lnTo>
                  <a:pt x="790" y="753"/>
                </a:lnTo>
                <a:lnTo>
                  <a:pt x="785" y="816"/>
                </a:lnTo>
                <a:lnTo>
                  <a:pt x="785" y="795"/>
                </a:lnTo>
                <a:lnTo>
                  <a:pt x="779" y="774"/>
                </a:lnTo>
                <a:lnTo>
                  <a:pt x="779" y="696"/>
                </a:lnTo>
                <a:lnTo>
                  <a:pt x="774" y="582"/>
                </a:lnTo>
                <a:lnTo>
                  <a:pt x="779" y="582"/>
                </a:lnTo>
                <a:lnTo>
                  <a:pt x="785" y="618"/>
                </a:lnTo>
                <a:lnTo>
                  <a:pt x="2276" y="2364"/>
                </a:lnTo>
                <a:lnTo>
                  <a:pt x="779" y="577"/>
                </a:lnTo>
                <a:lnTo>
                  <a:pt x="774" y="577"/>
                </a:lnTo>
                <a:lnTo>
                  <a:pt x="774" y="582"/>
                </a:lnTo>
                <a:lnTo>
                  <a:pt x="769" y="535"/>
                </a:lnTo>
                <a:lnTo>
                  <a:pt x="764" y="515"/>
                </a:lnTo>
                <a:lnTo>
                  <a:pt x="764" y="478"/>
                </a:lnTo>
                <a:lnTo>
                  <a:pt x="779" y="577"/>
                </a:lnTo>
                <a:lnTo>
                  <a:pt x="2276" y="2364"/>
                </a:lnTo>
                <a:lnTo>
                  <a:pt x="728" y="556"/>
                </a:lnTo>
                <a:lnTo>
                  <a:pt x="738" y="551"/>
                </a:lnTo>
                <a:lnTo>
                  <a:pt x="738" y="546"/>
                </a:lnTo>
                <a:lnTo>
                  <a:pt x="738" y="587"/>
                </a:lnTo>
                <a:lnTo>
                  <a:pt x="728" y="556"/>
                </a:lnTo>
                <a:lnTo>
                  <a:pt x="2276" y="2364"/>
                </a:lnTo>
                <a:lnTo>
                  <a:pt x="728" y="1013"/>
                </a:lnTo>
                <a:lnTo>
                  <a:pt x="728" y="1013"/>
                </a:lnTo>
                <a:lnTo>
                  <a:pt x="728" y="1018"/>
                </a:lnTo>
                <a:lnTo>
                  <a:pt x="728" y="1013"/>
                </a:lnTo>
                <a:lnTo>
                  <a:pt x="2276" y="2364"/>
                </a:lnTo>
                <a:lnTo>
                  <a:pt x="509" y="857"/>
                </a:lnTo>
                <a:lnTo>
                  <a:pt x="504" y="863"/>
                </a:lnTo>
                <a:lnTo>
                  <a:pt x="504" y="857"/>
                </a:lnTo>
                <a:lnTo>
                  <a:pt x="509" y="857"/>
                </a:lnTo>
                <a:lnTo>
                  <a:pt x="2276" y="2364"/>
                </a:lnTo>
                <a:lnTo>
                  <a:pt x="509" y="1065"/>
                </a:lnTo>
                <a:lnTo>
                  <a:pt x="520" y="1060"/>
                </a:lnTo>
                <a:lnTo>
                  <a:pt x="504" y="1070"/>
                </a:lnTo>
                <a:lnTo>
                  <a:pt x="509" y="1065"/>
                </a:lnTo>
                <a:lnTo>
                  <a:pt x="2276" y="2364"/>
                </a:lnTo>
                <a:lnTo>
                  <a:pt x="494" y="1076"/>
                </a:lnTo>
                <a:lnTo>
                  <a:pt x="520" y="1070"/>
                </a:lnTo>
                <a:lnTo>
                  <a:pt x="489" y="1081"/>
                </a:lnTo>
                <a:lnTo>
                  <a:pt x="494" y="1076"/>
                </a:lnTo>
                <a:lnTo>
                  <a:pt x="2276" y="2364"/>
                </a:lnTo>
                <a:lnTo>
                  <a:pt x="483" y="1086"/>
                </a:lnTo>
                <a:lnTo>
                  <a:pt x="546" y="1070"/>
                </a:lnTo>
                <a:lnTo>
                  <a:pt x="504" y="1091"/>
                </a:lnTo>
                <a:lnTo>
                  <a:pt x="546" y="1081"/>
                </a:lnTo>
                <a:lnTo>
                  <a:pt x="447" y="1117"/>
                </a:lnTo>
                <a:lnTo>
                  <a:pt x="483" y="1086"/>
                </a:lnTo>
                <a:lnTo>
                  <a:pt x="2276" y="2364"/>
                </a:lnTo>
                <a:lnTo>
                  <a:pt x="395" y="1112"/>
                </a:lnTo>
                <a:lnTo>
                  <a:pt x="400" y="1107"/>
                </a:lnTo>
                <a:lnTo>
                  <a:pt x="400" y="1112"/>
                </a:lnTo>
                <a:lnTo>
                  <a:pt x="400" y="1107"/>
                </a:lnTo>
                <a:lnTo>
                  <a:pt x="400" y="1112"/>
                </a:lnTo>
                <a:lnTo>
                  <a:pt x="395" y="1112"/>
                </a:lnTo>
                <a:lnTo>
                  <a:pt x="2276" y="2364"/>
                </a:lnTo>
                <a:lnTo>
                  <a:pt x="421" y="1044"/>
                </a:lnTo>
                <a:lnTo>
                  <a:pt x="416" y="1055"/>
                </a:lnTo>
                <a:lnTo>
                  <a:pt x="390" y="1070"/>
                </a:lnTo>
                <a:lnTo>
                  <a:pt x="421" y="1044"/>
                </a:lnTo>
                <a:lnTo>
                  <a:pt x="2276" y="2364"/>
                </a:lnTo>
                <a:lnTo>
                  <a:pt x="317" y="733"/>
                </a:lnTo>
                <a:lnTo>
                  <a:pt x="322" y="727"/>
                </a:lnTo>
                <a:lnTo>
                  <a:pt x="322" y="733"/>
                </a:lnTo>
                <a:lnTo>
                  <a:pt x="317" y="727"/>
                </a:lnTo>
                <a:lnTo>
                  <a:pt x="317" y="733"/>
                </a:lnTo>
                <a:lnTo>
                  <a:pt x="2276" y="2364"/>
                </a:lnTo>
                <a:lnTo>
                  <a:pt x="281" y="546"/>
                </a:lnTo>
                <a:lnTo>
                  <a:pt x="281" y="540"/>
                </a:lnTo>
                <a:lnTo>
                  <a:pt x="286" y="546"/>
                </a:lnTo>
                <a:lnTo>
                  <a:pt x="281" y="551"/>
                </a:lnTo>
                <a:lnTo>
                  <a:pt x="281" y="546"/>
                </a:lnTo>
                <a:lnTo>
                  <a:pt x="2276" y="2364"/>
                </a:lnTo>
                <a:lnTo>
                  <a:pt x="270" y="582"/>
                </a:lnTo>
                <a:lnTo>
                  <a:pt x="281" y="577"/>
                </a:lnTo>
                <a:lnTo>
                  <a:pt x="286" y="603"/>
                </a:lnTo>
                <a:lnTo>
                  <a:pt x="281" y="613"/>
                </a:lnTo>
                <a:lnTo>
                  <a:pt x="276" y="618"/>
                </a:lnTo>
                <a:lnTo>
                  <a:pt x="265" y="613"/>
                </a:lnTo>
                <a:lnTo>
                  <a:pt x="270" y="582"/>
                </a:lnTo>
                <a:lnTo>
                  <a:pt x="2276" y="2364"/>
                </a:lnTo>
                <a:lnTo>
                  <a:pt x="260" y="629"/>
                </a:lnTo>
                <a:lnTo>
                  <a:pt x="265" y="634"/>
                </a:lnTo>
                <a:lnTo>
                  <a:pt x="260" y="644"/>
                </a:lnTo>
                <a:lnTo>
                  <a:pt x="255" y="639"/>
                </a:lnTo>
                <a:lnTo>
                  <a:pt x="260" y="629"/>
                </a:lnTo>
                <a:lnTo>
                  <a:pt x="2276" y="2364"/>
                </a:lnTo>
                <a:lnTo>
                  <a:pt x="244" y="696"/>
                </a:lnTo>
                <a:lnTo>
                  <a:pt x="286" y="644"/>
                </a:lnTo>
                <a:lnTo>
                  <a:pt x="281" y="676"/>
                </a:lnTo>
                <a:lnTo>
                  <a:pt x="234" y="727"/>
                </a:lnTo>
                <a:lnTo>
                  <a:pt x="244" y="696"/>
                </a:lnTo>
                <a:lnTo>
                  <a:pt x="2276" y="2364"/>
                </a:lnTo>
                <a:lnTo>
                  <a:pt x="11" y="961"/>
                </a:lnTo>
                <a:lnTo>
                  <a:pt x="239" y="702"/>
                </a:lnTo>
                <a:lnTo>
                  <a:pt x="229" y="733"/>
                </a:lnTo>
                <a:lnTo>
                  <a:pt x="192" y="769"/>
                </a:lnTo>
                <a:lnTo>
                  <a:pt x="187" y="769"/>
                </a:lnTo>
                <a:lnTo>
                  <a:pt x="172" y="774"/>
                </a:lnTo>
                <a:lnTo>
                  <a:pt x="172" y="779"/>
                </a:lnTo>
                <a:lnTo>
                  <a:pt x="177" y="785"/>
                </a:lnTo>
                <a:lnTo>
                  <a:pt x="161" y="800"/>
                </a:lnTo>
                <a:lnTo>
                  <a:pt x="52" y="940"/>
                </a:lnTo>
                <a:lnTo>
                  <a:pt x="11" y="961"/>
                </a:lnTo>
                <a:lnTo>
                  <a:pt x="2276" y="2364"/>
                </a:lnTo>
                <a:lnTo>
                  <a:pt x="224" y="743"/>
                </a:lnTo>
                <a:lnTo>
                  <a:pt x="213" y="774"/>
                </a:lnTo>
                <a:lnTo>
                  <a:pt x="198" y="774"/>
                </a:lnTo>
                <a:lnTo>
                  <a:pt x="224" y="743"/>
                </a:lnTo>
                <a:lnTo>
                  <a:pt x="2276" y="2364"/>
                </a:lnTo>
                <a:lnTo>
                  <a:pt x="135" y="883"/>
                </a:lnTo>
                <a:lnTo>
                  <a:pt x="114" y="899"/>
                </a:lnTo>
                <a:lnTo>
                  <a:pt x="52" y="935"/>
                </a:lnTo>
                <a:lnTo>
                  <a:pt x="182" y="790"/>
                </a:lnTo>
                <a:lnTo>
                  <a:pt x="192" y="795"/>
                </a:lnTo>
                <a:lnTo>
                  <a:pt x="198" y="795"/>
                </a:lnTo>
                <a:lnTo>
                  <a:pt x="203" y="790"/>
                </a:lnTo>
                <a:lnTo>
                  <a:pt x="192" y="821"/>
                </a:lnTo>
                <a:lnTo>
                  <a:pt x="213" y="785"/>
                </a:lnTo>
                <a:lnTo>
                  <a:pt x="218" y="774"/>
                </a:lnTo>
                <a:lnTo>
                  <a:pt x="234" y="738"/>
                </a:lnTo>
                <a:lnTo>
                  <a:pt x="281" y="681"/>
                </a:lnTo>
                <a:lnTo>
                  <a:pt x="260" y="738"/>
                </a:lnTo>
                <a:lnTo>
                  <a:pt x="255" y="738"/>
                </a:lnTo>
                <a:lnTo>
                  <a:pt x="244" y="748"/>
                </a:lnTo>
                <a:lnTo>
                  <a:pt x="250" y="748"/>
                </a:lnTo>
                <a:lnTo>
                  <a:pt x="255" y="743"/>
                </a:lnTo>
                <a:lnTo>
                  <a:pt x="229" y="779"/>
                </a:lnTo>
                <a:lnTo>
                  <a:pt x="198" y="821"/>
                </a:lnTo>
                <a:lnTo>
                  <a:pt x="192" y="826"/>
                </a:lnTo>
                <a:lnTo>
                  <a:pt x="192" y="821"/>
                </a:lnTo>
                <a:lnTo>
                  <a:pt x="187" y="826"/>
                </a:lnTo>
                <a:lnTo>
                  <a:pt x="135" y="883"/>
                </a:lnTo>
                <a:lnTo>
                  <a:pt x="2276" y="2364"/>
                </a:lnTo>
                <a:lnTo>
                  <a:pt x="213" y="951"/>
                </a:lnTo>
                <a:lnTo>
                  <a:pt x="218" y="946"/>
                </a:lnTo>
                <a:lnTo>
                  <a:pt x="213" y="946"/>
                </a:lnTo>
                <a:lnTo>
                  <a:pt x="218" y="946"/>
                </a:lnTo>
                <a:lnTo>
                  <a:pt x="213" y="951"/>
                </a:lnTo>
                <a:lnTo>
                  <a:pt x="2276" y="2364"/>
                </a:lnTo>
                <a:lnTo>
                  <a:pt x="203" y="1174"/>
                </a:lnTo>
                <a:lnTo>
                  <a:pt x="198" y="1169"/>
                </a:lnTo>
                <a:lnTo>
                  <a:pt x="192" y="1169"/>
                </a:lnTo>
                <a:lnTo>
                  <a:pt x="192" y="1174"/>
                </a:lnTo>
                <a:lnTo>
                  <a:pt x="187" y="1174"/>
                </a:lnTo>
                <a:lnTo>
                  <a:pt x="187" y="1179"/>
                </a:lnTo>
                <a:lnTo>
                  <a:pt x="192" y="1179"/>
                </a:lnTo>
                <a:lnTo>
                  <a:pt x="198" y="1179"/>
                </a:lnTo>
                <a:lnTo>
                  <a:pt x="192" y="1185"/>
                </a:lnTo>
                <a:lnTo>
                  <a:pt x="172" y="1195"/>
                </a:lnTo>
                <a:lnTo>
                  <a:pt x="187" y="1185"/>
                </a:lnTo>
                <a:lnTo>
                  <a:pt x="146" y="1226"/>
                </a:lnTo>
                <a:lnTo>
                  <a:pt x="172" y="1195"/>
                </a:lnTo>
                <a:lnTo>
                  <a:pt x="229" y="1117"/>
                </a:lnTo>
                <a:lnTo>
                  <a:pt x="281" y="1076"/>
                </a:lnTo>
                <a:lnTo>
                  <a:pt x="333" y="1029"/>
                </a:lnTo>
                <a:lnTo>
                  <a:pt x="374" y="977"/>
                </a:lnTo>
                <a:lnTo>
                  <a:pt x="379" y="977"/>
                </a:lnTo>
                <a:lnTo>
                  <a:pt x="307" y="1060"/>
                </a:lnTo>
                <a:lnTo>
                  <a:pt x="239" y="1138"/>
                </a:lnTo>
                <a:lnTo>
                  <a:pt x="234" y="1138"/>
                </a:lnTo>
                <a:lnTo>
                  <a:pt x="213" y="1164"/>
                </a:lnTo>
                <a:lnTo>
                  <a:pt x="213" y="1159"/>
                </a:lnTo>
                <a:lnTo>
                  <a:pt x="203" y="1159"/>
                </a:lnTo>
                <a:lnTo>
                  <a:pt x="208" y="1164"/>
                </a:lnTo>
                <a:lnTo>
                  <a:pt x="213" y="1164"/>
                </a:lnTo>
                <a:lnTo>
                  <a:pt x="203" y="1174"/>
                </a:lnTo>
                <a:lnTo>
                  <a:pt x="2276" y="2364"/>
                </a:lnTo>
                <a:lnTo>
                  <a:pt x="270" y="1164"/>
                </a:lnTo>
                <a:lnTo>
                  <a:pt x="250" y="1205"/>
                </a:lnTo>
                <a:lnTo>
                  <a:pt x="244" y="1226"/>
                </a:lnTo>
                <a:lnTo>
                  <a:pt x="250" y="1221"/>
                </a:lnTo>
                <a:lnTo>
                  <a:pt x="255" y="1221"/>
                </a:lnTo>
                <a:lnTo>
                  <a:pt x="255" y="1216"/>
                </a:lnTo>
                <a:lnTo>
                  <a:pt x="255" y="1211"/>
                </a:lnTo>
                <a:lnTo>
                  <a:pt x="281" y="1179"/>
                </a:lnTo>
                <a:lnTo>
                  <a:pt x="343" y="1107"/>
                </a:lnTo>
                <a:lnTo>
                  <a:pt x="400" y="1081"/>
                </a:lnTo>
                <a:lnTo>
                  <a:pt x="364" y="1128"/>
                </a:lnTo>
                <a:lnTo>
                  <a:pt x="265" y="1211"/>
                </a:lnTo>
                <a:lnTo>
                  <a:pt x="182" y="1278"/>
                </a:lnTo>
                <a:lnTo>
                  <a:pt x="270" y="1164"/>
                </a:lnTo>
                <a:lnTo>
                  <a:pt x="2276" y="2364"/>
                </a:lnTo>
                <a:lnTo>
                  <a:pt x="327" y="1143"/>
                </a:lnTo>
                <a:lnTo>
                  <a:pt x="317" y="1148"/>
                </a:lnTo>
                <a:lnTo>
                  <a:pt x="322" y="1148"/>
                </a:lnTo>
                <a:lnTo>
                  <a:pt x="327" y="1153"/>
                </a:lnTo>
                <a:lnTo>
                  <a:pt x="333" y="1148"/>
                </a:lnTo>
                <a:lnTo>
                  <a:pt x="333" y="1143"/>
                </a:lnTo>
                <a:lnTo>
                  <a:pt x="327" y="1143"/>
                </a:lnTo>
                <a:lnTo>
                  <a:pt x="2276" y="2364"/>
                </a:lnTo>
                <a:lnTo>
                  <a:pt x="909" y="390"/>
                </a:lnTo>
                <a:lnTo>
                  <a:pt x="904" y="395"/>
                </a:lnTo>
                <a:lnTo>
                  <a:pt x="904" y="390"/>
                </a:lnTo>
                <a:lnTo>
                  <a:pt x="904" y="395"/>
                </a:lnTo>
                <a:lnTo>
                  <a:pt x="899" y="395"/>
                </a:lnTo>
                <a:lnTo>
                  <a:pt x="904" y="395"/>
                </a:lnTo>
                <a:lnTo>
                  <a:pt x="909" y="390"/>
                </a:lnTo>
                <a:lnTo>
                  <a:pt x="2276" y="2364"/>
                </a:lnTo>
                <a:lnTo>
                  <a:pt x="343" y="2213"/>
                </a:lnTo>
                <a:lnTo>
                  <a:pt x="338" y="2234"/>
                </a:lnTo>
                <a:lnTo>
                  <a:pt x="333" y="2234"/>
                </a:lnTo>
                <a:lnTo>
                  <a:pt x="333" y="2224"/>
                </a:lnTo>
                <a:lnTo>
                  <a:pt x="327" y="2244"/>
                </a:lnTo>
                <a:lnTo>
                  <a:pt x="338" y="2234"/>
                </a:lnTo>
                <a:lnTo>
                  <a:pt x="343" y="2213"/>
                </a:lnTo>
                <a:lnTo>
                  <a:pt x="2276" y="2364"/>
                </a:lnTo>
                <a:lnTo>
                  <a:pt x="364" y="1252"/>
                </a:lnTo>
                <a:lnTo>
                  <a:pt x="369" y="1252"/>
                </a:lnTo>
                <a:lnTo>
                  <a:pt x="369" y="1247"/>
                </a:lnTo>
                <a:lnTo>
                  <a:pt x="369" y="1242"/>
                </a:lnTo>
                <a:lnTo>
                  <a:pt x="364" y="1242"/>
                </a:lnTo>
                <a:lnTo>
                  <a:pt x="364" y="1237"/>
                </a:lnTo>
                <a:lnTo>
                  <a:pt x="353" y="1242"/>
                </a:lnTo>
                <a:lnTo>
                  <a:pt x="348" y="1247"/>
                </a:lnTo>
                <a:lnTo>
                  <a:pt x="348" y="1252"/>
                </a:lnTo>
                <a:lnTo>
                  <a:pt x="348" y="1247"/>
                </a:lnTo>
                <a:lnTo>
                  <a:pt x="348" y="1252"/>
                </a:lnTo>
                <a:lnTo>
                  <a:pt x="353" y="1252"/>
                </a:lnTo>
                <a:lnTo>
                  <a:pt x="348" y="1252"/>
                </a:lnTo>
                <a:lnTo>
                  <a:pt x="353" y="1252"/>
                </a:lnTo>
                <a:lnTo>
                  <a:pt x="359" y="1252"/>
                </a:lnTo>
                <a:lnTo>
                  <a:pt x="353" y="1252"/>
                </a:lnTo>
                <a:lnTo>
                  <a:pt x="359" y="1252"/>
                </a:lnTo>
                <a:lnTo>
                  <a:pt x="353" y="1252"/>
                </a:lnTo>
                <a:lnTo>
                  <a:pt x="359" y="1252"/>
                </a:lnTo>
                <a:lnTo>
                  <a:pt x="353" y="1257"/>
                </a:lnTo>
                <a:lnTo>
                  <a:pt x="359" y="1252"/>
                </a:lnTo>
                <a:lnTo>
                  <a:pt x="359" y="1257"/>
                </a:lnTo>
                <a:lnTo>
                  <a:pt x="364" y="1252"/>
                </a:lnTo>
                <a:lnTo>
                  <a:pt x="2276" y="2364"/>
                </a:lnTo>
                <a:lnTo>
                  <a:pt x="338" y="1382"/>
                </a:lnTo>
                <a:lnTo>
                  <a:pt x="333" y="1387"/>
                </a:lnTo>
                <a:lnTo>
                  <a:pt x="338" y="1387"/>
                </a:lnTo>
                <a:lnTo>
                  <a:pt x="343" y="1382"/>
                </a:lnTo>
                <a:lnTo>
                  <a:pt x="338" y="1382"/>
                </a:lnTo>
                <a:lnTo>
                  <a:pt x="2276" y="2364"/>
                </a:lnTo>
                <a:lnTo>
                  <a:pt x="333" y="1974"/>
                </a:lnTo>
                <a:lnTo>
                  <a:pt x="338" y="1912"/>
                </a:lnTo>
                <a:lnTo>
                  <a:pt x="333" y="1922"/>
                </a:lnTo>
                <a:lnTo>
                  <a:pt x="333" y="1938"/>
                </a:lnTo>
                <a:lnTo>
                  <a:pt x="333" y="1974"/>
                </a:lnTo>
                <a:lnTo>
                  <a:pt x="2276" y="2364"/>
                </a:lnTo>
                <a:lnTo>
                  <a:pt x="333" y="1335"/>
                </a:lnTo>
                <a:lnTo>
                  <a:pt x="327" y="1341"/>
                </a:lnTo>
                <a:lnTo>
                  <a:pt x="333" y="1341"/>
                </a:lnTo>
                <a:lnTo>
                  <a:pt x="333" y="1335"/>
                </a:lnTo>
                <a:lnTo>
                  <a:pt x="2276" y="2364"/>
                </a:lnTo>
                <a:lnTo>
                  <a:pt x="343" y="1335"/>
                </a:lnTo>
                <a:lnTo>
                  <a:pt x="338" y="1335"/>
                </a:lnTo>
                <a:lnTo>
                  <a:pt x="333" y="1341"/>
                </a:lnTo>
                <a:lnTo>
                  <a:pt x="338" y="1341"/>
                </a:lnTo>
                <a:lnTo>
                  <a:pt x="343" y="1335"/>
                </a:lnTo>
                <a:lnTo>
                  <a:pt x="2276" y="2364"/>
                </a:lnTo>
                <a:lnTo>
                  <a:pt x="327" y="1974"/>
                </a:lnTo>
                <a:lnTo>
                  <a:pt x="327" y="1990"/>
                </a:lnTo>
                <a:lnTo>
                  <a:pt x="333" y="1979"/>
                </a:lnTo>
                <a:lnTo>
                  <a:pt x="327" y="1974"/>
                </a:lnTo>
                <a:lnTo>
                  <a:pt x="2276" y="2364"/>
                </a:lnTo>
                <a:lnTo>
                  <a:pt x="333" y="1330"/>
                </a:lnTo>
                <a:lnTo>
                  <a:pt x="327" y="1330"/>
                </a:lnTo>
                <a:lnTo>
                  <a:pt x="322" y="1335"/>
                </a:lnTo>
                <a:lnTo>
                  <a:pt x="327" y="1335"/>
                </a:lnTo>
                <a:lnTo>
                  <a:pt x="333" y="1335"/>
                </a:lnTo>
                <a:lnTo>
                  <a:pt x="333" y="1330"/>
                </a:lnTo>
                <a:lnTo>
                  <a:pt x="2276" y="2364"/>
                </a:lnTo>
                <a:lnTo>
                  <a:pt x="463" y="1122"/>
                </a:lnTo>
                <a:lnTo>
                  <a:pt x="463" y="1128"/>
                </a:lnTo>
                <a:lnTo>
                  <a:pt x="468" y="1122"/>
                </a:lnTo>
                <a:lnTo>
                  <a:pt x="473" y="1117"/>
                </a:lnTo>
                <a:lnTo>
                  <a:pt x="478" y="1112"/>
                </a:lnTo>
                <a:lnTo>
                  <a:pt x="483" y="1112"/>
                </a:lnTo>
                <a:lnTo>
                  <a:pt x="483" y="1107"/>
                </a:lnTo>
                <a:lnTo>
                  <a:pt x="478" y="1112"/>
                </a:lnTo>
                <a:lnTo>
                  <a:pt x="468" y="1117"/>
                </a:lnTo>
                <a:lnTo>
                  <a:pt x="463" y="1122"/>
                </a:lnTo>
                <a:lnTo>
                  <a:pt x="2276" y="2364"/>
                </a:lnTo>
                <a:lnTo>
                  <a:pt x="447" y="1221"/>
                </a:lnTo>
                <a:lnTo>
                  <a:pt x="452" y="1221"/>
                </a:lnTo>
                <a:lnTo>
                  <a:pt x="457" y="1221"/>
                </a:lnTo>
                <a:lnTo>
                  <a:pt x="457" y="1216"/>
                </a:lnTo>
                <a:lnTo>
                  <a:pt x="463" y="1216"/>
                </a:lnTo>
                <a:lnTo>
                  <a:pt x="457" y="1211"/>
                </a:lnTo>
                <a:lnTo>
                  <a:pt x="452" y="1211"/>
                </a:lnTo>
                <a:lnTo>
                  <a:pt x="447" y="1216"/>
                </a:lnTo>
                <a:lnTo>
                  <a:pt x="447" y="1221"/>
                </a:lnTo>
                <a:lnTo>
                  <a:pt x="2276" y="2364"/>
                </a:lnTo>
                <a:lnTo>
                  <a:pt x="379" y="1320"/>
                </a:lnTo>
                <a:lnTo>
                  <a:pt x="385" y="1315"/>
                </a:lnTo>
                <a:lnTo>
                  <a:pt x="374" y="1315"/>
                </a:lnTo>
                <a:lnTo>
                  <a:pt x="374" y="1320"/>
                </a:lnTo>
                <a:lnTo>
                  <a:pt x="379" y="1320"/>
                </a:lnTo>
                <a:lnTo>
                  <a:pt x="2276" y="2364"/>
                </a:lnTo>
                <a:lnTo>
                  <a:pt x="379" y="1372"/>
                </a:lnTo>
                <a:lnTo>
                  <a:pt x="390" y="1366"/>
                </a:lnTo>
                <a:lnTo>
                  <a:pt x="390" y="1361"/>
                </a:lnTo>
                <a:lnTo>
                  <a:pt x="379" y="1372"/>
                </a:lnTo>
                <a:lnTo>
                  <a:pt x="2276" y="2364"/>
                </a:lnTo>
                <a:lnTo>
                  <a:pt x="395" y="1325"/>
                </a:lnTo>
                <a:lnTo>
                  <a:pt x="390" y="1320"/>
                </a:lnTo>
                <a:lnTo>
                  <a:pt x="385" y="1320"/>
                </a:lnTo>
                <a:lnTo>
                  <a:pt x="379" y="1325"/>
                </a:lnTo>
                <a:lnTo>
                  <a:pt x="374" y="1330"/>
                </a:lnTo>
                <a:lnTo>
                  <a:pt x="379" y="1330"/>
                </a:lnTo>
                <a:lnTo>
                  <a:pt x="374" y="1330"/>
                </a:lnTo>
                <a:lnTo>
                  <a:pt x="374" y="1335"/>
                </a:lnTo>
                <a:lnTo>
                  <a:pt x="379" y="1330"/>
                </a:lnTo>
                <a:lnTo>
                  <a:pt x="374" y="1335"/>
                </a:lnTo>
                <a:lnTo>
                  <a:pt x="379" y="1335"/>
                </a:lnTo>
                <a:lnTo>
                  <a:pt x="385" y="1335"/>
                </a:lnTo>
                <a:lnTo>
                  <a:pt x="385" y="1330"/>
                </a:lnTo>
                <a:lnTo>
                  <a:pt x="390" y="1330"/>
                </a:lnTo>
                <a:lnTo>
                  <a:pt x="390" y="1325"/>
                </a:lnTo>
                <a:lnTo>
                  <a:pt x="395" y="1325"/>
                </a:lnTo>
                <a:lnTo>
                  <a:pt x="2276" y="2364"/>
                </a:lnTo>
                <a:lnTo>
                  <a:pt x="395" y="1283"/>
                </a:lnTo>
                <a:lnTo>
                  <a:pt x="390" y="1278"/>
                </a:lnTo>
                <a:lnTo>
                  <a:pt x="385" y="1278"/>
                </a:lnTo>
                <a:lnTo>
                  <a:pt x="385" y="1283"/>
                </a:lnTo>
                <a:lnTo>
                  <a:pt x="379" y="1283"/>
                </a:lnTo>
                <a:lnTo>
                  <a:pt x="374" y="1283"/>
                </a:lnTo>
                <a:lnTo>
                  <a:pt x="369" y="1289"/>
                </a:lnTo>
                <a:lnTo>
                  <a:pt x="374" y="1289"/>
                </a:lnTo>
                <a:lnTo>
                  <a:pt x="369" y="1289"/>
                </a:lnTo>
                <a:lnTo>
                  <a:pt x="369" y="1294"/>
                </a:lnTo>
                <a:lnTo>
                  <a:pt x="369" y="1299"/>
                </a:lnTo>
                <a:lnTo>
                  <a:pt x="369" y="1294"/>
                </a:lnTo>
                <a:lnTo>
                  <a:pt x="369" y="1299"/>
                </a:lnTo>
                <a:lnTo>
                  <a:pt x="374" y="1299"/>
                </a:lnTo>
                <a:lnTo>
                  <a:pt x="369" y="1299"/>
                </a:lnTo>
                <a:lnTo>
                  <a:pt x="374" y="1299"/>
                </a:lnTo>
                <a:lnTo>
                  <a:pt x="379" y="1299"/>
                </a:lnTo>
                <a:lnTo>
                  <a:pt x="385" y="1299"/>
                </a:lnTo>
                <a:lnTo>
                  <a:pt x="390" y="1294"/>
                </a:lnTo>
                <a:lnTo>
                  <a:pt x="390" y="1289"/>
                </a:lnTo>
                <a:lnTo>
                  <a:pt x="395" y="1289"/>
                </a:lnTo>
                <a:lnTo>
                  <a:pt x="395" y="1283"/>
                </a:lnTo>
                <a:lnTo>
                  <a:pt x="2276" y="2364"/>
                </a:lnTo>
                <a:lnTo>
                  <a:pt x="270" y="1361"/>
                </a:lnTo>
                <a:lnTo>
                  <a:pt x="270" y="1356"/>
                </a:lnTo>
                <a:lnTo>
                  <a:pt x="260" y="1356"/>
                </a:lnTo>
                <a:lnTo>
                  <a:pt x="255" y="1361"/>
                </a:lnTo>
                <a:lnTo>
                  <a:pt x="250" y="1366"/>
                </a:lnTo>
                <a:lnTo>
                  <a:pt x="244" y="1372"/>
                </a:lnTo>
                <a:lnTo>
                  <a:pt x="239" y="1377"/>
                </a:lnTo>
                <a:lnTo>
                  <a:pt x="244" y="1377"/>
                </a:lnTo>
                <a:lnTo>
                  <a:pt x="239" y="1377"/>
                </a:lnTo>
                <a:lnTo>
                  <a:pt x="244" y="1377"/>
                </a:lnTo>
                <a:lnTo>
                  <a:pt x="239" y="1382"/>
                </a:lnTo>
                <a:lnTo>
                  <a:pt x="244" y="1377"/>
                </a:lnTo>
                <a:lnTo>
                  <a:pt x="250" y="1377"/>
                </a:lnTo>
                <a:lnTo>
                  <a:pt x="250" y="1382"/>
                </a:lnTo>
                <a:lnTo>
                  <a:pt x="250" y="1377"/>
                </a:lnTo>
                <a:lnTo>
                  <a:pt x="255" y="1377"/>
                </a:lnTo>
                <a:lnTo>
                  <a:pt x="255" y="1382"/>
                </a:lnTo>
                <a:lnTo>
                  <a:pt x="255" y="1377"/>
                </a:lnTo>
                <a:lnTo>
                  <a:pt x="265" y="1372"/>
                </a:lnTo>
                <a:lnTo>
                  <a:pt x="265" y="1366"/>
                </a:lnTo>
                <a:lnTo>
                  <a:pt x="270" y="1366"/>
                </a:lnTo>
                <a:lnTo>
                  <a:pt x="270" y="1361"/>
                </a:lnTo>
                <a:lnTo>
                  <a:pt x="2276" y="2364"/>
                </a:lnTo>
                <a:lnTo>
                  <a:pt x="255" y="1289"/>
                </a:lnTo>
                <a:lnTo>
                  <a:pt x="244" y="1294"/>
                </a:lnTo>
                <a:lnTo>
                  <a:pt x="234" y="1299"/>
                </a:lnTo>
                <a:lnTo>
                  <a:pt x="239" y="1299"/>
                </a:lnTo>
                <a:lnTo>
                  <a:pt x="255" y="1294"/>
                </a:lnTo>
                <a:lnTo>
                  <a:pt x="255" y="1289"/>
                </a:lnTo>
                <a:lnTo>
                  <a:pt x="2276" y="2364"/>
                </a:lnTo>
                <a:lnTo>
                  <a:pt x="286" y="1278"/>
                </a:lnTo>
                <a:lnTo>
                  <a:pt x="286" y="1273"/>
                </a:lnTo>
                <a:lnTo>
                  <a:pt x="281" y="1278"/>
                </a:lnTo>
                <a:lnTo>
                  <a:pt x="286" y="1278"/>
                </a:lnTo>
                <a:lnTo>
                  <a:pt x="2276" y="2364"/>
                </a:lnTo>
                <a:lnTo>
                  <a:pt x="270" y="1283"/>
                </a:lnTo>
                <a:lnTo>
                  <a:pt x="276" y="1283"/>
                </a:lnTo>
                <a:lnTo>
                  <a:pt x="276" y="1278"/>
                </a:lnTo>
                <a:lnTo>
                  <a:pt x="270" y="1283"/>
                </a:lnTo>
                <a:lnTo>
                  <a:pt x="270" y="1289"/>
                </a:lnTo>
                <a:lnTo>
                  <a:pt x="270" y="1283"/>
                </a:lnTo>
                <a:lnTo>
                  <a:pt x="2276" y="2364"/>
                </a:lnTo>
                <a:lnTo>
                  <a:pt x="286" y="1341"/>
                </a:lnTo>
                <a:lnTo>
                  <a:pt x="286" y="1335"/>
                </a:lnTo>
                <a:lnTo>
                  <a:pt x="281" y="1335"/>
                </a:lnTo>
                <a:lnTo>
                  <a:pt x="276" y="1346"/>
                </a:lnTo>
                <a:lnTo>
                  <a:pt x="270" y="1346"/>
                </a:lnTo>
                <a:lnTo>
                  <a:pt x="281" y="1346"/>
                </a:lnTo>
                <a:lnTo>
                  <a:pt x="286" y="1341"/>
                </a:lnTo>
                <a:lnTo>
                  <a:pt x="2276" y="2364"/>
                </a:lnTo>
                <a:lnTo>
                  <a:pt x="296" y="1278"/>
                </a:lnTo>
                <a:lnTo>
                  <a:pt x="302" y="1273"/>
                </a:lnTo>
                <a:lnTo>
                  <a:pt x="307" y="1273"/>
                </a:lnTo>
                <a:lnTo>
                  <a:pt x="307" y="1268"/>
                </a:lnTo>
                <a:lnTo>
                  <a:pt x="317" y="1263"/>
                </a:lnTo>
                <a:lnTo>
                  <a:pt x="307" y="1263"/>
                </a:lnTo>
                <a:lnTo>
                  <a:pt x="307" y="1257"/>
                </a:lnTo>
                <a:lnTo>
                  <a:pt x="296" y="1263"/>
                </a:lnTo>
                <a:lnTo>
                  <a:pt x="291" y="1268"/>
                </a:lnTo>
                <a:lnTo>
                  <a:pt x="286" y="1268"/>
                </a:lnTo>
                <a:lnTo>
                  <a:pt x="291" y="1268"/>
                </a:lnTo>
                <a:lnTo>
                  <a:pt x="291" y="1273"/>
                </a:lnTo>
                <a:lnTo>
                  <a:pt x="291" y="1268"/>
                </a:lnTo>
                <a:lnTo>
                  <a:pt x="291" y="1273"/>
                </a:lnTo>
                <a:lnTo>
                  <a:pt x="286" y="1278"/>
                </a:lnTo>
                <a:lnTo>
                  <a:pt x="291" y="1273"/>
                </a:lnTo>
                <a:lnTo>
                  <a:pt x="291" y="1278"/>
                </a:lnTo>
                <a:lnTo>
                  <a:pt x="291" y="1273"/>
                </a:lnTo>
                <a:lnTo>
                  <a:pt x="296" y="1278"/>
                </a:lnTo>
                <a:lnTo>
                  <a:pt x="2276" y="2364"/>
                </a:lnTo>
                <a:lnTo>
                  <a:pt x="213" y="1382"/>
                </a:lnTo>
                <a:lnTo>
                  <a:pt x="224" y="1377"/>
                </a:lnTo>
                <a:lnTo>
                  <a:pt x="224" y="1372"/>
                </a:lnTo>
                <a:lnTo>
                  <a:pt x="218" y="1372"/>
                </a:lnTo>
                <a:lnTo>
                  <a:pt x="213" y="1382"/>
                </a:lnTo>
                <a:lnTo>
                  <a:pt x="213" y="1377"/>
                </a:lnTo>
                <a:lnTo>
                  <a:pt x="213" y="1382"/>
                </a:lnTo>
                <a:lnTo>
                  <a:pt x="2276" y="2364"/>
                </a:lnTo>
                <a:lnTo>
                  <a:pt x="317" y="1351"/>
                </a:lnTo>
                <a:lnTo>
                  <a:pt x="296" y="1361"/>
                </a:lnTo>
                <a:lnTo>
                  <a:pt x="307" y="1356"/>
                </a:lnTo>
                <a:lnTo>
                  <a:pt x="317" y="1351"/>
                </a:lnTo>
                <a:lnTo>
                  <a:pt x="2276" y="2364"/>
                </a:lnTo>
                <a:lnTo>
                  <a:pt x="302" y="1341"/>
                </a:lnTo>
                <a:lnTo>
                  <a:pt x="307" y="1335"/>
                </a:lnTo>
                <a:lnTo>
                  <a:pt x="302" y="1335"/>
                </a:lnTo>
                <a:lnTo>
                  <a:pt x="296" y="1341"/>
                </a:lnTo>
                <a:lnTo>
                  <a:pt x="302" y="1341"/>
                </a:lnTo>
                <a:lnTo>
                  <a:pt x="2276" y="2364"/>
                </a:lnTo>
                <a:lnTo>
                  <a:pt x="353" y="1195"/>
                </a:lnTo>
                <a:lnTo>
                  <a:pt x="359" y="1195"/>
                </a:lnTo>
                <a:lnTo>
                  <a:pt x="364" y="1190"/>
                </a:lnTo>
                <a:lnTo>
                  <a:pt x="353" y="1195"/>
                </a:lnTo>
                <a:lnTo>
                  <a:pt x="2276" y="2364"/>
                </a:lnTo>
                <a:lnTo>
                  <a:pt x="343" y="2052"/>
                </a:lnTo>
                <a:lnTo>
                  <a:pt x="343" y="2057"/>
                </a:lnTo>
                <a:lnTo>
                  <a:pt x="343" y="2068"/>
                </a:lnTo>
                <a:lnTo>
                  <a:pt x="343" y="2052"/>
                </a:lnTo>
                <a:lnTo>
                  <a:pt x="2276" y="2364"/>
                </a:lnTo>
                <a:lnTo>
                  <a:pt x="322" y="1964"/>
                </a:lnTo>
                <a:lnTo>
                  <a:pt x="322" y="1979"/>
                </a:lnTo>
                <a:lnTo>
                  <a:pt x="322" y="1974"/>
                </a:lnTo>
                <a:lnTo>
                  <a:pt x="322" y="1964"/>
                </a:lnTo>
                <a:lnTo>
                  <a:pt x="2276" y="2364"/>
                </a:lnTo>
                <a:lnTo>
                  <a:pt x="348" y="1289"/>
                </a:lnTo>
                <a:lnTo>
                  <a:pt x="348" y="1283"/>
                </a:lnTo>
                <a:lnTo>
                  <a:pt x="343" y="1289"/>
                </a:lnTo>
                <a:lnTo>
                  <a:pt x="348" y="1289"/>
                </a:lnTo>
                <a:lnTo>
                  <a:pt x="2276" y="2364"/>
                </a:lnTo>
                <a:lnTo>
                  <a:pt x="624" y="1122"/>
                </a:lnTo>
                <a:lnTo>
                  <a:pt x="624" y="1128"/>
                </a:lnTo>
                <a:lnTo>
                  <a:pt x="634" y="1122"/>
                </a:lnTo>
                <a:lnTo>
                  <a:pt x="629" y="1122"/>
                </a:lnTo>
                <a:lnTo>
                  <a:pt x="624" y="1122"/>
                </a:lnTo>
                <a:lnTo>
                  <a:pt x="2276" y="2364"/>
                </a:lnTo>
                <a:lnTo>
                  <a:pt x="779" y="1091"/>
                </a:lnTo>
                <a:lnTo>
                  <a:pt x="785" y="1086"/>
                </a:lnTo>
                <a:lnTo>
                  <a:pt x="790" y="1081"/>
                </a:lnTo>
                <a:lnTo>
                  <a:pt x="790" y="1076"/>
                </a:lnTo>
                <a:lnTo>
                  <a:pt x="785" y="1081"/>
                </a:lnTo>
                <a:lnTo>
                  <a:pt x="779" y="1091"/>
                </a:lnTo>
                <a:lnTo>
                  <a:pt x="779" y="1086"/>
                </a:lnTo>
                <a:lnTo>
                  <a:pt x="779" y="1091"/>
                </a:lnTo>
                <a:lnTo>
                  <a:pt x="2276" y="2364"/>
                </a:lnTo>
                <a:lnTo>
                  <a:pt x="790" y="1107"/>
                </a:lnTo>
                <a:lnTo>
                  <a:pt x="790" y="1102"/>
                </a:lnTo>
                <a:lnTo>
                  <a:pt x="790" y="1096"/>
                </a:lnTo>
                <a:lnTo>
                  <a:pt x="779" y="1102"/>
                </a:lnTo>
                <a:lnTo>
                  <a:pt x="769" y="1112"/>
                </a:lnTo>
                <a:lnTo>
                  <a:pt x="769" y="1117"/>
                </a:lnTo>
                <a:lnTo>
                  <a:pt x="779" y="1112"/>
                </a:lnTo>
                <a:lnTo>
                  <a:pt x="779" y="1117"/>
                </a:lnTo>
                <a:lnTo>
                  <a:pt x="790" y="1107"/>
                </a:lnTo>
                <a:lnTo>
                  <a:pt x="2276" y="2364"/>
                </a:lnTo>
                <a:lnTo>
                  <a:pt x="785" y="317"/>
                </a:lnTo>
                <a:lnTo>
                  <a:pt x="790" y="317"/>
                </a:lnTo>
                <a:lnTo>
                  <a:pt x="790" y="312"/>
                </a:lnTo>
                <a:lnTo>
                  <a:pt x="785" y="317"/>
                </a:lnTo>
                <a:lnTo>
                  <a:pt x="2276" y="2364"/>
                </a:lnTo>
                <a:lnTo>
                  <a:pt x="686" y="1242"/>
                </a:lnTo>
                <a:lnTo>
                  <a:pt x="691" y="1237"/>
                </a:lnTo>
                <a:lnTo>
                  <a:pt x="696" y="1231"/>
                </a:lnTo>
                <a:lnTo>
                  <a:pt x="686" y="1242"/>
                </a:lnTo>
                <a:lnTo>
                  <a:pt x="2276" y="2364"/>
                </a:lnTo>
                <a:lnTo>
                  <a:pt x="722" y="1133"/>
                </a:lnTo>
                <a:lnTo>
                  <a:pt x="707" y="1138"/>
                </a:lnTo>
                <a:lnTo>
                  <a:pt x="712" y="1138"/>
                </a:lnTo>
                <a:lnTo>
                  <a:pt x="707" y="1143"/>
                </a:lnTo>
                <a:lnTo>
                  <a:pt x="696" y="1143"/>
                </a:lnTo>
                <a:lnTo>
                  <a:pt x="686" y="1148"/>
                </a:lnTo>
                <a:lnTo>
                  <a:pt x="681" y="1153"/>
                </a:lnTo>
                <a:lnTo>
                  <a:pt x="686" y="1153"/>
                </a:lnTo>
                <a:lnTo>
                  <a:pt x="676" y="1159"/>
                </a:lnTo>
                <a:lnTo>
                  <a:pt x="681" y="1159"/>
                </a:lnTo>
                <a:lnTo>
                  <a:pt x="686" y="1159"/>
                </a:lnTo>
                <a:lnTo>
                  <a:pt x="686" y="1164"/>
                </a:lnTo>
                <a:lnTo>
                  <a:pt x="686" y="1159"/>
                </a:lnTo>
                <a:lnTo>
                  <a:pt x="702" y="1148"/>
                </a:lnTo>
                <a:lnTo>
                  <a:pt x="707" y="1143"/>
                </a:lnTo>
                <a:lnTo>
                  <a:pt x="712" y="1143"/>
                </a:lnTo>
                <a:lnTo>
                  <a:pt x="722" y="1133"/>
                </a:lnTo>
                <a:lnTo>
                  <a:pt x="2276" y="2364"/>
                </a:lnTo>
                <a:lnTo>
                  <a:pt x="728" y="1081"/>
                </a:lnTo>
                <a:lnTo>
                  <a:pt x="728" y="1076"/>
                </a:lnTo>
                <a:lnTo>
                  <a:pt x="733" y="1065"/>
                </a:lnTo>
                <a:lnTo>
                  <a:pt x="728" y="1065"/>
                </a:lnTo>
                <a:lnTo>
                  <a:pt x="728" y="1070"/>
                </a:lnTo>
                <a:lnTo>
                  <a:pt x="722" y="1076"/>
                </a:lnTo>
                <a:lnTo>
                  <a:pt x="712" y="1076"/>
                </a:lnTo>
                <a:lnTo>
                  <a:pt x="712" y="1081"/>
                </a:lnTo>
                <a:lnTo>
                  <a:pt x="717" y="1081"/>
                </a:lnTo>
                <a:lnTo>
                  <a:pt x="722" y="1081"/>
                </a:lnTo>
                <a:lnTo>
                  <a:pt x="728" y="1081"/>
                </a:lnTo>
                <a:lnTo>
                  <a:pt x="2276" y="2364"/>
                </a:lnTo>
                <a:lnTo>
                  <a:pt x="790" y="966"/>
                </a:lnTo>
                <a:lnTo>
                  <a:pt x="785" y="972"/>
                </a:lnTo>
                <a:lnTo>
                  <a:pt x="790" y="972"/>
                </a:lnTo>
                <a:lnTo>
                  <a:pt x="790" y="966"/>
                </a:lnTo>
                <a:lnTo>
                  <a:pt x="2276" y="2364"/>
                </a:lnTo>
                <a:lnTo>
                  <a:pt x="785" y="302"/>
                </a:lnTo>
                <a:lnTo>
                  <a:pt x="790" y="296"/>
                </a:lnTo>
                <a:lnTo>
                  <a:pt x="785" y="296"/>
                </a:lnTo>
                <a:lnTo>
                  <a:pt x="785" y="302"/>
                </a:lnTo>
                <a:lnTo>
                  <a:pt x="2276" y="2364"/>
                </a:lnTo>
                <a:lnTo>
                  <a:pt x="800" y="707"/>
                </a:lnTo>
                <a:lnTo>
                  <a:pt x="800" y="702"/>
                </a:lnTo>
                <a:lnTo>
                  <a:pt x="805" y="696"/>
                </a:lnTo>
                <a:lnTo>
                  <a:pt x="800" y="702"/>
                </a:lnTo>
                <a:lnTo>
                  <a:pt x="800" y="707"/>
                </a:lnTo>
                <a:lnTo>
                  <a:pt x="2276" y="2364"/>
                </a:lnTo>
                <a:lnTo>
                  <a:pt x="800" y="494"/>
                </a:lnTo>
                <a:lnTo>
                  <a:pt x="795" y="499"/>
                </a:lnTo>
                <a:lnTo>
                  <a:pt x="795" y="504"/>
                </a:lnTo>
                <a:lnTo>
                  <a:pt x="795" y="499"/>
                </a:lnTo>
                <a:lnTo>
                  <a:pt x="800" y="499"/>
                </a:lnTo>
                <a:lnTo>
                  <a:pt x="805" y="499"/>
                </a:lnTo>
                <a:lnTo>
                  <a:pt x="805" y="494"/>
                </a:lnTo>
                <a:lnTo>
                  <a:pt x="805" y="489"/>
                </a:lnTo>
                <a:lnTo>
                  <a:pt x="800" y="494"/>
                </a:lnTo>
                <a:lnTo>
                  <a:pt x="2276" y="2364"/>
                </a:lnTo>
                <a:lnTo>
                  <a:pt x="800" y="416"/>
                </a:lnTo>
                <a:lnTo>
                  <a:pt x="795" y="421"/>
                </a:lnTo>
                <a:lnTo>
                  <a:pt x="805" y="416"/>
                </a:lnTo>
                <a:lnTo>
                  <a:pt x="805" y="411"/>
                </a:lnTo>
                <a:lnTo>
                  <a:pt x="800" y="416"/>
                </a:lnTo>
                <a:lnTo>
                  <a:pt x="2276" y="2364"/>
                </a:lnTo>
                <a:lnTo>
                  <a:pt x="800" y="582"/>
                </a:lnTo>
                <a:lnTo>
                  <a:pt x="800" y="577"/>
                </a:lnTo>
                <a:lnTo>
                  <a:pt x="795" y="582"/>
                </a:lnTo>
                <a:lnTo>
                  <a:pt x="790" y="587"/>
                </a:lnTo>
                <a:lnTo>
                  <a:pt x="795" y="587"/>
                </a:lnTo>
                <a:lnTo>
                  <a:pt x="790" y="587"/>
                </a:lnTo>
                <a:lnTo>
                  <a:pt x="795" y="587"/>
                </a:lnTo>
                <a:lnTo>
                  <a:pt x="790" y="587"/>
                </a:lnTo>
                <a:lnTo>
                  <a:pt x="795" y="587"/>
                </a:lnTo>
                <a:lnTo>
                  <a:pt x="800" y="582"/>
                </a:lnTo>
                <a:lnTo>
                  <a:pt x="2276" y="2364"/>
                </a:lnTo>
                <a:lnTo>
                  <a:pt x="795" y="587"/>
                </a:lnTo>
                <a:lnTo>
                  <a:pt x="795" y="582"/>
                </a:lnTo>
                <a:lnTo>
                  <a:pt x="800" y="582"/>
                </a:lnTo>
                <a:lnTo>
                  <a:pt x="795" y="587"/>
                </a:lnTo>
                <a:lnTo>
                  <a:pt x="2276" y="2364"/>
                </a:lnTo>
                <a:lnTo>
                  <a:pt x="483" y="1299"/>
                </a:lnTo>
                <a:lnTo>
                  <a:pt x="489" y="1294"/>
                </a:lnTo>
                <a:lnTo>
                  <a:pt x="489" y="1289"/>
                </a:lnTo>
                <a:lnTo>
                  <a:pt x="483" y="1289"/>
                </a:lnTo>
                <a:lnTo>
                  <a:pt x="478" y="1294"/>
                </a:lnTo>
                <a:lnTo>
                  <a:pt x="473" y="1299"/>
                </a:lnTo>
                <a:lnTo>
                  <a:pt x="478" y="1294"/>
                </a:lnTo>
                <a:lnTo>
                  <a:pt x="478" y="1299"/>
                </a:lnTo>
                <a:lnTo>
                  <a:pt x="483" y="1294"/>
                </a:lnTo>
                <a:lnTo>
                  <a:pt x="483" y="1299"/>
                </a:lnTo>
                <a:lnTo>
                  <a:pt x="2276" y="2364"/>
                </a:lnTo>
                <a:lnTo>
                  <a:pt x="468" y="1278"/>
                </a:lnTo>
                <a:lnTo>
                  <a:pt x="468" y="1273"/>
                </a:lnTo>
                <a:lnTo>
                  <a:pt x="473" y="1273"/>
                </a:lnTo>
                <a:lnTo>
                  <a:pt x="473" y="1268"/>
                </a:lnTo>
                <a:lnTo>
                  <a:pt x="468" y="1263"/>
                </a:lnTo>
                <a:lnTo>
                  <a:pt x="457" y="1268"/>
                </a:lnTo>
                <a:lnTo>
                  <a:pt x="452" y="1273"/>
                </a:lnTo>
                <a:lnTo>
                  <a:pt x="452" y="1278"/>
                </a:lnTo>
                <a:lnTo>
                  <a:pt x="447" y="1283"/>
                </a:lnTo>
                <a:lnTo>
                  <a:pt x="452" y="1283"/>
                </a:lnTo>
                <a:lnTo>
                  <a:pt x="457" y="1283"/>
                </a:lnTo>
                <a:lnTo>
                  <a:pt x="457" y="1289"/>
                </a:lnTo>
                <a:lnTo>
                  <a:pt x="463" y="1289"/>
                </a:lnTo>
                <a:lnTo>
                  <a:pt x="468" y="1283"/>
                </a:lnTo>
                <a:lnTo>
                  <a:pt x="468" y="1278"/>
                </a:lnTo>
                <a:lnTo>
                  <a:pt x="2276" y="2364"/>
                </a:lnTo>
                <a:lnTo>
                  <a:pt x="515" y="1242"/>
                </a:lnTo>
                <a:lnTo>
                  <a:pt x="525" y="1237"/>
                </a:lnTo>
                <a:lnTo>
                  <a:pt x="530" y="1231"/>
                </a:lnTo>
                <a:lnTo>
                  <a:pt x="530" y="1226"/>
                </a:lnTo>
                <a:lnTo>
                  <a:pt x="515" y="1231"/>
                </a:lnTo>
                <a:lnTo>
                  <a:pt x="504" y="1242"/>
                </a:lnTo>
                <a:lnTo>
                  <a:pt x="509" y="1242"/>
                </a:lnTo>
                <a:lnTo>
                  <a:pt x="504" y="1247"/>
                </a:lnTo>
                <a:lnTo>
                  <a:pt x="515" y="1242"/>
                </a:lnTo>
                <a:lnTo>
                  <a:pt x="2276" y="2364"/>
                </a:lnTo>
                <a:lnTo>
                  <a:pt x="457" y="1372"/>
                </a:lnTo>
                <a:lnTo>
                  <a:pt x="463" y="1372"/>
                </a:lnTo>
                <a:lnTo>
                  <a:pt x="463" y="1366"/>
                </a:lnTo>
                <a:lnTo>
                  <a:pt x="457" y="1372"/>
                </a:lnTo>
                <a:lnTo>
                  <a:pt x="2276" y="2364"/>
                </a:lnTo>
                <a:lnTo>
                  <a:pt x="494" y="1330"/>
                </a:lnTo>
                <a:lnTo>
                  <a:pt x="499" y="1325"/>
                </a:lnTo>
                <a:lnTo>
                  <a:pt x="483" y="1335"/>
                </a:lnTo>
                <a:lnTo>
                  <a:pt x="483" y="1330"/>
                </a:lnTo>
                <a:lnTo>
                  <a:pt x="489" y="1330"/>
                </a:lnTo>
                <a:lnTo>
                  <a:pt x="483" y="1335"/>
                </a:lnTo>
                <a:lnTo>
                  <a:pt x="494" y="1330"/>
                </a:lnTo>
                <a:lnTo>
                  <a:pt x="2276" y="2364"/>
                </a:lnTo>
                <a:lnTo>
                  <a:pt x="437" y="1133"/>
                </a:lnTo>
                <a:lnTo>
                  <a:pt x="431" y="1133"/>
                </a:lnTo>
                <a:lnTo>
                  <a:pt x="431" y="1138"/>
                </a:lnTo>
                <a:lnTo>
                  <a:pt x="431" y="1133"/>
                </a:lnTo>
                <a:lnTo>
                  <a:pt x="431" y="1138"/>
                </a:lnTo>
                <a:lnTo>
                  <a:pt x="431" y="1133"/>
                </a:lnTo>
                <a:lnTo>
                  <a:pt x="437" y="1133"/>
                </a:lnTo>
                <a:lnTo>
                  <a:pt x="2276" y="2364"/>
                </a:lnTo>
                <a:lnTo>
                  <a:pt x="457" y="1257"/>
                </a:lnTo>
                <a:lnTo>
                  <a:pt x="463" y="1257"/>
                </a:lnTo>
                <a:lnTo>
                  <a:pt x="463" y="1252"/>
                </a:lnTo>
                <a:lnTo>
                  <a:pt x="457" y="1252"/>
                </a:lnTo>
                <a:lnTo>
                  <a:pt x="457" y="1257"/>
                </a:lnTo>
                <a:lnTo>
                  <a:pt x="457" y="1252"/>
                </a:lnTo>
                <a:lnTo>
                  <a:pt x="457" y="1257"/>
                </a:lnTo>
                <a:lnTo>
                  <a:pt x="2276" y="2364"/>
                </a:lnTo>
                <a:lnTo>
                  <a:pt x="473" y="1283"/>
                </a:lnTo>
                <a:lnTo>
                  <a:pt x="478" y="1283"/>
                </a:lnTo>
                <a:lnTo>
                  <a:pt x="483" y="1278"/>
                </a:lnTo>
                <a:lnTo>
                  <a:pt x="483" y="1273"/>
                </a:lnTo>
                <a:lnTo>
                  <a:pt x="478" y="1273"/>
                </a:lnTo>
                <a:lnTo>
                  <a:pt x="468" y="1283"/>
                </a:lnTo>
                <a:lnTo>
                  <a:pt x="473" y="1283"/>
                </a:lnTo>
                <a:lnTo>
                  <a:pt x="2276" y="2364"/>
                </a:lnTo>
                <a:lnTo>
                  <a:pt x="416" y="1315"/>
                </a:lnTo>
                <a:lnTo>
                  <a:pt x="411" y="1315"/>
                </a:lnTo>
                <a:lnTo>
                  <a:pt x="411" y="1320"/>
                </a:lnTo>
                <a:lnTo>
                  <a:pt x="416" y="1315"/>
                </a:lnTo>
                <a:lnTo>
                  <a:pt x="2276" y="2364"/>
                </a:lnTo>
                <a:lnTo>
                  <a:pt x="499" y="1346"/>
                </a:lnTo>
                <a:lnTo>
                  <a:pt x="504" y="1346"/>
                </a:lnTo>
                <a:lnTo>
                  <a:pt x="499" y="1341"/>
                </a:lnTo>
                <a:lnTo>
                  <a:pt x="494" y="1346"/>
                </a:lnTo>
                <a:lnTo>
                  <a:pt x="499" y="1346"/>
                </a:lnTo>
                <a:lnTo>
                  <a:pt x="2276" y="2364"/>
                </a:lnTo>
                <a:lnTo>
                  <a:pt x="587" y="1221"/>
                </a:lnTo>
                <a:lnTo>
                  <a:pt x="598" y="1221"/>
                </a:lnTo>
                <a:lnTo>
                  <a:pt x="603" y="1211"/>
                </a:lnTo>
                <a:lnTo>
                  <a:pt x="598" y="1211"/>
                </a:lnTo>
                <a:lnTo>
                  <a:pt x="592" y="1221"/>
                </a:lnTo>
                <a:lnTo>
                  <a:pt x="587" y="1221"/>
                </a:lnTo>
                <a:lnTo>
                  <a:pt x="2276" y="2364"/>
                </a:lnTo>
                <a:lnTo>
                  <a:pt x="187" y="1335"/>
                </a:lnTo>
                <a:lnTo>
                  <a:pt x="192" y="1335"/>
                </a:lnTo>
                <a:lnTo>
                  <a:pt x="192" y="1341"/>
                </a:lnTo>
                <a:lnTo>
                  <a:pt x="192" y="1335"/>
                </a:lnTo>
                <a:lnTo>
                  <a:pt x="192" y="1341"/>
                </a:lnTo>
                <a:lnTo>
                  <a:pt x="192" y="1335"/>
                </a:lnTo>
                <a:lnTo>
                  <a:pt x="192" y="1341"/>
                </a:lnTo>
                <a:lnTo>
                  <a:pt x="198" y="1335"/>
                </a:lnTo>
                <a:lnTo>
                  <a:pt x="198" y="1341"/>
                </a:lnTo>
                <a:lnTo>
                  <a:pt x="198" y="1335"/>
                </a:lnTo>
                <a:lnTo>
                  <a:pt x="203" y="1335"/>
                </a:lnTo>
                <a:lnTo>
                  <a:pt x="208" y="1335"/>
                </a:lnTo>
                <a:lnTo>
                  <a:pt x="208" y="1325"/>
                </a:lnTo>
                <a:lnTo>
                  <a:pt x="213" y="1330"/>
                </a:lnTo>
                <a:lnTo>
                  <a:pt x="208" y="1325"/>
                </a:lnTo>
                <a:lnTo>
                  <a:pt x="213" y="1325"/>
                </a:lnTo>
                <a:lnTo>
                  <a:pt x="213" y="1320"/>
                </a:lnTo>
                <a:lnTo>
                  <a:pt x="208" y="1320"/>
                </a:lnTo>
                <a:lnTo>
                  <a:pt x="213" y="1320"/>
                </a:lnTo>
                <a:lnTo>
                  <a:pt x="208" y="1320"/>
                </a:lnTo>
                <a:lnTo>
                  <a:pt x="208" y="1315"/>
                </a:lnTo>
                <a:lnTo>
                  <a:pt x="203" y="1315"/>
                </a:lnTo>
                <a:lnTo>
                  <a:pt x="198" y="1315"/>
                </a:lnTo>
                <a:lnTo>
                  <a:pt x="198" y="1320"/>
                </a:lnTo>
                <a:lnTo>
                  <a:pt x="198" y="1315"/>
                </a:lnTo>
                <a:lnTo>
                  <a:pt x="192" y="1320"/>
                </a:lnTo>
                <a:lnTo>
                  <a:pt x="187" y="1320"/>
                </a:lnTo>
                <a:lnTo>
                  <a:pt x="187" y="1325"/>
                </a:lnTo>
                <a:lnTo>
                  <a:pt x="182" y="1330"/>
                </a:lnTo>
                <a:lnTo>
                  <a:pt x="187" y="1330"/>
                </a:lnTo>
                <a:lnTo>
                  <a:pt x="182" y="1330"/>
                </a:lnTo>
                <a:lnTo>
                  <a:pt x="187" y="1330"/>
                </a:lnTo>
                <a:lnTo>
                  <a:pt x="182" y="1335"/>
                </a:lnTo>
                <a:lnTo>
                  <a:pt x="187" y="1330"/>
                </a:lnTo>
                <a:lnTo>
                  <a:pt x="182" y="1335"/>
                </a:lnTo>
                <a:lnTo>
                  <a:pt x="187" y="1335"/>
                </a:lnTo>
                <a:lnTo>
                  <a:pt x="182" y="1335"/>
                </a:lnTo>
                <a:lnTo>
                  <a:pt x="187" y="1335"/>
                </a:lnTo>
                <a:lnTo>
                  <a:pt x="2276" y="2364"/>
                </a:lnTo>
                <a:lnTo>
                  <a:pt x="613" y="1148"/>
                </a:lnTo>
                <a:lnTo>
                  <a:pt x="608" y="1148"/>
                </a:lnTo>
                <a:lnTo>
                  <a:pt x="608" y="1153"/>
                </a:lnTo>
                <a:lnTo>
                  <a:pt x="613" y="1148"/>
                </a:lnTo>
                <a:lnTo>
                  <a:pt x="2276" y="2364"/>
                </a:lnTo>
                <a:lnTo>
                  <a:pt x="530" y="1252"/>
                </a:lnTo>
                <a:lnTo>
                  <a:pt x="535" y="1252"/>
                </a:lnTo>
                <a:lnTo>
                  <a:pt x="541" y="1247"/>
                </a:lnTo>
                <a:lnTo>
                  <a:pt x="541" y="1242"/>
                </a:lnTo>
                <a:lnTo>
                  <a:pt x="530" y="1252"/>
                </a:lnTo>
                <a:lnTo>
                  <a:pt x="2276" y="2364"/>
                </a:lnTo>
                <a:lnTo>
                  <a:pt x="805" y="655"/>
                </a:lnTo>
                <a:lnTo>
                  <a:pt x="800" y="660"/>
                </a:lnTo>
                <a:lnTo>
                  <a:pt x="800" y="655"/>
                </a:lnTo>
                <a:lnTo>
                  <a:pt x="805" y="655"/>
                </a:lnTo>
                <a:lnTo>
                  <a:pt x="2276" y="2364"/>
                </a:lnTo>
                <a:lnTo>
                  <a:pt x="629" y="1128"/>
                </a:lnTo>
                <a:lnTo>
                  <a:pt x="624" y="1128"/>
                </a:lnTo>
                <a:lnTo>
                  <a:pt x="624" y="1133"/>
                </a:lnTo>
                <a:lnTo>
                  <a:pt x="629" y="1128"/>
                </a:lnTo>
                <a:lnTo>
                  <a:pt x="2276" y="2364"/>
                </a:lnTo>
                <a:lnTo>
                  <a:pt x="733" y="1133"/>
                </a:lnTo>
                <a:lnTo>
                  <a:pt x="738" y="1128"/>
                </a:lnTo>
                <a:lnTo>
                  <a:pt x="733" y="1128"/>
                </a:lnTo>
                <a:lnTo>
                  <a:pt x="728" y="1133"/>
                </a:lnTo>
                <a:lnTo>
                  <a:pt x="733" y="1133"/>
                </a:lnTo>
                <a:lnTo>
                  <a:pt x="2276" y="2364"/>
                </a:lnTo>
                <a:lnTo>
                  <a:pt x="608" y="1195"/>
                </a:lnTo>
                <a:lnTo>
                  <a:pt x="603" y="1200"/>
                </a:lnTo>
                <a:lnTo>
                  <a:pt x="608" y="1200"/>
                </a:lnTo>
                <a:lnTo>
                  <a:pt x="603" y="1200"/>
                </a:lnTo>
                <a:lnTo>
                  <a:pt x="608" y="1195"/>
                </a:lnTo>
                <a:lnTo>
                  <a:pt x="2276" y="2364"/>
                </a:lnTo>
                <a:lnTo>
                  <a:pt x="582" y="1221"/>
                </a:lnTo>
                <a:lnTo>
                  <a:pt x="577" y="1221"/>
                </a:lnTo>
                <a:lnTo>
                  <a:pt x="566" y="1231"/>
                </a:lnTo>
                <a:lnTo>
                  <a:pt x="572" y="1231"/>
                </a:lnTo>
                <a:lnTo>
                  <a:pt x="582" y="1226"/>
                </a:lnTo>
                <a:lnTo>
                  <a:pt x="582" y="1221"/>
                </a:lnTo>
                <a:lnTo>
                  <a:pt x="2276" y="2364"/>
                </a:lnTo>
                <a:lnTo>
                  <a:pt x="629" y="1179"/>
                </a:lnTo>
                <a:lnTo>
                  <a:pt x="629" y="1174"/>
                </a:lnTo>
                <a:lnTo>
                  <a:pt x="618" y="1179"/>
                </a:lnTo>
                <a:lnTo>
                  <a:pt x="618" y="1185"/>
                </a:lnTo>
                <a:lnTo>
                  <a:pt x="624" y="1179"/>
                </a:lnTo>
                <a:lnTo>
                  <a:pt x="624" y="1185"/>
                </a:lnTo>
                <a:lnTo>
                  <a:pt x="624" y="1179"/>
                </a:lnTo>
                <a:lnTo>
                  <a:pt x="629" y="1179"/>
                </a:lnTo>
                <a:lnTo>
                  <a:pt x="2276" y="2364"/>
                </a:lnTo>
                <a:lnTo>
                  <a:pt x="3912" y="192"/>
                </a:lnTo>
                <a:lnTo>
                  <a:pt x="3912" y="187"/>
                </a:lnTo>
                <a:lnTo>
                  <a:pt x="3907" y="182"/>
                </a:lnTo>
                <a:lnTo>
                  <a:pt x="3902" y="182"/>
                </a:lnTo>
                <a:lnTo>
                  <a:pt x="3902" y="187"/>
                </a:lnTo>
                <a:lnTo>
                  <a:pt x="3907" y="192"/>
                </a:lnTo>
                <a:lnTo>
                  <a:pt x="3912" y="192"/>
                </a:lnTo>
                <a:lnTo>
                  <a:pt x="2276" y="2364"/>
                </a:lnTo>
                <a:lnTo>
                  <a:pt x="3886" y="130"/>
                </a:lnTo>
                <a:lnTo>
                  <a:pt x="3886" y="125"/>
                </a:lnTo>
                <a:lnTo>
                  <a:pt x="3881" y="130"/>
                </a:lnTo>
                <a:lnTo>
                  <a:pt x="3886" y="130"/>
                </a:lnTo>
                <a:lnTo>
                  <a:pt x="2276" y="2364"/>
                </a:lnTo>
                <a:lnTo>
                  <a:pt x="3860" y="109"/>
                </a:lnTo>
                <a:lnTo>
                  <a:pt x="3860" y="104"/>
                </a:lnTo>
                <a:lnTo>
                  <a:pt x="3865" y="104"/>
                </a:lnTo>
                <a:lnTo>
                  <a:pt x="3865" y="109"/>
                </a:lnTo>
                <a:lnTo>
                  <a:pt x="3865" y="114"/>
                </a:lnTo>
                <a:lnTo>
                  <a:pt x="3871" y="109"/>
                </a:lnTo>
                <a:lnTo>
                  <a:pt x="3871" y="114"/>
                </a:lnTo>
                <a:lnTo>
                  <a:pt x="3871" y="109"/>
                </a:lnTo>
                <a:lnTo>
                  <a:pt x="3876" y="109"/>
                </a:lnTo>
                <a:lnTo>
                  <a:pt x="3871" y="109"/>
                </a:lnTo>
                <a:lnTo>
                  <a:pt x="3876" y="104"/>
                </a:lnTo>
                <a:lnTo>
                  <a:pt x="3871" y="104"/>
                </a:lnTo>
                <a:lnTo>
                  <a:pt x="3865" y="99"/>
                </a:lnTo>
                <a:lnTo>
                  <a:pt x="3860" y="104"/>
                </a:lnTo>
                <a:lnTo>
                  <a:pt x="3855" y="104"/>
                </a:lnTo>
                <a:lnTo>
                  <a:pt x="3860" y="109"/>
                </a:lnTo>
                <a:lnTo>
                  <a:pt x="2276" y="2364"/>
                </a:lnTo>
                <a:lnTo>
                  <a:pt x="3840" y="89"/>
                </a:lnTo>
                <a:lnTo>
                  <a:pt x="3845" y="89"/>
                </a:lnTo>
                <a:lnTo>
                  <a:pt x="3845" y="83"/>
                </a:lnTo>
                <a:lnTo>
                  <a:pt x="3845" y="78"/>
                </a:lnTo>
                <a:lnTo>
                  <a:pt x="3840" y="78"/>
                </a:lnTo>
                <a:lnTo>
                  <a:pt x="3834" y="89"/>
                </a:lnTo>
                <a:lnTo>
                  <a:pt x="3840" y="89"/>
                </a:lnTo>
                <a:lnTo>
                  <a:pt x="2276" y="2364"/>
                </a:lnTo>
                <a:lnTo>
                  <a:pt x="3798" y="57"/>
                </a:lnTo>
                <a:lnTo>
                  <a:pt x="3803" y="52"/>
                </a:lnTo>
                <a:lnTo>
                  <a:pt x="3803" y="57"/>
                </a:lnTo>
                <a:lnTo>
                  <a:pt x="3808" y="52"/>
                </a:lnTo>
                <a:lnTo>
                  <a:pt x="3814" y="52"/>
                </a:lnTo>
                <a:lnTo>
                  <a:pt x="3814" y="47"/>
                </a:lnTo>
                <a:lnTo>
                  <a:pt x="3819" y="42"/>
                </a:lnTo>
                <a:lnTo>
                  <a:pt x="3814" y="42"/>
                </a:lnTo>
                <a:lnTo>
                  <a:pt x="3819" y="37"/>
                </a:lnTo>
                <a:lnTo>
                  <a:pt x="3814" y="37"/>
                </a:lnTo>
                <a:lnTo>
                  <a:pt x="3819" y="31"/>
                </a:lnTo>
                <a:lnTo>
                  <a:pt x="3814" y="37"/>
                </a:lnTo>
                <a:lnTo>
                  <a:pt x="3814" y="31"/>
                </a:lnTo>
                <a:lnTo>
                  <a:pt x="3808" y="37"/>
                </a:lnTo>
                <a:lnTo>
                  <a:pt x="3803" y="37"/>
                </a:lnTo>
                <a:lnTo>
                  <a:pt x="3803" y="42"/>
                </a:lnTo>
                <a:lnTo>
                  <a:pt x="3798" y="42"/>
                </a:lnTo>
                <a:lnTo>
                  <a:pt x="3798" y="47"/>
                </a:lnTo>
                <a:lnTo>
                  <a:pt x="3798" y="52"/>
                </a:lnTo>
                <a:lnTo>
                  <a:pt x="3798" y="57"/>
                </a:lnTo>
                <a:lnTo>
                  <a:pt x="2276" y="2364"/>
                </a:lnTo>
                <a:lnTo>
                  <a:pt x="3829" y="156"/>
                </a:lnTo>
                <a:lnTo>
                  <a:pt x="3829" y="151"/>
                </a:lnTo>
                <a:lnTo>
                  <a:pt x="3834" y="151"/>
                </a:lnTo>
                <a:lnTo>
                  <a:pt x="3829" y="146"/>
                </a:lnTo>
                <a:lnTo>
                  <a:pt x="3834" y="146"/>
                </a:lnTo>
                <a:lnTo>
                  <a:pt x="3829" y="146"/>
                </a:lnTo>
                <a:lnTo>
                  <a:pt x="3829" y="140"/>
                </a:lnTo>
                <a:lnTo>
                  <a:pt x="3824" y="146"/>
                </a:lnTo>
                <a:lnTo>
                  <a:pt x="3824" y="151"/>
                </a:lnTo>
                <a:lnTo>
                  <a:pt x="3829" y="151"/>
                </a:lnTo>
                <a:lnTo>
                  <a:pt x="3829" y="156"/>
                </a:lnTo>
                <a:lnTo>
                  <a:pt x="2276" y="2364"/>
                </a:lnTo>
                <a:lnTo>
                  <a:pt x="3969" y="94"/>
                </a:lnTo>
                <a:lnTo>
                  <a:pt x="3969" y="89"/>
                </a:lnTo>
                <a:lnTo>
                  <a:pt x="3975" y="89"/>
                </a:lnTo>
                <a:lnTo>
                  <a:pt x="3969" y="89"/>
                </a:lnTo>
                <a:lnTo>
                  <a:pt x="3969" y="94"/>
                </a:lnTo>
                <a:lnTo>
                  <a:pt x="2276" y="2364"/>
                </a:lnTo>
                <a:lnTo>
                  <a:pt x="4333" y="2094"/>
                </a:lnTo>
                <a:lnTo>
                  <a:pt x="4338" y="2094"/>
                </a:lnTo>
                <a:lnTo>
                  <a:pt x="4343" y="2094"/>
                </a:lnTo>
                <a:lnTo>
                  <a:pt x="4343" y="2099"/>
                </a:lnTo>
                <a:lnTo>
                  <a:pt x="4349" y="2104"/>
                </a:lnTo>
                <a:lnTo>
                  <a:pt x="4354" y="2104"/>
                </a:lnTo>
                <a:lnTo>
                  <a:pt x="4359" y="2104"/>
                </a:lnTo>
                <a:lnTo>
                  <a:pt x="4354" y="2099"/>
                </a:lnTo>
                <a:lnTo>
                  <a:pt x="4359" y="2094"/>
                </a:lnTo>
                <a:lnTo>
                  <a:pt x="4364" y="2094"/>
                </a:lnTo>
                <a:lnTo>
                  <a:pt x="4354" y="2089"/>
                </a:lnTo>
                <a:lnTo>
                  <a:pt x="4359" y="2089"/>
                </a:lnTo>
                <a:lnTo>
                  <a:pt x="4364" y="2083"/>
                </a:lnTo>
                <a:lnTo>
                  <a:pt x="4364" y="2078"/>
                </a:lnTo>
                <a:lnTo>
                  <a:pt x="4354" y="2089"/>
                </a:lnTo>
                <a:lnTo>
                  <a:pt x="4349" y="2083"/>
                </a:lnTo>
                <a:lnTo>
                  <a:pt x="4349" y="2078"/>
                </a:lnTo>
                <a:lnTo>
                  <a:pt x="4349" y="2083"/>
                </a:lnTo>
                <a:lnTo>
                  <a:pt x="4343" y="2083"/>
                </a:lnTo>
                <a:lnTo>
                  <a:pt x="4343" y="2089"/>
                </a:lnTo>
                <a:lnTo>
                  <a:pt x="4333" y="2094"/>
                </a:lnTo>
                <a:lnTo>
                  <a:pt x="2276" y="2364"/>
                </a:lnTo>
                <a:lnTo>
                  <a:pt x="4369" y="2115"/>
                </a:lnTo>
                <a:lnTo>
                  <a:pt x="4364" y="2120"/>
                </a:lnTo>
                <a:lnTo>
                  <a:pt x="4354" y="2130"/>
                </a:lnTo>
                <a:lnTo>
                  <a:pt x="4354" y="2135"/>
                </a:lnTo>
                <a:lnTo>
                  <a:pt x="4354" y="2141"/>
                </a:lnTo>
                <a:lnTo>
                  <a:pt x="4338" y="2146"/>
                </a:lnTo>
                <a:lnTo>
                  <a:pt x="4349" y="2146"/>
                </a:lnTo>
                <a:lnTo>
                  <a:pt x="4354" y="2146"/>
                </a:lnTo>
                <a:lnTo>
                  <a:pt x="4354" y="2156"/>
                </a:lnTo>
                <a:lnTo>
                  <a:pt x="4359" y="2167"/>
                </a:lnTo>
                <a:lnTo>
                  <a:pt x="4364" y="2167"/>
                </a:lnTo>
                <a:lnTo>
                  <a:pt x="4364" y="2161"/>
                </a:lnTo>
                <a:lnTo>
                  <a:pt x="4369" y="2172"/>
                </a:lnTo>
                <a:lnTo>
                  <a:pt x="4380" y="2182"/>
                </a:lnTo>
                <a:lnTo>
                  <a:pt x="4385" y="2182"/>
                </a:lnTo>
                <a:lnTo>
                  <a:pt x="4395" y="2172"/>
                </a:lnTo>
                <a:lnTo>
                  <a:pt x="4390" y="2167"/>
                </a:lnTo>
                <a:lnTo>
                  <a:pt x="4385" y="2156"/>
                </a:lnTo>
                <a:lnTo>
                  <a:pt x="4385" y="2151"/>
                </a:lnTo>
                <a:lnTo>
                  <a:pt x="4390" y="2151"/>
                </a:lnTo>
                <a:lnTo>
                  <a:pt x="4395" y="2151"/>
                </a:lnTo>
                <a:lnTo>
                  <a:pt x="4395" y="2141"/>
                </a:lnTo>
                <a:lnTo>
                  <a:pt x="4385" y="2141"/>
                </a:lnTo>
                <a:lnTo>
                  <a:pt x="4390" y="2130"/>
                </a:lnTo>
                <a:lnTo>
                  <a:pt x="4395" y="2130"/>
                </a:lnTo>
                <a:lnTo>
                  <a:pt x="4395" y="2120"/>
                </a:lnTo>
                <a:lnTo>
                  <a:pt x="4375" y="2130"/>
                </a:lnTo>
                <a:lnTo>
                  <a:pt x="4375" y="2120"/>
                </a:lnTo>
                <a:lnTo>
                  <a:pt x="4375" y="2115"/>
                </a:lnTo>
                <a:lnTo>
                  <a:pt x="4369" y="2115"/>
                </a:lnTo>
                <a:lnTo>
                  <a:pt x="2276" y="2364"/>
                </a:lnTo>
                <a:lnTo>
                  <a:pt x="3315" y="899"/>
                </a:lnTo>
                <a:lnTo>
                  <a:pt x="3315" y="878"/>
                </a:lnTo>
                <a:lnTo>
                  <a:pt x="3310" y="857"/>
                </a:lnTo>
                <a:lnTo>
                  <a:pt x="3299" y="852"/>
                </a:lnTo>
                <a:lnTo>
                  <a:pt x="3284" y="842"/>
                </a:lnTo>
                <a:lnTo>
                  <a:pt x="3289" y="857"/>
                </a:lnTo>
                <a:lnTo>
                  <a:pt x="3294" y="889"/>
                </a:lnTo>
                <a:lnTo>
                  <a:pt x="3299" y="899"/>
                </a:lnTo>
                <a:lnTo>
                  <a:pt x="3304" y="904"/>
                </a:lnTo>
                <a:lnTo>
                  <a:pt x="3315" y="904"/>
                </a:lnTo>
                <a:lnTo>
                  <a:pt x="3315" y="899"/>
                </a:lnTo>
                <a:lnTo>
                  <a:pt x="2276" y="2364"/>
                </a:lnTo>
                <a:lnTo>
                  <a:pt x="3200" y="977"/>
                </a:lnTo>
                <a:lnTo>
                  <a:pt x="3206" y="992"/>
                </a:lnTo>
                <a:lnTo>
                  <a:pt x="3211" y="1003"/>
                </a:lnTo>
                <a:lnTo>
                  <a:pt x="3216" y="998"/>
                </a:lnTo>
                <a:lnTo>
                  <a:pt x="3226" y="972"/>
                </a:lnTo>
                <a:lnTo>
                  <a:pt x="3226" y="961"/>
                </a:lnTo>
                <a:lnTo>
                  <a:pt x="3206" y="946"/>
                </a:lnTo>
                <a:lnTo>
                  <a:pt x="3195" y="946"/>
                </a:lnTo>
                <a:lnTo>
                  <a:pt x="3190" y="946"/>
                </a:lnTo>
                <a:lnTo>
                  <a:pt x="3190" y="961"/>
                </a:lnTo>
                <a:lnTo>
                  <a:pt x="3200" y="977"/>
                </a:lnTo>
                <a:lnTo>
                  <a:pt x="2276" y="2364"/>
                </a:lnTo>
                <a:lnTo>
                  <a:pt x="3190" y="847"/>
                </a:lnTo>
                <a:lnTo>
                  <a:pt x="3195" y="857"/>
                </a:lnTo>
                <a:lnTo>
                  <a:pt x="3200" y="857"/>
                </a:lnTo>
                <a:lnTo>
                  <a:pt x="3200" y="852"/>
                </a:lnTo>
                <a:lnTo>
                  <a:pt x="3200" y="837"/>
                </a:lnTo>
                <a:lnTo>
                  <a:pt x="3195" y="831"/>
                </a:lnTo>
                <a:lnTo>
                  <a:pt x="3190" y="837"/>
                </a:lnTo>
                <a:lnTo>
                  <a:pt x="3185" y="842"/>
                </a:lnTo>
                <a:lnTo>
                  <a:pt x="3190" y="847"/>
                </a:lnTo>
                <a:lnTo>
                  <a:pt x="2276" y="2364"/>
                </a:lnTo>
                <a:lnTo>
                  <a:pt x="4369" y="2244"/>
                </a:lnTo>
                <a:lnTo>
                  <a:pt x="4364" y="2239"/>
                </a:lnTo>
                <a:lnTo>
                  <a:pt x="4359" y="2244"/>
                </a:lnTo>
                <a:lnTo>
                  <a:pt x="4354" y="2276"/>
                </a:lnTo>
                <a:lnTo>
                  <a:pt x="4349" y="2354"/>
                </a:lnTo>
                <a:lnTo>
                  <a:pt x="4349" y="2359"/>
                </a:lnTo>
                <a:lnTo>
                  <a:pt x="4354" y="2359"/>
                </a:lnTo>
                <a:lnTo>
                  <a:pt x="4369" y="2338"/>
                </a:lnTo>
                <a:lnTo>
                  <a:pt x="4375" y="2333"/>
                </a:lnTo>
                <a:lnTo>
                  <a:pt x="4375" y="2328"/>
                </a:lnTo>
                <a:lnTo>
                  <a:pt x="4369" y="2322"/>
                </a:lnTo>
                <a:lnTo>
                  <a:pt x="4369" y="2307"/>
                </a:lnTo>
                <a:lnTo>
                  <a:pt x="4369" y="2276"/>
                </a:lnTo>
                <a:lnTo>
                  <a:pt x="4369" y="2244"/>
                </a:lnTo>
                <a:lnTo>
                  <a:pt x="2276" y="2364"/>
                </a:lnTo>
                <a:lnTo>
                  <a:pt x="4385" y="1824"/>
                </a:lnTo>
                <a:lnTo>
                  <a:pt x="4380" y="1813"/>
                </a:lnTo>
                <a:lnTo>
                  <a:pt x="4380" y="1818"/>
                </a:lnTo>
                <a:lnTo>
                  <a:pt x="4369" y="1824"/>
                </a:lnTo>
                <a:lnTo>
                  <a:pt x="4369" y="1834"/>
                </a:lnTo>
                <a:lnTo>
                  <a:pt x="4375" y="1839"/>
                </a:lnTo>
                <a:lnTo>
                  <a:pt x="4390" y="1855"/>
                </a:lnTo>
                <a:lnTo>
                  <a:pt x="4395" y="1855"/>
                </a:lnTo>
                <a:lnTo>
                  <a:pt x="4395" y="1850"/>
                </a:lnTo>
                <a:lnTo>
                  <a:pt x="4380" y="1834"/>
                </a:lnTo>
                <a:lnTo>
                  <a:pt x="4375" y="1829"/>
                </a:lnTo>
                <a:lnTo>
                  <a:pt x="4380" y="1829"/>
                </a:lnTo>
                <a:lnTo>
                  <a:pt x="4385" y="1824"/>
                </a:lnTo>
                <a:lnTo>
                  <a:pt x="2276" y="2364"/>
                </a:lnTo>
                <a:lnTo>
                  <a:pt x="4380" y="385"/>
                </a:lnTo>
                <a:lnTo>
                  <a:pt x="4375" y="395"/>
                </a:lnTo>
                <a:lnTo>
                  <a:pt x="4380" y="405"/>
                </a:lnTo>
                <a:lnTo>
                  <a:pt x="4395" y="411"/>
                </a:lnTo>
                <a:lnTo>
                  <a:pt x="4395" y="353"/>
                </a:lnTo>
                <a:lnTo>
                  <a:pt x="4385" y="369"/>
                </a:lnTo>
                <a:lnTo>
                  <a:pt x="4380" y="385"/>
                </a:lnTo>
                <a:lnTo>
                  <a:pt x="2276" y="2364"/>
                </a:lnTo>
                <a:lnTo>
                  <a:pt x="4395" y="1434"/>
                </a:lnTo>
                <a:lnTo>
                  <a:pt x="4395" y="1424"/>
                </a:lnTo>
                <a:lnTo>
                  <a:pt x="4390" y="1424"/>
                </a:lnTo>
                <a:lnTo>
                  <a:pt x="4395" y="1434"/>
                </a:lnTo>
                <a:lnTo>
                  <a:pt x="2276" y="2364"/>
                </a:lnTo>
                <a:lnTo>
                  <a:pt x="3206" y="868"/>
                </a:lnTo>
                <a:lnTo>
                  <a:pt x="3216" y="868"/>
                </a:lnTo>
                <a:lnTo>
                  <a:pt x="3221" y="868"/>
                </a:lnTo>
                <a:lnTo>
                  <a:pt x="3216" y="863"/>
                </a:lnTo>
                <a:lnTo>
                  <a:pt x="3211" y="863"/>
                </a:lnTo>
                <a:lnTo>
                  <a:pt x="3221" y="857"/>
                </a:lnTo>
                <a:lnTo>
                  <a:pt x="3226" y="857"/>
                </a:lnTo>
                <a:lnTo>
                  <a:pt x="3221" y="852"/>
                </a:lnTo>
                <a:lnTo>
                  <a:pt x="3216" y="852"/>
                </a:lnTo>
                <a:lnTo>
                  <a:pt x="3216" y="847"/>
                </a:lnTo>
                <a:lnTo>
                  <a:pt x="3211" y="847"/>
                </a:lnTo>
                <a:lnTo>
                  <a:pt x="3211" y="852"/>
                </a:lnTo>
                <a:lnTo>
                  <a:pt x="3211" y="857"/>
                </a:lnTo>
                <a:lnTo>
                  <a:pt x="3206" y="863"/>
                </a:lnTo>
                <a:lnTo>
                  <a:pt x="3206" y="868"/>
                </a:lnTo>
                <a:lnTo>
                  <a:pt x="2276" y="2364"/>
                </a:lnTo>
                <a:lnTo>
                  <a:pt x="4375" y="1107"/>
                </a:lnTo>
                <a:lnTo>
                  <a:pt x="4380" y="1117"/>
                </a:lnTo>
                <a:lnTo>
                  <a:pt x="4390" y="1133"/>
                </a:lnTo>
                <a:lnTo>
                  <a:pt x="4390" y="1153"/>
                </a:lnTo>
                <a:lnTo>
                  <a:pt x="4375" y="1153"/>
                </a:lnTo>
                <a:lnTo>
                  <a:pt x="4369" y="1159"/>
                </a:lnTo>
                <a:lnTo>
                  <a:pt x="4375" y="1179"/>
                </a:lnTo>
                <a:lnTo>
                  <a:pt x="4380" y="1190"/>
                </a:lnTo>
                <a:lnTo>
                  <a:pt x="4395" y="1190"/>
                </a:lnTo>
                <a:lnTo>
                  <a:pt x="4395" y="1081"/>
                </a:lnTo>
                <a:lnTo>
                  <a:pt x="4375" y="1091"/>
                </a:lnTo>
                <a:lnTo>
                  <a:pt x="4369" y="1096"/>
                </a:lnTo>
                <a:lnTo>
                  <a:pt x="4375" y="1107"/>
                </a:lnTo>
                <a:lnTo>
                  <a:pt x="2276" y="2364"/>
                </a:lnTo>
                <a:lnTo>
                  <a:pt x="4390" y="2276"/>
                </a:lnTo>
                <a:lnTo>
                  <a:pt x="4395" y="2276"/>
                </a:lnTo>
                <a:lnTo>
                  <a:pt x="4395" y="2250"/>
                </a:lnTo>
                <a:lnTo>
                  <a:pt x="4385" y="2255"/>
                </a:lnTo>
                <a:lnTo>
                  <a:pt x="4380" y="2265"/>
                </a:lnTo>
                <a:lnTo>
                  <a:pt x="4385" y="2276"/>
                </a:lnTo>
                <a:lnTo>
                  <a:pt x="4385" y="2281"/>
                </a:lnTo>
                <a:lnTo>
                  <a:pt x="4390" y="2276"/>
                </a:lnTo>
                <a:lnTo>
                  <a:pt x="2276" y="2364"/>
                </a:lnTo>
                <a:lnTo>
                  <a:pt x="4177" y="1086"/>
                </a:lnTo>
                <a:lnTo>
                  <a:pt x="4177" y="1107"/>
                </a:lnTo>
                <a:lnTo>
                  <a:pt x="4182" y="1091"/>
                </a:lnTo>
                <a:lnTo>
                  <a:pt x="4177" y="1086"/>
                </a:lnTo>
                <a:lnTo>
                  <a:pt x="2276" y="2364"/>
                </a:lnTo>
                <a:lnTo>
                  <a:pt x="4240" y="972"/>
                </a:lnTo>
                <a:lnTo>
                  <a:pt x="4229" y="966"/>
                </a:lnTo>
                <a:lnTo>
                  <a:pt x="4229" y="972"/>
                </a:lnTo>
                <a:lnTo>
                  <a:pt x="4234" y="982"/>
                </a:lnTo>
                <a:lnTo>
                  <a:pt x="4234" y="987"/>
                </a:lnTo>
                <a:lnTo>
                  <a:pt x="4240" y="998"/>
                </a:lnTo>
                <a:lnTo>
                  <a:pt x="4240" y="1008"/>
                </a:lnTo>
                <a:lnTo>
                  <a:pt x="4240" y="1013"/>
                </a:lnTo>
                <a:lnTo>
                  <a:pt x="4240" y="1018"/>
                </a:lnTo>
                <a:lnTo>
                  <a:pt x="4240" y="1013"/>
                </a:lnTo>
                <a:lnTo>
                  <a:pt x="4240" y="972"/>
                </a:lnTo>
                <a:lnTo>
                  <a:pt x="2276" y="2364"/>
                </a:lnTo>
                <a:lnTo>
                  <a:pt x="4224" y="998"/>
                </a:lnTo>
                <a:lnTo>
                  <a:pt x="4219" y="1013"/>
                </a:lnTo>
                <a:lnTo>
                  <a:pt x="4214" y="1070"/>
                </a:lnTo>
                <a:lnTo>
                  <a:pt x="4214" y="1086"/>
                </a:lnTo>
                <a:lnTo>
                  <a:pt x="4219" y="1086"/>
                </a:lnTo>
                <a:lnTo>
                  <a:pt x="4224" y="998"/>
                </a:lnTo>
                <a:lnTo>
                  <a:pt x="2276" y="2364"/>
                </a:lnTo>
                <a:lnTo>
                  <a:pt x="4234" y="1065"/>
                </a:lnTo>
                <a:lnTo>
                  <a:pt x="4240" y="1055"/>
                </a:lnTo>
                <a:lnTo>
                  <a:pt x="4234" y="1024"/>
                </a:lnTo>
                <a:lnTo>
                  <a:pt x="4234" y="1018"/>
                </a:lnTo>
                <a:lnTo>
                  <a:pt x="4229" y="1039"/>
                </a:lnTo>
                <a:lnTo>
                  <a:pt x="4219" y="1070"/>
                </a:lnTo>
                <a:lnTo>
                  <a:pt x="4219" y="1086"/>
                </a:lnTo>
                <a:lnTo>
                  <a:pt x="4229" y="1081"/>
                </a:lnTo>
                <a:lnTo>
                  <a:pt x="4229" y="1091"/>
                </a:lnTo>
                <a:lnTo>
                  <a:pt x="4229" y="1102"/>
                </a:lnTo>
                <a:lnTo>
                  <a:pt x="4229" y="1096"/>
                </a:lnTo>
                <a:lnTo>
                  <a:pt x="4234" y="1065"/>
                </a:lnTo>
                <a:lnTo>
                  <a:pt x="2276" y="2364"/>
                </a:lnTo>
                <a:lnTo>
                  <a:pt x="4156" y="1003"/>
                </a:lnTo>
                <a:lnTo>
                  <a:pt x="4162" y="1013"/>
                </a:lnTo>
                <a:lnTo>
                  <a:pt x="4162" y="1003"/>
                </a:lnTo>
                <a:lnTo>
                  <a:pt x="4162" y="998"/>
                </a:lnTo>
                <a:lnTo>
                  <a:pt x="4156" y="1003"/>
                </a:lnTo>
                <a:lnTo>
                  <a:pt x="2276" y="2364"/>
                </a:lnTo>
                <a:lnTo>
                  <a:pt x="4203" y="1138"/>
                </a:lnTo>
                <a:lnTo>
                  <a:pt x="4214" y="1190"/>
                </a:lnTo>
                <a:lnTo>
                  <a:pt x="4214" y="1185"/>
                </a:lnTo>
                <a:lnTo>
                  <a:pt x="4203" y="1122"/>
                </a:lnTo>
                <a:lnTo>
                  <a:pt x="4203" y="1138"/>
                </a:lnTo>
                <a:lnTo>
                  <a:pt x="2276" y="2364"/>
                </a:lnTo>
                <a:lnTo>
                  <a:pt x="4167" y="1159"/>
                </a:lnTo>
                <a:lnTo>
                  <a:pt x="4156" y="1050"/>
                </a:lnTo>
                <a:lnTo>
                  <a:pt x="4162" y="1143"/>
                </a:lnTo>
                <a:lnTo>
                  <a:pt x="4167" y="1159"/>
                </a:lnTo>
                <a:lnTo>
                  <a:pt x="2276" y="2364"/>
                </a:lnTo>
                <a:lnTo>
                  <a:pt x="4110" y="909"/>
                </a:lnTo>
                <a:lnTo>
                  <a:pt x="4110" y="894"/>
                </a:lnTo>
                <a:lnTo>
                  <a:pt x="4104" y="904"/>
                </a:lnTo>
                <a:lnTo>
                  <a:pt x="4110" y="909"/>
                </a:lnTo>
                <a:lnTo>
                  <a:pt x="2276" y="2364"/>
                </a:lnTo>
                <a:lnTo>
                  <a:pt x="4146" y="961"/>
                </a:lnTo>
                <a:lnTo>
                  <a:pt x="4146" y="972"/>
                </a:lnTo>
                <a:lnTo>
                  <a:pt x="4151" y="951"/>
                </a:lnTo>
                <a:lnTo>
                  <a:pt x="4146" y="940"/>
                </a:lnTo>
                <a:lnTo>
                  <a:pt x="4141" y="935"/>
                </a:lnTo>
                <a:lnTo>
                  <a:pt x="4141" y="956"/>
                </a:lnTo>
                <a:lnTo>
                  <a:pt x="4146" y="982"/>
                </a:lnTo>
                <a:lnTo>
                  <a:pt x="4146" y="977"/>
                </a:lnTo>
                <a:lnTo>
                  <a:pt x="4146" y="972"/>
                </a:lnTo>
                <a:lnTo>
                  <a:pt x="4146" y="961"/>
                </a:lnTo>
                <a:lnTo>
                  <a:pt x="2276" y="2364"/>
                </a:lnTo>
                <a:lnTo>
                  <a:pt x="3741" y="63"/>
                </a:lnTo>
                <a:lnTo>
                  <a:pt x="3736" y="68"/>
                </a:lnTo>
                <a:lnTo>
                  <a:pt x="3741" y="68"/>
                </a:lnTo>
                <a:lnTo>
                  <a:pt x="3741" y="63"/>
                </a:lnTo>
                <a:lnTo>
                  <a:pt x="2276" y="2364"/>
                </a:lnTo>
                <a:lnTo>
                  <a:pt x="3730" y="31"/>
                </a:lnTo>
                <a:lnTo>
                  <a:pt x="3730" y="37"/>
                </a:lnTo>
                <a:lnTo>
                  <a:pt x="3736" y="42"/>
                </a:lnTo>
                <a:lnTo>
                  <a:pt x="3736" y="37"/>
                </a:lnTo>
                <a:lnTo>
                  <a:pt x="3741" y="37"/>
                </a:lnTo>
                <a:lnTo>
                  <a:pt x="3746" y="31"/>
                </a:lnTo>
                <a:lnTo>
                  <a:pt x="3746" y="26"/>
                </a:lnTo>
                <a:lnTo>
                  <a:pt x="3746" y="21"/>
                </a:lnTo>
                <a:lnTo>
                  <a:pt x="3746" y="16"/>
                </a:lnTo>
                <a:lnTo>
                  <a:pt x="3741" y="16"/>
                </a:lnTo>
                <a:lnTo>
                  <a:pt x="3736" y="16"/>
                </a:lnTo>
                <a:lnTo>
                  <a:pt x="3736" y="21"/>
                </a:lnTo>
                <a:lnTo>
                  <a:pt x="3730" y="21"/>
                </a:lnTo>
                <a:lnTo>
                  <a:pt x="3730" y="26"/>
                </a:lnTo>
                <a:lnTo>
                  <a:pt x="3730" y="31"/>
                </a:lnTo>
                <a:lnTo>
                  <a:pt x="2276" y="2364"/>
                </a:lnTo>
                <a:lnTo>
                  <a:pt x="3777" y="37"/>
                </a:lnTo>
                <a:lnTo>
                  <a:pt x="3777" y="42"/>
                </a:lnTo>
                <a:lnTo>
                  <a:pt x="3782" y="42"/>
                </a:lnTo>
                <a:lnTo>
                  <a:pt x="3782" y="37"/>
                </a:lnTo>
                <a:lnTo>
                  <a:pt x="3777" y="37"/>
                </a:lnTo>
                <a:lnTo>
                  <a:pt x="2276" y="2364"/>
                </a:lnTo>
                <a:lnTo>
                  <a:pt x="4037" y="265"/>
                </a:lnTo>
                <a:lnTo>
                  <a:pt x="4037" y="270"/>
                </a:lnTo>
                <a:lnTo>
                  <a:pt x="4042" y="270"/>
                </a:lnTo>
                <a:lnTo>
                  <a:pt x="4042" y="265"/>
                </a:lnTo>
                <a:lnTo>
                  <a:pt x="4037" y="265"/>
                </a:lnTo>
                <a:lnTo>
                  <a:pt x="2276" y="2364"/>
                </a:lnTo>
                <a:lnTo>
                  <a:pt x="4307" y="961"/>
                </a:lnTo>
                <a:lnTo>
                  <a:pt x="4281" y="1102"/>
                </a:lnTo>
                <a:lnTo>
                  <a:pt x="4271" y="1081"/>
                </a:lnTo>
                <a:lnTo>
                  <a:pt x="4271" y="1091"/>
                </a:lnTo>
                <a:lnTo>
                  <a:pt x="4271" y="1096"/>
                </a:lnTo>
                <a:lnTo>
                  <a:pt x="4271" y="1091"/>
                </a:lnTo>
                <a:lnTo>
                  <a:pt x="4266" y="1086"/>
                </a:lnTo>
                <a:lnTo>
                  <a:pt x="4271" y="1133"/>
                </a:lnTo>
                <a:lnTo>
                  <a:pt x="4271" y="1148"/>
                </a:lnTo>
                <a:lnTo>
                  <a:pt x="4276" y="1143"/>
                </a:lnTo>
                <a:lnTo>
                  <a:pt x="4276" y="1133"/>
                </a:lnTo>
                <a:lnTo>
                  <a:pt x="4281" y="1164"/>
                </a:lnTo>
                <a:lnTo>
                  <a:pt x="4286" y="1190"/>
                </a:lnTo>
                <a:lnTo>
                  <a:pt x="4286" y="1247"/>
                </a:lnTo>
                <a:lnTo>
                  <a:pt x="4286" y="1263"/>
                </a:lnTo>
                <a:lnTo>
                  <a:pt x="4292" y="1257"/>
                </a:lnTo>
                <a:lnTo>
                  <a:pt x="4292" y="1268"/>
                </a:lnTo>
                <a:lnTo>
                  <a:pt x="4292" y="1257"/>
                </a:lnTo>
                <a:lnTo>
                  <a:pt x="4292" y="1237"/>
                </a:lnTo>
                <a:lnTo>
                  <a:pt x="4302" y="1273"/>
                </a:lnTo>
                <a:lnTo>
                  <a:pt x="4307" y="1263"/>
                </a:lnTo>
                <a:lnTo>
                  <a:pt x="4312" y="1242"/>
                </a:lnTo>
                <a:lnTo>
                  <a:pt x="4312" y="1200"/>
                </a:lnTo>
                <a:lnTo>
                  <a:pt x="4302" y="1148"/>
                </a:lnTo>
                <a:lnTo>
                  <a:pt x="4297" y="1122"/>
                </a:lnTo>
                <a:lnTo>
                  <a:pt x="4281" y="1102"/>
                </a:lnTo>
                <a:lnTo>
                  <a:pt x="4312" y="956"/>
                </a:lnTo>
                <a:lnTo>
                  <a:pt x="4307" y="961"/>
                </a:lnTo>
                <a:lnTo>
                  <a:pt x="2276" y="2364"/>
                </a:lnTo>
                <a:lnTo>
                  <a:pt x="4276" y="1034"/>
                </a:lnTo>
                <a:lnTo>
                  <a:pt x="4276" y="1013"/>
                </a:lnTo>
                <a:lnTo>
                  <a:pt x="4271" y="998"/>
                </a:lnTo>
                <a:lnTo>
                  <a:pt x="4255" y="982"/>
                </a:lnTo>
                <a:lnTo>
                  <a:pt x="4240" y="972"/>
                </a:lnTo>
                <a:lnTo>
                  <a:pt x="4245" y="987"/>
                </a:lnTo>
                <a:lnTo>
                  <a:pt x="4245" y="1003"/>
                </a:lnTo>
                <a:lnTo>
                  <a:pt x="4245" y="998"/>
                </a:lnTo>
                <a:lnTo>
                  <a:pt x="4250" y="982"/>
                </a:lnTo>
                <a:lnTo>
                  <a:pt x="4250" y="998"/>
                </a:lnTo>
                <a:lnTo>
                  <a:pt x="4250" y="1024"/>
                </a:lnTo>
                <a:lnTo>
                  <a:pt x="4245" y="1050"/>
                </a:lnTo>
                <a:lnTo>
                  <a:pt x="4250" y="1060"/>
                </a:lnTo>
                <a:lnTo>
                  <a:pt x="4255" y="1055"/>
                </a:lnTo>
                <a:lnTo>
                  <a:pt x="4255" y="1086"/>
                </a:lnTo>
                <a:lnTo>
                  <a:pt x="4260" y="1122"/>
                </a:lnTo>
                <a:lnTo>
                  <a:pt x="4260" y="1128"/>
                </a:lnTo>
                <a:lnTo>
                  <a:pt x="4260" y="1122"/>
                </a:lnTo>
                <a:lnTo>
                  <a:pt x="4260" y="1107"/>
                </a:lnTo>
                <a:lnTo>
                  <a:pt x="4260" y="1060"/>
                </a:lnTo>
                <a:lnTo>
                  <a:pt x="4260" y="1050"/>
                </a:lnTo>
                <a:lnTo>
                  <a:pt x="4266" y="1070"/>
                </a:lnTo>
                <a:lnTo>
                  <a:pt x="4276" y="1034"/>
                </a:lnTo>
                <a:lnTo>
                  <a:pt x="2276" y="2364"/>
                </a:lnTo>
                <a:lnTo>
                  <a:pt x="4307" y="1361"/>
                </a:lnTo>
                <a:lnTo>
                  <a:pt x="4307" y="1382"/>
                </a:lnTo>
                <a:lnTo>
                  <a:pt x="4307" y="1372"/>
                </a:lnTo>
                <a:lnTo>
                  <a:pt x="4307" y="1361"/>
                </a:lnTo>
                <a:lnTo>
                  <a:pt x="2276" y="2364"/>
                </a:lnTo>
                <a:lnTo>
                  <a:pt x="4286" y="1263"/>
                </a:lnTo>
                <a:lnTo>
                  <a:pt x="4281" y="1190"/>
                </a:lnTo>
                <a:lnTo>
                  <a:pt x="4286" y="1252"/>
                </a:lnTo>
                <a:lnTo>
                  <a:pt x="4286" y="1263"/>
                </a:lnTo>
                <a:lnTo>
                  <a:pt x="2276" y="2364"/>
                </a:lnTo>
                <a:lnTo>
                  <a:pt x="31" y="1434"/>
                </a:lnTo>
                <a:lnTo>
                  <a:pt x="37" y="1434"/>
                </a:lnTo>
                <a:lnTo>
                  <a:pt x="37" y="1429"/>
                </a:lnTo>
                <a:lnTo>
                  <a:pt x="31" y="1434"/>
                </a:lnTo>
                <a:lnTo>
                  <a:pt x="2276" y="2364"/>
                </a:lnTo>
                <a:lnTo>
                  <a:pt x="16" y="1418"/>
                </a:lnTo>
                <a:lnTo>
                  <a:pt x="16" y="1413"/>
                </a:lnTo>
                <a:lnTo>
                  <a:pt x="0" y="1418"/>
                </a:lnTo>
                <a:lnTo>
                  <a:pt x="0" y="1429"/>
                </a:lnTo>
                <a:lnTo>
                  <a:pt x="11" y="1424"/>
                </a:lnTo>
                <a:lnTo>
                  <a:pt x="16" y="1418"/>
                </a:lnTo>
                <a:lnTo>
                  <a:pt x="2276" y="2364"/>
                </a:lnTo>
                <a:lnTo>
                  <a:pt x="11" y="1424"/>
                </a:lnTo>
                <a:lnTo>
                  <a:pt x="16" y="1424"/>
                </a:lnTo>
                <a:lnTo>
                  <a:pt x="21" y="1418"/>
                </a:lnTo>
                <a:lnTo>
                  <a:pt x="11" y="1424"/>
                </a:lnTo>
                <a:lnTo>
                  <a:pt x="2276" y="2364"/>
                </a:lnTo>
                <a:lnTo>
                  <a:pt x="11" y="1424"/>
                </a:lnTo>
                <a:lnTo>
                  <a:pt x="16" y="1418"/>
                </a:lnTo>
                <a:lnTo>
                  <a:pt x="16" y="1424"/>
                </a:lnTo>
                <a:lnTo>
                  <a:pt x="11" y="1424"/>
                </a:lnTo>
                <a:lnTo>
                  <a:pt x="2276" y="2364"/>
                </a:lnTo>
                <a:lnTo>
                  <a:pt x="63" y="1450"/>
                </a:lnTo>
                <a:lnTo>
                  <a:pt x="52" y="1455"/>
                </a:lnTo>
                <a:lnTo>
                  <a:pt x="57" y="1455"/>
                </a:lnTo>
                <a:lnTo>
                  <a:pt x="63" y="1450"/>
                </a:lnTo>
                <a:lnTo>
                  <a:pt x="2276" y="2364"/>
                </a:lnTo>
                <a:lnTo>
                  <a:pt x="42" y="1434"/>
                </a:lnTo>
                <a:lnTo>
                  <a:pt x="52" y="1429"/>
                </a:lnTo>
                <a:lnTo>
                  <a:pt x="57" y="1429"/>
                </a:lnTo>
                <a:lnTo>
                  <a:pt x="52" y="1429"/>
                </a:lnTo>
                <a:lnTo>
                  <a:pt x="42" y="1434"/>
                </a:lnTo>
                <a:lnTo>
                  <a:pt x="2276" y="2364"/>
                </a:lnTo>
                <a:lnTo>
                  <a:pt x="135" y="1476"/>
                </a:lnTo>
                <a:lnTo>
                  <a:pt x="125" y="1481"/>
                </a:lnTo>
                <a:lnTo>
                  <a:pt x="130" y="1481"/>
                </a:lnTo>
                <a:lnTo>
                  <a:pt x="135" y="1476"/>
                </a:lnTo>
                <a:lnTo>
                  <a:pt x="2276" y="2364"/>
                </a:lnTo>
                <a:lnTo>
                  <a:pt x="0" y="1450"/>
                </a:lnTo>
                <a:lnTo>
                  <a:pt x="5" y="1444"/>
                </a:lnTo>
                <a:lnTo>
                  <a:pt x="16" y="1444"/>
                </a:lnTo>
                <a:lnTo>
                  <a:pt x="16" y="1439"/>
                </a:lnTo>
                <a:lnTo>
                  <a:pt x="0" y="1450"/>
                </a:lnTo>
                <a:lnTo>
                  <a:pt x="2276" y="2364"/>
                </a:lnTo>
                <a:lnTo>
                  <a:pt x="42" y="1408"/>
                </a:lnTo>
                <a:lnTo>
                  <a:pt x="47" y="1403"/>
                </a:lnTo>
                <a:lnTo>
                  <a:pt x="42" y="1403"/>
                </a:lnTo>
                <a:lnTo>
                  <a:pt x="42" y="1408"/>
                </a:lnTo>
                <a:lnTo>
                  <a:pt x="2276" y="2364"/>
                </a:lnTo>
                <a:lnTo>
                  <a:pt x="229" y="1330"/>
                </a:lnTo>
                <a:lnTo>
                  <a:pt x="229" y="1325"/>
                </a:lnTo>
                <a:lnTo>
                  <a:pt x="224" y="1325"/>
                </a:lnTo>
                <a:lnTo>
                  <a:pt x="218" y="1330"/>
                </a:lnTo>
                <a:lnTo>
                  <a:pt x="213" y="1335"/>
                </a:lnTo>
                <a:lnTo>
                  <a:pt x="218" y="1335"/>
                </a:lnTo>
                <a:lnTo>
                  <a:pt x="213" y="1335"/>
                </a:lnTo>
                <a:lnTo>
                  <a:pt x="218" y="1335"/>
                </a:lnTo>
                <a:lnTo>
                  <a:pt x="224" y="1335"/>
                </a:lnTo>
                <a:lnTo>
                  <a:pt x="229" y="1330"/>
                </a:lnTo>
                <a:lnTo>
                  <a:pt x="2276" y="2364"/>
                </a:lnTo>
                <a:lnTo>
                  <a:pt x="156" y="1387"/>
                </a:lnTo>
                <a:lnTo>
                  <a:pt x="161" y="1387"/>
                </a:lnTo>
                <a:lnTo>
                  <a:pt x="161" y="1382"/>
                </a:lnTo>
                <a:lnTo>
                  <a:pt x="166" y="1377"/>
                </a:lnTo>
                <a:lnTo>
                  <a:pt x="161" y="1377"/>
                </a:lnTo>
                <a:lnTo>
                  <a:pt x="156" y="1377"/>
                </a:lnTo>
                <a:lnTo>
                  <a:pt x="151" y="1377"/>
                </a:lnTo>
                <a:lnTo>
                  <a:pt x="151" y="1382"/>
                </a:lnTo>
                <a:lnTo>
                  <a:pt x="146" y="1382"/>
                </a:lnTo>
                <a:lnTo>
                  <a:pt x="146" y="1387"/>
                </a:lnTo>
                <a:lnTo>
                  <a:pt x="146" y="1392"/>
                </a:lnTo>
                <a:lnTo>
                  <a:pt x="146" y="1387"/>
                </a:lnTo>
                <a:lnTo>
                  <a:pt x="146" y="1392"/>
                </a:lnTo>
                <a:lnTo>
                  <a:pt x="151" y="1392"/>
                </a:lnTo>
                <a:lnTo>
                  <a:pt x="151" y="1387"/>
                </a:lnTo>
                <a:lnTo>
                  <a:pt x="151" y="1392"/>
                </a:lnTo>
                <a:lnTo>
                  <a:pt x="151" y="1387"/>
                </a:lnTo>
                <a:lnTo>
                  <a:pt x="156" y="1387"/>
                </a:lnTo>
                <a:lnTo>
                  <a:pt x="2276" y="2364"/>
                </a:lnTo>
                <a:lnTo>
                  <a:pt x="172" y="1398"/>
                </a:lnTo>
                <a:lnTo>
                  <a:pt x="166" y="1403"/>
                </a:lnTo>
                <a:lnTo>
                  <a:pt x="156" y="1408"/>
                </a:lnTo>
                <a:lnTo>
                  <a:pt x="161" y="1408"/>
                </a:lnTo>
                <a:lnTo>
                  <a:pt x="161" y="1413"/>
                </a:lnTo>
                <a:lnTo>
                  <a:pt x="166" y="1408"/>
                </a:lnTo>
                <a:lnTo>
                  <a:pt x="161" y="1408"/>
                </a:lnTo>
                <a:lnTo>
                  <a:pt x="172" y="1403"/>
                </a:lnTo>
                <a:lnTo>
                  <a:pt x="172" y="1398"/>
                </a:lnTo>
                <a:lnTo>
                  <a:pt x="2276" y="2364"/>
                </a:lnTo>
                <a:lnTo>
                  <a:pt x="146" y="1341"/>
                </a:lnTo>
                <a:lnTo>
                  <a:pt x="151" y="1341"/>
                </a:lnTo>
                <a:lnTo>
                  <a:pt x="151" y="1335"/>
                </a:lnTo>
                <a:lnTo>
                  <a:pt x="156" y="1335"/>
                </a:lnTo>
                <a:lnTo>
                  <a:pt x="151" y="1335"/>
                </a:lnTo>
                <a:lnTo>
                  <a:pt x="146" y="1335"/>
                </a:lnTo>
                <a:lnTo>
                  <a:pt x="146" y="1341"/>
                </a:lnTo>
                <a:lnTo>
                  <a:pt x="2276" y="2364"/>
                </a:lnTo>
                <a:lnTo>
                  <a:pt x="94" y="1429"/>
                </a:lnTo>
                <a:lnTo>
                  <a:pt x="99" y="1429"/>
                </a:lnTo>
                <a:lnTo>
                  <a:pt x="99" y="1424"/>
                </a:lnTo>
                <a:lnTo>
                  <a:pt x="99" y="1418"/>
                </a:lnTo>
                <a:lnTo>
                  <a:pt x="89" y="1424"/>
                </a:lnTo>
                <a:lnTo>
                  <a:pt x="89" y="1429"/>
                </a:lnTo>
                <a:lnTo>
                  <a:pt x="83" y="1429"/>
                </a:lnTo>
                <a:lnTo>
                  <a:pt x="89" y="1429"/>
                </a:lnTo>
                <a:lnTo>
                  <a:pt x="94" y="1429"/>
                </a:lnTo>
                <a:lnTo>
                  <a:pt x="2276" y="2364"/>
                </a:lnTo>
                <a:lnTo>
                  <a:pt x="125" y="1418"/>
                </a:lnTo>
                <a:lnTo>
                  <a:pt x="114" y="1429"/>
                </a:lnTo>
                <a:lnTo>
                  <a:pt x="114" y="1424"/>
                </a:lnTo>
                <a:lnTo>
                  <a:pt x="114" y="1429"/>
                </a:lnTo>
                <a:lnTo>
                  <a:pt x="99" y="1429"/>
                </a:lnTo>
                <a:lnTo>
                  <a:pt x="99" y="1434"/>
                </a:lnTo>
                <a:lnTo>
                  <a:pt x="94" y="1434"/>
                </a:lnTo>
                <a:lnTo>
                  <a:pt x="99" y="1434"/>
                </a:lnTo>
                <a:lnTo>
                  <a:pt x="94" y="1439"/>
                </a:lnTo>
                <a:lnTo>
                  <a:pt x="99" y="1439"/>
                </a:lnTo>
                <a:lnTo>
                  <a:pt x="109" y="1434"/>
                </a:lnTo>
                <a:lnTo>
                  <a:pt x="114" y="1429"/>
                </a:lnTo>
                <a:lnTo>
                  <a:pt x="125" y="1424"/>
                </a:lnTo>
                <a:lnTo>
                  <a:pt x="125" y="1418"/>
                </a:lnTo>
                <a:lnTo>
                  <a:pt x="2276" y="2364"/>
                </a:lnTo>
                <a:lnTo>
                  <a:pt x="166" y="1341"/>
                </a:lnTo>
                <a:lnTo>
                  <a:pt x="166" y="1335"/>
                </a:lnTo>
                <a:lnTo>
                  <a:pt x="161" y="1335"/>
                </a:lnTo>
                <a:lnTo>
                  <a:pt x="156" y="1335"/>
                </a:lnTo>
                <a:lnTo>
                  <a:pt x="156" y="1341"/>
                </a:lnTo>
                <a:lnTo>
                  <a:pt x="151" y="1341"/>
                </a:lnTo>
                <a:lnTo>
                  <a:pt x="156" y="1346"/>
                </a:lnTo>
                <a:lnTo>
                  <a:pt x="161" y="1346"/>
                </a:lnTo>
                <a:lnTo>
                  <a:pt x="166" y="1341"/>
                </a:lnTo>
                <a:lnTo>
                  <a:pt x="2276" y="2364"/>
                </a:lnTo>
                <a:lnTo>
                  <a:pt x="114" y="1387"/>
                </a:lnTo>
                <a:lnTo>
                  <a:pt x="120" y="1387"/>
                </a:lnTo>
                <a:lnTo>
                  <a:pt x="125" y="1387"/>
                </a:lnTo>
                <a:lnTo>
                  <a:pt x="130" y="1382"/>
                </a:lnTo>
                <a:lnTo>
                  <a:pt x="135" y="1377"/>
                </a:lnTo>
                <a:lnTo>
                  <a:pt x="125" y="1377"/>
                </a:lnTo>
                <a:lnTo>
                  <a:pt x="120" y="1382"/>
                </a:lnTo>
                <a:lnTo>
                  <a:pt x="114" y="1382"/>
                </a:lnTo>
                <a:lnTo>
                  <a:pt x="114" y="1387"/>
                </a:lnTo>
                <a:lnTo>
                  <a:pt x="2276" y="2364"/>
                </a:lnTo>
                <a:lnTo>
                  <a:pt x="3076" y="2359"/>
                </a:lnTo>
                <a:lnTo>
                  <a:pt x="3081" y="2338"/>
                </a:lnTo>
                <a:lnTo>
                  <a:pt x="3081" y="2328"/>
                </a:lnTo>
                <a:lnTo>
                  <a:pt x="3071" y="2317"/>
                </a:lnTo>
                <a:lnTo>
                  <a:pt x="3065" y="2317"/>
                </a:lnTo>
                <a:lnTo>
                  <a:pt x="3065" y="2343"/>
                </a:lnTo>
                <a:lnTo>
                  <a:pt x="3071" y="2359"/>
                </a:lnTo>
                <a:lnTo>
                  <a:pt x="3076" y="2359"/>
                </a:lnTo>
                <a:lnTo>
                  <a:pt x="2276" y="2364"/>
                </a:lnTo>
                <a:lnTo>
                  <a:pt x="3200" y="1990"/>
                </a:lnTo>
                <a:lnTo>
                  <a:pt x="3195" y="2000"/>
                </a:lnTo>
                <a:lnTo>
                  <a:pt x="3195" y="2011"/>
                </a:lnTo>
                <a:lnTo>
                  <a:pt x="3211" y="1985"/>
                </a:lnTo>
                <a:lnTo>
                  <a:pt x="3200" y="1990"/>
                </a:lnTo>
                <a:lnTo>
                  <a:pt x="2276" y="2364"/>
                </a:lnTo>
                <a:lnTo>
                  <a:pt x="3221" y="2016"/>
                </a:lnTo>
                <a:lnTo>
                  <a:pt x="3200" y="2021"/>
                </a:lnTo>
                <a:lnTo>
                  <a:pt x="3206" y="2031"/>
                </a:lnTo>
                <a:lnTo>
                  <a:pt x="3221" y="2016"/>
                </a:lnTo>
                <a:lnTo>
                  <a:pt x="2276" y="2364"/>
                </a:lnTo>
                <a:lnTo>
                  <a:pt x="3206" y="1912"/>
                </a:lnTo>
                <a:lnTo>
                  <a:pt x="3185" y="1912"/>
                </a:lnTo>
                <a:lnTo>
                  <a:pt x="3175" y="1902"/>
                </a:lnTo>
                <a:lnTo>
                  <a:pt x="3169" y="1896"/>
                </a:lnTo>
                <a:lnTo>
                  <a:pt x="3169" y="1907"/>
                </a:lnTo>
                <a:lnTo>
                  <a:pt x="3175" y="1917"/>
                </a:lnTo>
                <a:lnTo>
                  <a:pt x="3180" y="1933"/>
                </a:lnTo>
                <a:lnTo>
                  <a:pt x="3185" y="1948"/>
                </a:lnTo>
                <a:lnTo>
                  <a:pt x="3180" y="1969"/>
                </a:lnTo>
                <a:lnTo>
                  <a:pt x="3180" y="1979"/>
                </a:lnTo>
                <a:lnTo>
                  <a:pt x="3190" y="1969"/>
                </a:lnTo>
                <a:lnTo>
                  <a:pt x="3195" y="1964"/>
                </a:lnTo>
                <a:lnTo>
                  <a:pt x="3206" y="1964"/>
                </a:lnTo>
                <a:lnTo>
                  <a:pt x="3211" y="1969"/>
                </a:lnTo>
                <a:lnTo>
                  <a:pt x="3216" y="1964"/>
                </a:lnTo>
                <a:lnTo>
                  <a:pt x="3226" y="1954"/>
                </a:lnTo>
                <a:lnTo>
                  <a:pt x="3237" y="1938"/>
                </a:lnTo>
                <a:lnTo>
                  <a:pt x="3232" y="1933"/>
                </a:lnTo>
                <a:lnTo>
                  <a:pt x="3226" y="1938"/>
                </a:lnTo>
                <a:lnTo>
                  <a:pt x="3211" y="1948"/>
                </a:lnTo>
                <a:lnTo>
                  <a:pt x="3211" y="1943"/>
                </a:lnTo>
                <a:lnTo>
                  <a:pt x="3211" y="1938"/>
                </a:lnTo>
                <a:lnTo>
                  <a:pt x="3221" y="1907"/>
                </a:lnTo>
                <a:lnTo>
                  <a:pt x="3206" y="1912"/>
                </a:lnTo>
                <a:lnTo>
                  <a:pt x="2276" y="2364"/>
                </a:lnTo>
                <a:lnTo>
                  <a:pt x="322" y="2322"/>
                </a:lnTo>
                <a:lnTo>
                  <a:pt x="327" y="2317"/>
                </a:lnTo>
                <a:lnTo>
                  <a:pt x="327" y="2302"/>
                </a:lnTo>
                <a:lnTo>
                  <a:pt x="327" y="2291"/>
                </a:lnTo>
                <a:lnTo>
                  <a:pt x="322" y="2307"/>
                </a:lnTo>
                <a:lnTo>
                  <a:pt x="322" y="2322"/>
                </a:lnTo>
                <a:lnTo>
                  <a:pt x="2276" y="2364"/>
                </a:lnTo>
                <a:lnTo>
                  <a:pt x="3029" y="1979"/>
                </a:lnTo>
                <a:lnTo>
                  <a:pt x="3029" y="1969"/>
                </a:lnTo>
                <a:lnTo>
                  <a:pt x="3034" y="1959"/>
                </a:lnTo>
                <a:lnTo>
                  <a:pt x="3034" y="1954"/>
                </a:lnTo>
                <a:lnTo>
                  <a:pt x="3034" y="1948"/>
                </a:lnTo>
                <a:lnTo>
                  <a:pt x="3024" y="1954"/>
                </a:lnTo>
                <a:lnTo>
                  <a:pt x="3019" y="1959"/>
                </a:lnTo>
                <a:lnTo>
                  <a:pt x="3019" y="1964"/>
                </a:lnTo>
                <a:lnTo>
                  <a:pt x="3024" y="1964"/>
                </a:lnTo>
                <a:lnTo>
                  <a:pt x="3024" y="1969"/>
                </a:lnTo>
                <a:lnTo>
                  <a:pt x="3024" y="1979"/>
                </a:lnTo>
                <a:lnTo>
                  <a:pt x="3019" y="1985"/>
                </a:lnTo>
                <a:lnTo>
                  <a:pt x="3029" y="1979"/>
                </a:lnTo>
                <a:lnTo>
                  <a:pt x="2276" y="2364"/>
                </a:lnTo>
                <a:lnTo>
                  <a:pt x="63" y="1398"/>
                </a:lnTo>
                <a:lnTo>
                  <a:pt x="63" y="1392"/>
                </a:lnTo>
                <a:lnTo>
                  <a:pt x="57" y="1392"/>
                </a:lnTo>
                <a:lnTo>
                  <a:pt x="63" y="1398"/>
                </a:lnTo>
                <a:lnTo>
                  <a:pt x="57" y="1398"/>
                </a:lnTo>
                <a:lnTo>
                  <a:pt x="63" y="1398"/>
                </a:lnTo>
                <a:lnTo>
                  <a:pt x="2276" y="2364"/>
                </a:lnTo>
                <a:lnTo>
                  <a:pt x="3388" y="1195"/>
                </a:lnTo>
                <a:lnTo>
                  <a:pt x="3393" y="1153"/>
                </a:lnTo>
                <a:lnTo>
                  <a:pt x="3382" y="1190"/>
                </a:lnTo>
                <a:lnTo>
                  <a:pt x="3377" y="1211"/>
                </a:lnTo>
                <a:lnTo>
                  <a:pt x="3377" y="1221"/>
                </a:lnTo>
                <a:lnTo>
                  <a:pt x="3382" y="1216"/>
                </a:lnTo>
                <a:lnTo>
                  <a:pt x="3388" y="1195"/>
                </a:lnTo>
                <a:lnTo>
                  <a:pt x="2276" y="2364"/>
                </a:lnTo>
                <a:lnTo>
                  <a:pt x="3465" y="1128"/>
                </a:lnTo>
                <a:lnTo>
                  <a:pt x="3471" y="1107"/>
                </a:lnTo>
                <a:lnTo>
                  <a:pt x="3476" y="1102"/>
                </a:lnTo>
                <a:lnTo>
                  <a:pt x="3481" y="1102"/>
                </a:lnTo>
                <a:lnTo>
                  <a:pt x="3481" y="1086"/>
                </a:lnTo>
                <a:lnTo>
                  <a:pt x="3481" y="1076"/>
                </a:lnTo>
                <a:lnTo>
                  <a:pt x="3476" y="1076"/>
                </a:lnTo>
                <a:lnTo>
                  <a:pt x="3476" y="1086"/>
                </a:lnTo>
                <a:lnTo>
                  <a:pt x="3471" y="1076"/>
                </a:lnTo>
                <a:lnTo>
                  <a:pt x="3471" y="1060"/>
                </a:lnTo>
                <a:lnTo>
                  <a:pt x="3465" y="1091"/>
                </a:lnTo>
                <a:lnTo>
                  <a:pt x="3460" y="1122"/>
                </a:lnTo>
                <a:lnTo>
                  <a:pt x="3465" y="1128"/>
                </a:lnTo>
                <a:lnTo>
                  <a:pt x="2276" y="2364"/>
                </a:lnTo>
                <a:lnTo>
                  <a:pt x="3263" y="1699"/>
                </a:lnTo>
                <a:lnTo>
                  <a:pt x="3263" y="1694"/>
                </a:lnTo>
                <a:lnTo>
                  <a:pt x="3252" y="1694"/>
                </a:lnTo>
                <a:lnTo>
                  <a:pt x="3237" y="1704"/>
                </a:lnTo>
                <a:lnTo>
                  <a:pt x="3232" y="1720"/>
                </a:lnTo>
                <a:lnTo>
                  <a:pt x="3242" y="1715"/>
                </a:lnTo>
                <a:lnTo>
                  <a:pt x="3263" y="1699"/>
                </a:lnTo>
                <a:lnTo>
                  <a:pt x="2276" y="2364"/>
                </a:lnTo>
                <a:lnTo>
                  <a:pt x="3237" y="2047"/>
                </a:lnTo>
                <a:lnTo>
                  <a:pt x="3247" y="2047"/>
                </a:lnTo>
                <a:lnTo>
                  <a:pt x="3237" y="2037"/>
                </a:lnTo>
                <a:lnTo>
                  <a:pt x="3226" y="2031"/>
                </a:lnTo>
                <a:lnTo>
                  <a:pt x="3226" y="2026"/>
                </a:lnTo>
                <a:lnTo>
                  <a:pt x="3221" y="2031"/>
                </a:lnTo>
                <a:lnTo>
                  <a:pt x="3216" y="2042"/>
                </a:lnTo>
                <a:lnTo>
                  <a:pt x="3226" y="2057"/>
                </a:lnTo>
                <a:lnTo>
                  <a:pt x="3237" y="2047"/>
                </a:lnTo>
                <a:lnTo>
                  <a:pt x="2276" y="2364"/>
                </a:lnTo>
                <a:lnTo>
                  <a:pt x="3159" y="1772"/>
                </a:lnTo>
                <a:lnTo>
                  <a:pt x="3159" y="1798"/>
                </a:lnTo>
                <a:lnTo>
                  <a:pt x="3164" y="1808"/>
                </a:lnTo>
                <a:lnTo>
                  <a:pt x="3169" y="1808"/>
                </a:lnTo>
                <a:lnTo>
                  <a:pt x="3175" y="1803"/>
                </a:lnTo>
                <a:lnTo>
                  <a:pt x="3190" y="1792"/>
                </a:lnTo>
                <a:lnTo>
                  <a:pt x="3200" y="1772"/>
                </a:lnTo>
                <a:lnTo>
                  <a:pt x="3211" y="1751"/>
                </a:lnTo>
                <a:lnTo>
                  <a:pt x="3200" y="1751"/>
                </a:lnTo>
                <a:lnTo>
                  <a:pt x="3190" y="1751"/>
                </a:lnTo>
                <a:lnTo>
                  <a:pt x="3175" y="1756"/>
                </a:lnTo>
                <a:lnTo>
                  <a:pt x="3159" y="1772"/>
                </a:lnTo>
                <a:lnTo>
                  <a:pt x="2276" y="2364"/>
                </a:lnTo>
                <a:lnTo>
                  <a:pt x="3517" y="1200"/>
                </a:lnTo>
                <a:lnTo>
                  <a:pt x="3507" y="1211"/>
                </a:lnTo>
                <a:lnTo>
                  <a:pt x="3507" y="1221"/>
                </a:lnTo>
                <a:lnTo>
                  <a:pt x="3512" y="1221"/>
                </a:lnTo>
                <a:lnTo>
                  <a:pt x="3523" y="1211"/>
                </a:lnTo>
                <a:lnTo>
                  <a:pt x="3523" y="1200"/>
                </a:lnTo>
                <a:lnTo>
                  <a:pt x="3517" y="1200"/>
                </a:lnTo>
                <a:lnTo>
                  <a:pt x="2276" y="2364"/>
                </a:lnTo>
                <a:lnTo>
                  <a:pt x="5" y="1460"/>
                </a:lnTo>
                <a:lnTo>
                  <a:pt x="5" y="1455"/>
                </a:lnTo>
                <a:lnTo>
                  <a:pt x="5" y="1450"/>
                </a:lnTo>
                <a:lnTo>
                  <a:pt x="11" y="1450"/>
                </a:lnTo>
                <a:lnTo>
                  <a:pt x="5" y="1450"/>
                </a:lnTo>
                <a:lnTo>
                  <a:pt x="0" y="1450"/>
                </a:lnTo>
                <a:lnTo>
                  <a:pt x="0" y="1460"/>
                </a:lnTo>
                <a:lnTo>
                  <a:pt x="5" y="1460"/>
                </a:lnTo>
                <a:lnTo>
                  <a:pt x="2276" y="2364"/>
                </a:lnTo>
                <a:lnTo>
                  <a:pt x="333" y="2946"/>
                </a:lnTo>
                <a:lnTo>
                  <a:pt x="327" y="2941"/>
                </a:lnTo>
                <a:lnTo>
                  <a:pt x="327" y="2961"/>
                </a:lnTo>
                <a:lnTo>
                  <a:pt x="333" y="2946"/>
                </a:lnTo>
                <a:lnTo>
                  <a:pt x="2276" y="2364"/>
                </a:lnTo>
                <a:lnTo>
                  <a:pt x="68" y="1392"/>
                </a:lnTo>
                <a:lnTo>
                  <a:pt x="63" y="1403"/>
                </a:lnTo>
                <a:lnTo>
                  <a:pt x="68" y="1403"/>
                </a:lnTo>
                <a:lnTo>
                  <a:pt x="78" y="1398"/>
                </a:lnTo>
                <a:lnTo>
                  <a:pt x="73" y="1398"/>
                </a:lnTo>
                <a:lnTo>
                  <a:pt x="73" y="1392"/>
                </a:lnTo>
                <a:lnTo>
                  <a:pt x="68" y="1392"/>
                </a:lnTo>
                <a:lnTo>
                  <a:pt x="2276" y="2364"/>
                </a:lnTo>
                <a:lnTo>
                  <a:pt x="322" y="2743"/>
                </a:lnTo>
                <a:lnTo>
                  <a:pt x="327" y="2743"/>
                </a:lnTo>
                <a:lnTo>
                  <a:pt x="327" y="2738"/>
                </a:lnTo>
                <a:lnTo>
                  <a:pt x="327" y="2728"/>
                </a:lnTo>
                <a:lnTo>
                  <a:pt x="322" y="2743"/>
                </a:lnTo>
                <a:lnTo>
                  <a:pt x="2276" y="2364"/>
                </a:lnTo>
                <a:lnTo>
                  <a:pt x="333" y="2889"/>
                </a:lnTo>
                <a:lnTo>
                  <a:pt x="338" y="2863"/>
                </a:lnTo>
                <a:lnTo>
                  <a:pt x="333" y="2868"/>
                </a:lnTo>
                <a:lnTo>
                  <a:pt x="333" y="2889"/>
                </a:lnTo>
                <a:lnTo>
                  <a:pt x="2276" y="2364"/>
                </a:lnTo>
                <a:lnTo>
                  <a:pt x="338" y="2670"/>
                </a:lnTo>
                <a:lnTo>
                  <a:pt x="343" y="2650"/>
                </a:lnTo>
                <a:lnTo>
                  <a:pt x="338" y="2660"/>
                </a:lnTo>
                <a:lnTo>
                  <a:pt x="338" y="2665"/>
                </a:lnTo>
                <a:lnTo>
                  <a:pt x="338" y="2670"/>
                </a:lnTo>
                <a:lnTo>
                  <a:pt x="2276" y="2364"/>
                </a:lnTo>
                <a:lnTo>
                  <a:pt x="2852" y="2629"/>
                </a:lnTo>
                <a:lnTo>
                  <a:pt x="2852" y="2608"/>
                </a:lnTo>
                <a:lnTo>
                  <a:pt x="2847" y="2587"/>
                </a:lnTo>
                <a:lnTo>
                  <a:pt x="2842" y="2582"/>
                </a:lnTo>
                <a:lnTo>
                  <a:pt x="2842" y="2593"/>
                </a:lnTo>
                <a:lnTo>
                  <a:pt x="2847" y="2618"/>
                </a:lnTo>
                <a:lnTo>
                  <a:pt x="2847" y="2629"/>
                </a:lnTo>
                <a:lnTo>
                  <a:pt x="2852" y="2629"/>
                </a:lnTo>
                <a:lnTo>
                  <a:pt x="2276" y="2364"/>
                </a:lnTo>
                <a:lnTo>
                  <a:pt x="852" y="779"/>
                </a:lnTo>
                <a:lnTo>
                  <a:pt x="847" y="785"/>
                </a:lnTo>
                <a:lnTo>
                  <a:pt x="852" y="785"/>
                </a:lnTo>
                <a:lnTo>
                  <a:pt x="857" y="779"/>
                </a:lnTo>
                <a:lnTo>
                  <a:pt x="852" y="779"/>
                </a:lnTo>
                <a:lnTo>
                  <a:pt x="2276" y="2364"/>
                </a:lnTo>
                <a:lnTo>
                  <a:pt x="863" y="650"/>
                </a:lnTo>
                <a:lnTo>
                  <a:pt x="852" y="650"/>
                </a:lnTo>
                <a:lnTo>
                  <a:pt x="852" y="660"/>
                </a:lnTo>
                <a:lnTo>
                  <a:pt x="852" y="655"/>
                </a:lnTo>
                <a:lnTo>
                  <a:pt x="852" y="660"/>
                </a:lnTo>
                <a:lnTo>
                  <a:pt x="857" y="655"/>
                </a:lnTo>
                <a:lnTo>
                  <a:pt x="863" y="650"/>
                </a:lnTo>
                <a:lnTo>
                  <a:pt x="2276" y="2364"/>
                </a:lnTo>
                <a:lnTo>
                  <a:pt x="847" y="520"/>
                </a:lnTo>
                <a:lnTo>
                  <a:pt x="852" y="520"/>
                </a:lnTo>
                <a:lnTo>
                  <a:pt x="857" y="515"/>
                </a:lnTo>
                <a:lnTo>
                  <a:pt x="847" y="520"/>
                </a:lnTo>
                <a:lnTo>
                  <a:pt x="847" y="525"/>
                </a:lnTo>
                <a:lnTo>
                  <a:pt x="847" y="520"/>
                </a:lnTo>
                <a:lnTo>
                  <a:pt x="2276" y="2364"/>
                </a:lnTo>
                <a:lnTo>
                  <a:pt x="847" y="774"/>
                </a:lnTo>
                <a:lnTo>
                  <a:pt x="847" y="774"/>
                </a:lnTo>
                <a:lnTo>
                  <a:pt x="842" y="774"/>
                </a:lnTo>
                <a:lnTo>
                  <a:pt x="842" y="774"/>
                </a:lnTo>
                <a:lnTo>
                  <a:pt x="847" y="774"/>
                </a:lnTo>
                <a:lnTo>
                  <a:pt x="2276" y="2364"/>
                </a:lnTo>
                <a:lnTo>
                  <a:pt x="894" y="551"/>
                </a:lnTo>
                <a:lnTo>
                  <a:pt x="899" y="551"/>
                </a:lnTo>
                <a:lnTo>
                  <a:pt x="899" y="546"/>
                </a:lnTo>
                <a:lnTo>
                  <a:pt x="894" y="551"/>
                </a:lnTo>
                <a:lnTo>
                  <a:pt x="2276" y="2364"/>
                </a:lnTo>
                <a:lnTo>
                  <a:pt x="904" y="629"/>
                </a:lnTo>
                <a:lnTo>
                  <a:pt x="899" y="634"/>
                </a:lnTo>
                <a:lnTo>
                  <a:pt x="899" y="639"/>
                </a:lnTo>
                <a:lnTo>
                  <a:pt x="904" y="634"/>
                </a:lnTo>
                <a:lnTo>
                  <a:pt x="904" y="629"/>
                </a:lnTo>
                <a:lnTo>
                  <a:pt x="2276" y="2364"/>
                </a:lnTo>
                <a:lnTo>
                  <a:pt x="868" y="889"/>
                </a:lnTo>
                <a:lnTo>
                  <a:pt x="873" y="883"/>
                </a:lnTo>
                <a:lnTo>
                  <a:pt x="878" y="878"/>
                </a:lnTo>
                <a:lnTo>
                  <a:pt x="868" y="878"/>
                </a:lnTo>
                <a:lnTo>
                  <a:pt x="868" y="883"/>
                </a:lnTo>
                <a:lnTo>
                  <a:pt x="863" y="883"/>
                </a:lnTo>
                <a:lnTo>
                  <a:pt x="857" y="889"/>
                </a:lnTo>
                <a:lnTo>
                  <a:pt x="863" y="889"/>
                </a:lnTo>
                <a:lnTo>
                  <a:pt x="868" y="889"/>
                </a:lnTo>
                <a:lnTo>
                  <a:pt x="2276" y="2364"/>
                </a:lnTo>
                <a:lnTo>
                  <a:pt x="894" y="546"/>
                </a:lnTo>
                <a:lnTo>
                  <a:pt x="899" y="540"/>
                </a:lnTo>
                <a:lnTo>
                  <a:pt x="894" y="540"/>
                </a:lnTo>
                <a:lnTo>
                  <a:pt x="894" y="546"/>
                </a:lnTo>
                <a:lnTo>
                  <a:pt x="2276" y="2364"/>
                </a:lnTo>
                <a:lnTo>
                  <a:pt x="889" y="676"/>
                </a:lnTo>
                <a:lnTo>
                  <a:pt x="904" y="665"/>
                </a:lnTo>
                <a:lnTo>
                  <a:pt x="883" y="676"/>
                </a:lnTo>
                <a:lnTo>
                  <a:pt x="889" y="676"/>
                </a:lnTo>
                <a:lnTo>
                  <a:pt x="2276" y="2364"/>
                </a:lnTo>
                <a:lnTo>
                  <a:pt x="883" y="738"/>
                </a:lnTo>
                <a:lnTo>
                  <a:pt x="889" y="738"/>
                </a:lnTo>
                <a:lnTo>
                  <a:pt x="889" y="733"/>
                </a:lnTo>
                <a:lnTo>
                  <a:pt x="883" y="733"/>
                </a:lnTo>
                <a:lnTo>
                  <a:pt x="883" y="738"/>
                </a:lnTo>
                <a:lnTo>
                  <a:pt x="2276" y="2364"/>
                </a:lnTo>
                <a:lnTo>
                  <a:pt x="889" y="577"/>
                </a:lnTo>
                <a:lnTo>
                  <a:pt x="883" y="577"/>
                </a:lnTo>
                <a:lnTo>
                  <a:pt x="878" y="582"/>
                </a:lnTo>
                <a:lnTo>
                  <a:pt x="889" y="577"/>
                </a:lnTo>
                <a:lnTo>
                  <a:pt x="2276" y="2364"/>
                </a:lnTo>
                <a:lnTo>
                  <a:pt x="894" y="727"/>
                </a:lnTo>
                <a:lnTo>
                  <a:pt x="899" y="722"/>
                </a:lnTo>
                <a:lnTo>
                  <a:pt x="889" y="727"/>
                </a:lnTo>
                <a:lnTo>
                  <a:pt x="894" y="727"/>
                </a:lnTo>
                <a:lnTo>
                  <a:pt x="2276" y="2364"/>
                </a:lnTo>
                <a:lnTo>
                  <a:pt x="883" y="707"/>
                </a:lnTo>
                <a:lnTo>
                  <a:pt x="883" y="712"/>
                </a:lnTo>
                <a:lnTo>
                  <a:pt x="889" y="712"/>
                </a:lnTo>
                <a:lnTo>
                  <a:pt x="894" y="712"/>
                </a:lnTo>
                <a:lnTo>
                  <a:pt x="899" y="707"/>
                </a:lnTo>
                <a:lnTo>
                  <a:pt x="899" y="702"/>
                </a:lnTo>
                <a:lnTo>
                  <a:pt x="894" y="702"/>
                </a:lnTo>
                <a:lnTo>
                  <a:pt x="889" y="702"/>
                </a:lnTo>
                <a:lnTo>
                  <a:pt x="889" y="707"/>
                </a:lnTo>
                <a:lnTo>
                  <a:pt x="883" y="707"/>
                </a:lnTo>
                <a:lnTo>
                  <a:pt x="2276" y="2364"/>
                </a:lnTo>
                <a:lnTo>
                  <a:pt x="1164" y="281"/>
                </a:lnTo>
                <a:lnTo>
                  <a:pt x="1164" y="286"/>
                </a:lnTo>
                <a:lnTo>
                  <a:pt x="1169" y="286"/>
                </a:lnTo>
                <a:lnTo>
                  <a:pt x="1174" y="286"/>
                </a:lnTo>
                <a:lnTo>
                  <a:pt x="1180" y="281"/>
                </a:lnTo>
                <a:lnTo>
                  <a:pt x="1185" y="281"/>
                </a:lnTo>
                <a:lnTo>
                  <a:pt x="1185" y="276"/>
                </a:lnTo>
                <a:lnTo>
                  <a:pt x="1190" y="270"/>
                </a:lnTo>
                <a:lnTo>
                  <a:pt x="1185" y="265"/>
                </a:lnTo>
                <a:lnTo>
                  <a:pt x="1174" y="270"/>
                </a:lnTo>
                <a:lnTo>
                  <a:pt x="1169" y="276"/>
                </a:lnTo>
                <a:lnTo>
                  <a:pt x="1164" y="276"/>
                </a:lnTo>
                <a:lnTo>
                  <a:pt x="1169" y="276"/>
                </a:lnTo>
                <a:lnTo>
                  <a:pt x="1164" y="281"/>
                </a:lnTo>
                <a:lnTo>
                  <a:pt x="2276" y="2364"/>
                </a:lnTo>
                <a:lnTo>
                  <a:pt x="1154" y="426"/>
                </a:lnTo>
                <a:lnTo>
                  <a:pt x="1159" y="426"/>
                </a:lnTo>
                <a:lnTo>
                  <a:pt x="1159" y="421"/>
                </a:lnTo>
                <a:lnTo>
                  <a:pt x="1164" y="421"/>
                </a:lnTo>
                <a:lnTo>
                  <a:pt x="1164" y="416"/>
                </a:lnTo>
                <a:lnTo>
                  <a:pt x="1159" y="416"/>
                </a:lnTo>
                <a:lnTo>
                  <a:pt x="1154" y="426"/>
                </a:lnTo>
                <a:lnTo>
                  <a:pt x="2276" y="2364"/>
                </a:lnTo>
                <a:lnTo>
                  <a:pt x="1128" y="364"/>
                </a:lnTo>
                <a:lnTo>
                  <a:pt x="1138" y="359"/>
                </a:lnTo>
                <a:lnTo>
                  <a:pt x="1148" y="348"/>
                </a:lnTo>
                <a:lnTo>
                  <a:pt x="1143" y="353"/>
                </a:lnTo>
                <a:lnTo>
                  <a:pt x="1143" y="348"/>
                </a:lnTo>
                <a:lnTo>
                  <a:pt x="1133" y="348"/>
                </a:lnTo>
                <a:lnTo>
                  <a:pt x="1128" y="364"/>
                </a:lnTo>
                <a:lnTo>
                  <a:pt x="2276" y="2364"/>
                </a:lnTo>
                <a:lnTo>
                  <a:pt x="1117" y="681"/>
                </a:lnTo>
                <a:lnTo>
                  <a:pt x="1117" y="686"/>
                </a:lnTo>
                <a:lnTo>
                  <a:pt x="1122" y="686"/>
                </a:lnTo>
                <a:lnTo>
                  <a:pt x="1128" y="686"/>
                </a:lnTo>
                <a:lnTo>
                  <a:pt x="1138" y="676"/>
                </a:lnTo>
                <a:lnTo>
                  <a:pt x="1138" y="670"/>
                </a:lnTo>
                <a:lnTo>
                  <a:pt x="1133" y="670"/>
                </a:lnTo>
                <a:lnTo>
                  <a:pt x="1117" y="676"/>
                </a:lnTo>
                <a:lnTo>
                  <a:pt x="1117" y="681"/>
                </a:lnTo>
                <a:lnTo>
                  <a:pt x="2276" y="2364"/>
                </a:lnTo>
                <a:lnTo>
                  <a:pt x="1096" y="743"/>
                </a:lnTo>
                <a:lnTo>
                  <a:pt x="1091" y="753"/>
                </a:lnTo>
                <a:lnTo>
                  <a:pt x="1091" y="748"/>
                </a:lnTo>
                <a:lnTo>
                  <a:pt x="1091" y="753"/>
                </a:lnTo>
                <a:lnTo>
                  <a:pt x="1091" y="759"/>
                </a:lnTo>
                <a:lnTo>
                  <a:pt x="1096" y="759"/>
                </a:lnTo>
                <a:lnTo>
                  <a:pt x="1091" y="759"/>
                </a:lnTo>
                <a:lnTo>
                  <a:pt x="1096" y="759"/>
                </a:lnTo>
                <a:lnTo>
                  <a:pt x="1096" y="753"/>
                </a:lnTo>
                <a:lnTo>
                  <a:pt x="1102" y="759"/>
                </a:lnTo>
                <a:lnTo>
                  <a:pt x="1107" y="759"/>
                </a:lnTo>
                <a:lnTo>
                  <a:pt x="1112" y="753"/>
                </a:lnTo>
                <a:lnTo>
                  <a:pt x="1117" y="753"/>
                </a:lnTo>
                <a:lnTo>
                  <a:pt x="1112" y="748"/>
                </a:lnTo>
                <a:lnTo>
                  <a:pt x="1107" y="748"/>
                </a:lnTo>
                <a:lnTo>
                  <a:pt x="1112" y="743"/>
                </a:lnTo>
                <a:lnTo>
                  <a:pt x="1107" y="743"/>
                </a:lnTo>
                <a:lnTo>
                  <a:pt x="1096" y="743"/>
                </a:lnTo>
                <a:lnTo>
                  <a:pt x="2276" y="2364"/>
                </a:lnTo>
                <a:lnTo>
                  <a:pt x="1133" y="774"/>
                </a:lnTo>
                <a:lnTo>
                  <a:pt x="1128" y="774"/>
                </a:lnTo>
                <a:lnTo>
                  <a:pt x="1133" y="774"/>
                </a:lnTo>
                <a:lnTo>
                  <a:pt x="1133" y="774"/>
                </a:lnTo>
                <a:lnTo>
                  <a:pt x="2276" y="2364"/>
                </a:lnTo>
                <a:lnTo>
                  <a:pt x="1154" y="530"/>
                </a:lnTo>
                <a:lnTo>
                  <a:pt x="1148" y="530"/>
                </a:lnTo>
                <a:lnTo>
                  <a:pt x="1148" y="535"/>
                </a:lnTo>
                <a:lnTo>
                  <a:pt x="1154" y="535"/>
                </a:lnTo>
                <a:lnTo>
                  <a:pt x="1159" y="530"/>
                </a:lnTo>
                <a:lnTo>
                  <a:pt x="1164" y="530"/>
                </a:lnTo>
                <a:lnTo>
                  <a:pt x="1164" y="525"/>
                </a:lnTo>
                <a:lnTo>
                  <a:pt x="1164" y="520"/>
                </a:lnTo>
                <a:lnTo>
                  <a:pt x="1159" y="525"/>
                </a:lnTo>
                <a:lnTo>
                  <a:pt x="1148" y="530"/>
                </a:lnTo>
                <a:lnTo>
                  <a:pt x="1154" y="530"/>
                </a:lnTo>
                <a:lnTo>
                  <a:pt x="2276" y="2364"/>
                </a:lnTo>
                <a:lnTo>
                  <a:pt x="1143" y="447"/>
                </a:lnTo>
                <a:lnTo>
                  <a:pt x="1148" y="442"/>
                </a:lnTo>
                <a:lnTo>
                  <a:pt x="1148" y="447"/>
                </a:lnTo>
                <a:lnTo>
                  <a:pt x="1154" y="442"/>
                </a:lnTo>
                <a:lnTo>
                  <a:pt x="1148" y="442"/>
                </a:lnTo>
                <a:lnTo>
                  <a:pt x="1143" y="447"/>
                </a:lnTo>
                <a:lnTo>
                  <a:pt x="2276" y="2364"/>
                </a:lnTo>
                <a:lnTo>
                  <a:pt x="982" y="598"/>
                </a:lnTo>
                <a:lnTo>
                  <a:pt x="977" y="603"/>
                </a:lnTo>
                <a:lnTo>
                  <a:pt x="982" y="603"/>
                </a:lnTo>
                <a:lnTo>
                  <a:pt x="977" y="603"/>
                </a:lnTo>
                <a:lnTo>
                  <a:pt x="982" y="603"/>
                </a:lnTo>
                <a:lnTo>
                  <a:pt x="982" y="598"/>
                </a:lnTo>
                <a:lnTo>
                  <a:pt x="2276" y="2364"/>
                </a:lnTo>
                <a:lnTo>
                  <a:pt x="982" y="447"/>
                </a:lnTo>
                <a:lnTo>
                  <a:pt x="987" y="447"/>
                </a:lnTo>
                <a:lnTo>
                  <a:pt x="987" y="452"/>
                </a:lnTo>
                <a:lnTo>
                  <a:pt x="992" y="447"/>
                </a:lnTo>
                <a:lnTo>
                  <a:pt x="1008" y="437"/>
                </a:lnTo>
                <a:lnTo>
                  <a:pt x="1008" y="431"/>
                </a:lnTo>
                <a:lnTo>
                  <a:pt x="1013" y="426"/>
                </a:lnTo>
                <a:lnTo>
                  <a:pt x="1029" y="421"/>
                </a:lnTo>
                <a:lnTo>
                  <a:pt x="1024" y="416"/>
                </a:lnTo>
                <a:lnTo>
                  <a:pt x="1013" y="426"/>
                </a:lnTo>
                <a:lnTo>
                  <a:pt x="1003" y="431"/>
                </a:lnTo>
                <a:lnTo>
                  <a:pt x="992" y="437"/>
                </a:lnTo>
                <a:lnTo>
                  <a:pt x="987" y="437"/>
                </a:lnTo>
                <a:lnTo>
                  <a:pt x="987" y="442"/>
                </a:lnTo>
                <a:lnTo>
                  <a:pt x="982" y="447"/>
                </a:lnTo>
                <a:lnTo>
                  <a:pt x="2276" y="2364"/>
                </a:lnTo>
                <a:lnTo>
                  <a:pt x="1102" y="374"/>
                </a:lnTo>
                <a:lnTo>
                  <a:pt x="1107" y="374"/>
                </a:lnTo>
                <a:lnTo>
                  <a:pt x="1102" y="369"/>
                </a:lnTo>
                <a:lnTo>
                  <a:pt x="1096" y="374"/>
                </a:lnTo>
                <a:lnTo>
                  <a:pt x="1102" y="374"/>
                </a:lnTo>
                <a:lnTo>
                  <a:pt x="1096" y="374"/>
                </a:lnTo>
                <a:lnTo>
                  <a:pt x="1096" y="379"/>
                </a:lnTo>
                <a:lnTo>
                  <a:pt x="1102" y="374"/>
                </a:lnTo>
                <a:lnTo>
                  <a:pt x="2276" y="2364"/>
                </a:lnTo>
                <a:lnTo>
                  <a:pt x="1039" y="281"/>
                </a:lnTo>
                <a:lnTo>
                  <a:pt x="1039" y="286"/>
                </a:lnTo>
                <a:lnTo>
                  <a:pt x="1044" y="286"/>
                </a:lnTo>
                <a:lnTo>
                  <a:pt x="1055" y="281"/>
                </a:lnTo>
                <a:lnTo>
                  <a:pt x="1060" y="276"/>
                </a:lnTo>
                <a:lnTo>
                  <a:pt x="1060" y="270"/>
                </a:lnTo>
                <a:lnTo>
                  <a:pt x="1055" y="265"/>
                </a:lnTo>
                <a:lnTo>
                  <a:pt x="1044" y="270"/>
                </a:lnTo>
                <a:lnTo>
                  <a:pt x="1039" y="276"/>
                </a:lnTo>
                <a:lnTo>
                  <a:pt x="1039" y="281"/>
                </a:lnTo>
                <a:lnTo>
                  <a:pt x="2276" y="2364"/>
                </a:lnTo>
                <a:lnTo>
                  <a:pt x="1013" y="369"/>
                </a:lnTo>
                <a:lnTo>
                  <a:pt x="1024" y="369"/>
                </a:lnTo>
                <a:lnTo>
                  <a:pt x="1029" y="369"/>
                </a:lnTo>
                <a:lnTo>
                  <a:pt x="1029" y="364"/>
                </a:lnTo>
                <a:lnTo>
                  <a:pt x="1034" y="364"/>
                </a:lnTo>
                <a:lnTo>
                  <a:pt x="1039" y="353"/>
                </a:lnTo>
                <a:lnTo>
                  <a:pt x="1034" y="353"/>
                </a:lnTo>
                <a:lnTo>
                  <a:pt x="1029" y="353"/>
                </a:lnTo>
                <a:lnTo>
                  <a:pt x="1024" y="359"/>
                </a:lnTo>
                <a:lnTo>
                  <a:pt x="1013" y="364"/>
                </a:lnTo>
                <a:lnTo>
                  <a:pt x="1013" y="369"/>
                </a:lnTo>
                <a:lnTo>
                  <a:pt x="2276" y="2364"/>
                </a:lnTo>
                <a:lnTo>
                  <a:pt x="998" y="426"/>
                </a:lnTo>
                <a:lnTo>
                  <a:pt x="992" y="426"/>
                </a:lnTo>
                <a:lnTo>
                  <a:pt x="1003" y="421"/>
                </a:lnTo>
                <a:lnTo>
                  <a:pt x="998" y="421"/>
                </a:lnTo>
                <a:lnTo>
                  <a:pt x="998" y="426"/>
                </a:lnTo>
                <a:lnTo>
                  <a:pt x="2276" y="2364"/>
                </a:lnTo>
                <a:lnTo>
                  <a:pt x="1133" y="748"/>
                </a:lnTo>
                <a:lnTo>
                  <a:pt x="1133" y="753"/>
                </a:lnTo>
                <a:lnTo>
                  <a:pt x="1138" y="753"/>
                </a:lnTo>
                <a:lnTo>
                  <a:pt x="1143" y="748"/>
                </a:lnTo>
                <a:lnTo>
                  <a:pt x="1148" y="748"/>
                </a:lnTo>
                <a:lnTo>
                  <a:pt x="1148" y="743"/>
                </a:lnTo>
                <a:lnTo>
                  <a:pt x="1154" y="743"/>
                </a:lnTo>
                <a:lnTo>
                  <a:pt x="1159" y="738"/>
                </a:lnTo>
                <a:lnTo>
                  <a:pt x="1159" y="733"/>
                </a:lnTo>
                <a:lnTo>
                  <a:pt x="1143" y="738"/>
                </a:lnTo>
                <a:lnTo>
                  <a:pt x="1138" y="743"/>
                </a:lnTo>
                <a:lnTo>
                  <a:pt x="1133" y="748"/>
                </a:lnTo>
                <a:lnTo>
                  <a:pt x="2276" y="2364"/>
                </a:lnTo>
                <a:lnTo>
                  <a:pt x="967" y="977"/>
                </a:lnTo>
                <a:lnTo>
                  <a:pt x="956" y="982"/>
                </a:lnTo>
                <a:lnTo>
                  <a:pt x="951" y="987"/>
                </a:lnTo>
                <a:lnTo>
                  <a:pt x="956" y="987"/>
                </a:lnTo>
                <a:lnTo>
                  <a:pt x="961" y="987"/>
                </a:lnTo>
                <a:lnTo>
                  <a:pt x="967" y="982"/>
                </a:lnTo>
                <a:lnTo>
                  <a:pt x="967" y="977"/>
                </a:lnTo>
                <a:lnTo>
                  <a:pt x="2276" y="2364"/>
                </a:lnTo>
                <a:lnTo>
                  <a:pt x="930" y="925"/>
                </a:lnTo>
                <a:lnTo>
                  <a:pt x="935" y="925"/>
                </a:lnTo>
                <a:lnTo>
                  <a:pt x="935" y="920"/>
                </a:lnTo>
                <a:lnTo>
                  <a:pt x="935" y="925"/>
                </a:lnTo>
                <a:lnTo>
                  <a:pt x="946" y="925"/>
                </a:lnTo>
                <a:lnTo>
                  <a:pt x="951" y="920"/>
                </a:lnTo>
                <a:lnTo>
                  <a:pt x="951" y="915"/>
                </a:lnTo>
                <a:lnTo>
                  <a:pt x="961" y="904"/>
                </a:lnTo>
                <a:lnTo>
                  <a:pt x="956" y="904"/>
                </a:lnTo>
                <a:lnTo>
                  <a:pt x="946" y="915"/>
                </a:lnTo>
                <a:lnTo>
                  <a:pt x="930" y="925"/>
                </a:lnTo>
                <a:lnTo>
                  <a:pt x="2276" y="2364"/>
                </a:lnTo>
                <a:lnTo>
                  <a:pt x="967" y="831"/>
                </a:lnTo>
                <a:lnTo>
                  <a:pt x="967" y="837"/>
                </a:lnTo>
                <a:lnTo>
                  <a:pt x="972" y="837"/>
                </a:lnTo>
                <a:lnTo>
                  <a:pt x="977" y="831"/>
                </a:lnTo>
                <a:lnTo>
                  <a:pt x="982" y="826"/>
                </a:lnTo>
                <a:lnTo>
                  <a:pt x="977" y="821"/>
                </a:lnTo>
                <a:lnTo>
                  <a:pt x="972" y="826"/>
                </a:lnTo>
                <a:lnTo>
                  <a:pt x="967" y="831"/>
                </a:lnTo>
                <a:lnTo>
                  <a:pt x="2276" y="2364"/>
                </a:lnTo>
                <a:lnTo>
                  <a:pt x="946" y="1034"/>
                </a:lnTo>
                <a:lnTo>
                  <a:pt x="935" y="1034"/>
                </a:lnTo>
                <a:lnTo>
                  <a:pt x="925" y="1034"/>
                </a:lnTo>
                <a:lnTo>
                  <a:pt x="920" y="1039"/>
                </a:lnTo>
                <a:lnTo>
                  <a:pt x="915" y="1039"/>
                </a:lnTo>
                <a:lnTo>
                  <a:pt x="915" y="1044"/>
                </a:lnTo>
                <a:lnTo>
                  <a:pt x="904" y="1050"/>
                </a:lnTo>
                <a:lnTo>
                  <a:pt x="909" y="1050"/>
                </a:lnTo>
                <a:lnTo>
                  <a:pt x="899" y="1055"/>
                </a:lnTo>
                <a:lnTo>
                  <a:pt x="894" y="1065"/>
                </a:lnTo>
                <a:lnTo>
                  <a:pt x="899" y="1065"/>
                </a:lnTo>
                <a:lnTo>
                  <a:pt x="894" y="1065"/>
                </a:lnTo>
                <a:lnTo>
                  <a:pt x="899" y="1065"/>
                </a:lnTo>
                <a:lnTo>
                  <a:pt x="894" y="1070"/>
                </a:lnTo>
                <a:lnTo>
                  <a:pt x="899" y="1070"/>
                </a:lnTo>
                <a:lnTo>
                  <a:pt x="904" y="1070"/>
                </a:lnTo>
                <a:lnTo>
                  <a:pt x="909" y="1070"/>
                </a:lnTo>
                <a:lnTo>
                  <a:pt x="904" y="1076"/>
                </a:lnTo>
                <a:lnTo>
                  <a:pt x="915" y="1065"/>
                </a:lnTo>
                <a:lnTo>
                  <a:pt x="915" y="1070"/>
                </a:lnTo>
                <a:lnTo>
                  <a:pt x="920" y="1065"/>
                </a:lnTo>
                <a:lnTo>
                  <a:pt x="930" y="1055"/>
                </a:lnTo>
                <a:lnTo>
                  <a:pt x="935" y="1050"/>
                </a:lnTo>
                <a:lnTo>
                  <a:pt x="946" y="1044"/>
                </a:lnTo>
                <a:lnTo>
                  <a:pt x="946" y="1039"/>
                </a:lnTo>
                <a:lnTo>
                  <a:pt x="946" y="1034"/>
                </a:lnTo>
                <a:lnTo>
                  <a:pt x="2276" y="2364"/>
                </a:lnTo>
                <a:lnTo>
                  <a:pt x="899" y="748"/>
                </a:lnTo>
                <a:lnTo>
                  <a:pt x="894" y="753"/>
                </a:lnTo>
                <a:lnTo>
                  <a:pt x="894" y="748"/>
                </a:lnTo>
                <a:lnTo>
                  <a:pt x="899" y="743"/>
                </a:lnTo>
                <a:lnTo>
                  <a:pt x="894" y="743"/>
                </a:lnTo>
                <a:lnTo>
                  <a:pt x="889" y="743"/>
                </a:lnTo>
                <a:lnTo>
                  <a:pt x="883" y="748"/>
                </a:lnTo>
                <a:lnTo>
                  <a:pt x="878" y="753"/>
                </a:lnTo>
                <a:lnTo>
                  <a:pt x="878" y="759"/>
                </a:lnTo>
                <a:lnTo>
                  <a:pt x="883" y="759"/>
                </a:lnTo>
                <a:lnTo>
                  <a:pt x="889" y="759"/>
                </a:lnTo>
                <a:lnTo>
                  <a:pt x="889" y="753"/>
                </a:lnTo>
                <a:lnTo>
                  <a:pt x="889" y="759"/>
                </a:lnTo>
                <a:lnTo>
                  <a:pt x="889" y="753"/>
                </a:lnTo>
                <a:lnTo>
                  <a:pt x="894" y="753"/>
                </a:lnTo>
                <a:lnTo>
                  <a:pt x="899" y="748"/>
                </a:lnTo>
                <a:lnTo>
                  <a:pt x="2276" y="2364"/>
                </a:lnTo>
                <a:lnTo>
                  <a:pt x="868" y="1003"/>
                </a:lnTo>
                <a:lnTo>
                  <a:pt x="873" y="998"/>
                </a:lnTo>
                <a:lnTo>
                  <a:pt x="878" y="998"/>
                </a:lnTo>
                <a:lnTo>
                  <a:pt x="878" y="992"/>
                </a:lnTo>
                <a:lnTo>
                  <a:pt x="878" y="987"/>
                </a:lnTo>
                <a:lnTo>
                  <a:pt x="873" y="987"/>
                </a:lnTo>
                <a:lnTo>
                  <a:pt x="868" y="987"/>
                </a:lnTo>
                <a:lnTo>
                  <a:pt x="863" y="992"/>
                </a:lnTo>
                <a:lnTo>
                  <a:pt x="857" y="998"/>
                </a:lnTo>
                <a:lnTo>
                  <a:pt x="857" y="1003"/>
                </a:lnTo>
                <a:lnTo>
                  <a:pt x="863" y="1003"/>
                </a:lnTo>
                <a:lnTo>
                  <a:pt x="868" y="1003"/>
                </a:lnTo>
                <a:lnTo>
                  <a:pt x="2276" y="2364"/>
                </a:lnTo>
                <a:lnTo>
                  <a:pt x="878" y="1039"/>
                </a:lnTo>
                <a:lnTo>
                  <a:pt x="878" y="1034"/>
                </a:lnTo>
                <a:lnTo>
                  <a:pt x="873" y="1034"/>
                </a:lnTo>
                <a:lnTo>
                  <a:pt x="873" y="1039"/>
                </a:lnTo>
                <a:lnTo>
                  <a:pt x="878" y="1039"/>
                </a:lnTo>
                <a:lnTo>
                  <a:pt x="2276" y="2364"/>
                </a:lnTo>
                <a:lnTo>
                  <a:pt x="889" y="821"/>
                </a:lnTo>
                <a:lnTo>
                  <a:pt x="878" y="826"/>
                </a:lnTo>
                <a:lnTo>
                  <a:pt x="878" y="831"/>
                </a:lnTo>
                <a:lnTo>
                  <a:pt x="878" y="837"/>
                </a:lnTo>
                <a:lnTo>
                  <a:pt x="883" y="837"/>
                </a:lnTo>
                <a:lnTo>
                  <a:pt x="889" y="831"/>
                </a:lnTo>
                <a:lnTo>
                  <a:pt x="889" y="826"/>
                </a:lnTo>
                <a:lnTo>
                  <a:pt x="889" y="821"/>
                </a:lnTo>
                <a:lnTo>
                  <a:pt x="2276" y="2364"/>
                </a:lnTo>
                <a:lnTo>
                  <a:pt x="837" y="946"/>
                </a:lnTo>
                <a:lnTo>
                  <a:pt x="842" y="946"/>
                </a:lnTo>
                <a:lnTo>
                  <a:pt x="847" y="946"/>
                </a:lnTo>
                <a:lnTo>
                  <a:pt x="857" y="940"/>
                </a:lnTo>
                <a:lnTo>
                  <a:pt x="863" y="925"/>
                </a:lnTo>
                <a:lnTo>
                  <a:pt x="868" y="920"/>
                </a:lnTo>
                <a:lnTo>
                  <a:pt x="857" y="925"/>
                </a:lnTo>
                <a:lnTo>
                  <a:pt x="863" y="925"/>
                </a:lnTo>
                <a:lnTo>
                  <a:pt x="857" y="925"/>
                </a:lnTo>
                <a:lnTo>
                  <a:pt x="847" y="935"/>
                </a:lnTo>
                <a:lnTo>
                  <a:pt x="842" y="940"/>
                </a:lnTo>
                <a:lnTo>
                  <a:pt x="837" y="946"/>
                </a:lnTo>
                <a:lnTo>
                  <a:pt x="2276" y="2364"/>
                </a:lnTo>
                <a:lnTo>
                  <a:pt x="1076" y="873"/>
                </a:lnTo>
                <a:lnTo>
                  <a:pt x="1081" y="868"/>
                </a:lnTo>
                <a:lnTo>
                  <a:pt x="1086" y="868"/>
                </a:lnTo>
                <a:lnTo>
                  <a:pt x="1086" y="863"/>
                </a:lnTo>
                <a:lnTo>
                  <a:pt x="1076" y="863"/>
                </a:lnTo>
                <a:lnTo>
                  <a:pt x="1081" y="857"/>
                </a:lnTo>
                <a:lnTo>
                  <a:pt x="1076" y="852"/>
                </a:lnTo>
                <a:lnTo>
                  <a:pt x="1076" y="847"/>
                </a:lnTo>
                <a:lnTo>
                  <a:pt x="1065" y="852"/>
                </a:lnTo>
                <a:lnTo>
                  <a:pt x="1060" y="857"/>
                </a:lnTo>
                <a:lnTo>
                  <a:pt x="1050" y="863"/>
                </a:lnTo>
                <a:lnTo>
                  <a:pt x="1055" y="863"/>
                </a:lnTo>
                <a:lnTo>
                  <a:pt x="1050" y="868"/>
                </a:lnTo>
                <a:lnTo>
                  <a:pt x="1055" y="868"/>
                </a:lnTo>
                <a:lnTo>
                  <a:pt x="1050" y="868"/>
                </a:lnTo>
                <a:lnTo>
                  <a:pt x="1055" y="873"/>
                </a:lnTo>
                <a:lnTo>
                  <a:pt x="1050" y="873"/>
                </a:lnTo>
                <a:lnTo>
                  <a:pt x="1055" y="873"/>
                </a:lnTo>
                <a:lnTo>
                  <a:pt x="1060" y="873"/>
                </a:lnTo>
                <a:lnTo>
                  <a:pt x="1055" y="873"/>
                </a:lnTo>
                <a:lnTo>
                  <a:pt x="1060" y="873"/>
                </a:lnTo>
                <a:lnTo>
                  <a:pt x="1065" y="873"/>
                </a:lnTo>
                <a:lnTo>
                  <a:pt x="1065" y="878"/>
                </a:lnTo>
                <a:lnTo>
                  <a:pt x="1070" y="873"/>
                </a:lnTo>
                <a:lnTo>
                  <a:pt x="1076" y="878"/>
                </a:lnTo>
                <a:lnTo>
                  <a:pt x="1076" y="873"/>
                </a:lnTo>
                <a:lnTo>
                  <a:pt x="2276" y="2364"/>
                </a:lnTo>
                <a:lnTo>
                  <a:pt x="1024" y="1008"/>
                </a:lnTo>
                <a:lnTo>
                  <a:pt x="1029" y="1008"/>
                </a:lnTo>
                <a:lnTo>
                  <a:pt x="1029" y="1003"/>
                </a:lnTo>
                <a:lnTo>
                  <a:pt x="1024" y="1008"/>
                </a:lnTo>
                <a:lnTo>
                  <a:pt x="2276" y="2364"/>
                </a:lnTo>
                <a:lnTo>
                  <a:pt x="1122" y="987"/>
                </a:lnTo>
                <a:lnTo>
                  <a:pt x="1117" y="982"/>
                </a:lnTo>
                <a:lnTo>
                  <a:pt x="1107" y="982"/>
                </a:lnTo>
                <a:lnTo>
                  <a:pt x="1096" y="987"/>
                </a:lnTo>
                <a:lnTo>
                  <a:pt x="1102" y="987"/>
                </a:lnTo>
                <a:lnTo>
                  <a:pt x="1096" y="992"/>
                </a:lnTo>
                <a:lnTo>
                  <a:pt x="1091" y="998"/>
                </a:lnTo>
                <a:lnTo>
                  <a:pt x="1096" y="998"/>
                </a:lnTo>
                <a:lnTo>
                  <a:pt x="1091" y="1003"/>
                </a:lnTo>
                <a:lnTo>
                  <a:pt x="1096" y="998"/>
                </a:lnTo>
                <a:lnTo>
                  <a:pt x="1096" y="1003"/>
                </a:lnTo>
                <a:lnTo>
                  <a:pt x="1096" y="998"/>
                </a:lnTo>
                <a:lnTo>
                  <a:pt x="1102" y="1003"/>
                </a:lnTo>
                <a:lnTo>
                  <a:pt x="1107" y="998"/>
                </a:lnTo>
                <a:lnTo>
                  <a:pt x="1107" y="1003"/>
                </a:lnTo>
                <a:lnTo>
                  <a:pt x="1107" y="998"/>
                </a:lnTo>
                <a:lnTo>
                  <a:pt x="1112" y="998"/>
                </a:lnTo>
                <a:lnTo>
                  <a:pt x="1117" y="987"/>
                </a:lnTo>
                <a:lnTo>
                  <a:pt x="1122" y="987"/>
                </a:lnTo>
                <a:lnTo>
                  <a:pt x="2276" y="2364"/>
                </a:lnTo>
                <a:lnTo>
                  <a:pt x="992" y="1008"/>
                </a:lnTo>
                <a:lnTo>
                  <a:pt x="998" y="1008"/>
                </a:lnTo>
                <a:lnTo>
                  <a:pt x="998" y="1003"/>
                </a:lnTo>
                <a:lnTo>
                  <a:pt x="987" y="1008"/>
                </a:lnTo>
                <a:lnTo>
                  <a:pt x="987" y="1013"/>
                </a:lnTo>
                <a:lnTo>
                  <a:pt x="992" y="1008"/>
                </a:lnTo>
                <a:lnTo>
                  <a:pt x="987" y="1013"/>
                </a:lnTo>
                <a:lnTo>
                  <a:pt x="992" y="1008"/>
                </a:lnTo>
                <a:lnTo>
                  <a:pt x="2276" y="2364"/>
                </a:lnTo>
                <a:lnTo>
                  <a:pt x="987" y="987"/>
                </a:lnTo>
                <a:lnTo>
                  <a:pt x="992" y="982"/>
                </a:lnTo>
                <a:lnTo>
                  <a:pt x="992" y="977"/>
                </a:lnTo>
                <a:lnTo>
                  <a:pt x="987" y="977"/>
                </a:lnTo>
                <a:lnTo>
                  <a:pt x="982" y="982"/>
                </a:lnTo>
                <a:lnTo>
                  <a:pt x="982" y="987"/>
                </a:lnTo>
                <a:lnTo>
                  <a:pt x="987" y="987"/>
                </a:lnTo>
                <a:lnTo>
                  <a:pt x="2276" y="2364"/>
                </a:lnTo>
                <a:lnTo>
                  <a:pt x="998" y="883"/>
                </a:lnTo>
                <a:lnTo>
                  <a:pt x="987" y="883"/>
                </a:lnTo>
                <a:lnTo>
                  <a:pt x="972" y="894"/>
                </a:lnTo>
                <a:lnTo>
                  <a:pt x="972" y="899"/>
                </a:lnTo>
                <a:lnTo>
                  <a:pt x="977" y="904"/>
                </a:lnTo>
                <a:lnTo>
                  <a:pt x="972" y="915"/>
                </a:lnTo>
                <a:lnTo>
                  <a:pt x="977" y="904"/>
                </a:lnTo>
                <a:lnTo>
                  <a:pt x="977" y="909"/>
                </a:lnTo>
                <a:lnTo>
                  <a:pt x="982" y="909"/>
                </a:lnTo>
                <a:lnTo>
                  <a:pt x="982" y="915"/>
                </a:lnTo>
                <a:lnTo>
                  <a:pt x="982" y="909"/>
                </a:lnTo>
                <a:lnTo>
                  <a:pt x="987" y="909"/>
                </a:lnTo>
                <a:lnTo>
                  <a:pt x="992" y="899"/>
                </a:lnTo>
                <a:lnTo>
                  <a:pt x="998" y="899"/>
                </a:lnTo>
                <a:lnTo>
                  <a:pt x="1003" y="894"/>
                </a:lnTo>
                <a:lnTo>
                  <a:pt x="1003" y="889"/>
                </a:lnTo>
                <a:lnTo>
                  <a:pt x="998" y="883"/>
                </a:lnTo>
                <a:lnTo>
                  <a:pt x="2276" y="2364"/>
                </a:lnTo>
                <a:lnTo>
                  <a:pt x="1018" y="863"/>
                </a:lnTo>
                <a:lnTo>
                  <a:pt x="1018" y="857"/>
                </a:lnTo>
                <a:lnTo>
                  <a:pt x="1013" y="857"/>
                </a:lnTo>
                <a:lnTo>
                  <a:pt x="1008" y="857"/>
                </a:lnTo>
                <a:lnTo>
                  <a:pt x="1003" y="863"/>
                </a:lnTo>
                <a:lnTo>
                  <a:pt x="998" y="863"/>
                </a:lnTo>
                <a:lnTo>
                  <a:pt x="992" y="868"/>
                </a:lnTo>
                <a:lnTo>
                  <a:pt x="998" y="873"/>
                </a:lnTo>
                <a:lnTo>
                  <a:pt x="987" y="878"/>
                </a:lnTo>
                <a:lnTo>
                  <a:pt x="992" y="878"/>
                </a:lnTo>
                <a:lnTo>
                  <a:pt x="992" y="873"/>
                </a:lnTo>
                <a:lnTo>
                  <a:pt x="992" y="878"/>
                </a:lnTo>
                <a:lnTo>
                  <a:pt x="998" y="878"/>
                </a:lnTo>
                <a:lnTo>
                  <a:pt x="1003" y="878"/>
                </a:lnTo>
                <a:lnTo>
                  <a:pt x="1008" y="878"/>
                </a:lnTo>
                <a:lnTo>
                  <a:pt x="1013" y="868"/>
                </a:lnTo>
                <a:lnTo>
                  <a:pt x="1018" y="868"/>
                </a:lnTo>
                <a:lnTo>
                  <a:pt x="1018" y="863"/>
                </a:lnTo>
                <a:lnTo>
                  <a:pt x="2276" y="2364"/>
                </a:lnTo>
                <a:lnTo>
                  <a:pt x="1018" y="1008"/>
                </a:lnTo>
                <a:lnTo>
                  <a:pt x="1018" y="1003"/>
                </a:lnTo>
                <a:lnTo>
                  <a:pt x="1008" y="1013"/>
                </a:lnTo>
                <a:lnTo>
                  <a:pt x="1013" y="1013"/>
                </a:lnTo>
                <a:lnTo>
                  <a:pt x="1008" y="1013"/>
                </a:lnTo>
                <a:lnTo>
                  <a:pt x="1018" y="1008"/>
                </a:lnTo>
                <a:lnTo>
                  <a:pt x="2276" y="2364"/>
                </a:lnTo>
                <a:lnTo>
                  <a:pt x="925" y="847"/>
                </a:lnTo>
                <a:lnTo>
                  <a:pt x="920" y="847"/>
                </a:lnTo>
                <a:lnTo>
                  <a:pt x="920" y="852"/>
                </a:lnTo>
                <a:lnTo>
                  <a:pt x="915" y="852"/>
                </a:lnTo>
                <a:lnTo>
                  <a:pt x="925" y="847"/>
                </a:lnTo>
                <a:lnTo>
                  <a:pt x="2276" y="2364"/>
                </a:lnTo>
                <a:lnTo>
                  <a:pt x="946" y="624"/>
                </a:lnTo>
                <a:lnTo>
                  <a:pt x="951" y="618"/>
                </a:lnTo>
                <a:lnTo>
                  <a:pt x="946" y="618"/>
                </a:lnTo>
                <a:lnTo>
                  <a:pt x="946" y="624"/>
                </a:lnTo>
                <a:lnTo>
                  <a:pt x="2276" y="2364"/>
                </a:lnTo>
                <a:lnTo>
                  <a:pt x="909" y="483"/>
                </a:lnTo>
                <a:lnTo>
                  <a:pt x="904" y="483"/>
                </a:lnTo>
                <a:lnTo>
                  <a:pt x="899" y="489"/>
                </a:lnTo>
                <a:lnTo>
                  <a:pt x="904" y="483"/>
                </a:lnTo>
                <a:lnTo>
                  <a:pt x="899" y="489"/>
                </a:lnTo>
                <a:lnTo>
                  <a:pt x="909" y="483"/>
                </a:lnTo>
                <a:lnTo>
                  <a:pt x="2276" y="2364"/>
                </a:lnTo>
                <a:lnTo>
                  <a:pt x="904" y="909"/>
                </a:lnTo>
                <a:lnTo>
                  <a:pt x="909" y="909"/>
                </a:lnTo>
                <a:lnTo>
                  <a:pt x="915" y="904"/>
                </a:lnTo>
                <a:lnTo>
                  <a:pt x="915" y="899"/>
                </a:lnTo>
                <a:lnTo>
                  <a:pt x="909" y="899"/>
                </a:lnTo>
                <a:lnTo>
                  <a:pt x="904" y="909"/>
                </a:lnTo>
                <a:lnTo>
                  <a:pt x="2276" y="2364"/>
                </a:lnTo>
                <a:lnTo>
                  <a:pt x="925" y="359"/>
                </a:lnTo>
                <a:lnTo>
                  <a:pt x="930" y="353"/>
                </a:lnTo>
                <a:lnTo>
                  <a:pt x="925" y="353"/>
                </a:lnTo>
                <a:lnTo>
                  <a:pt x="920" y="359"/>
                </a:lnTo>
                <a:lnTo>
                  <a:pt x="925" y="359"/>
                </a:lnTo>
                <a:lnTo>
                  <a:pt x="2276" y="2364"/>
                </a:lnTo>
                <a:lnTo>
                  <a:pt x="915" y="348"/>
                </a:lnTo>
                <a:lnTo>
                  <a:pt x="920" y="348"/>
                </a:lnTo>
                <a:lnTo>
                  <a:pt x="915" y="343"/>
                </a:lnTo>
                <a:lnTo>
                  <a:pt x="915" y="348"/>
                </a:lnTo>
                <a:lnTo>
                  <a:pt x="2276" y="2364"/>
                </a:lnTo>
                <a:lnTo>
                  <a:pt x="925" y="457"/>
                </a:lnTo>
                <a:lnTo>
                  <a:pt x="915" y="468"/>
                </a:lnTo>
                <a:lnTo>
                  <a:pt x="920" y="468"/>
                </a:lnTo>
                <a:lnTo>
                  <a:pt x="915" y="468"/>
                </a:lnTo>
                <a:lnTo>
                  <a:pt x="920" y="468"/>
                </a:lnTo>
                <a:lnTo>
                  <a:pt x="925" y="468"/>
                </a:lnTo>
                <a:lnTo>
                  <a:pt x="930" y="463"/>
                </a:lnTo>
                <a:lnTo>
                  <a:pt x="925" y="457"/>
                </a:lnTo>
                <a:lnTo>
                  <a:pt x="2276" y="2364"/>
                </a:lnTo>
                <a:lnTo>
                  <a:pt x="842" y="717"/>
                </a:lnTo>
                <a:lnTo>
                  <a:pt x="837" y="717"/>
                </a:lnTo>
                <a:lnTo>
                  <a:pt x="837" y="722"/>
                </a:lnTo>
                <a:lnTo>
                  <a:pt x="842" y="717"/>
                </a:lnTo>
                <a:lnTo>
                  <a:pt x="2276" y="2364"/>
                </a:lnTo>
                <a:lnTo>
                  <a:pt x="878" y="722"/>
                </a:lnTo>
                <a:lnTo>
                  <a:pt x="883" y="717"/>
                </a:lnTo>
                <a:lnTo>
                  <a:pt x="878" y="717"/>
                </a:lnTo>
                <a:lnTo>
                  <a:pt x="873" y="722"/>
                </a:lnTo>
                <a:lnTo>
                  <a:pt x="878" y="722"/>
                </a:lnTo>
                <a:lnTo>
                  <a:pt x="2276" y="2364"/>
                </a:lnTo>
                <a:lnTo>
                  <a:pt x="920" y="1024"/>
                </a:lnTo>
                <a:lnTo>
                  <a:pt x="920" y="1018"/>
                </a:lnTo>
                <a:lnTo>
                  <a:pt x="915" y="1024"/>
                </a:lnTo>
                <a:lnTo>
                  <a:pt x="920" y="1024"/>
                </a:lnTo>
                <a:lnTo>
                  <a:pt x="2276" y="2364"/>
                </a:lnTo>
                <a:lnTo>
                  <a:pt x="852" y="426"/>
                </a:lnTo>
                <a:lnTo>
                  <a:pt x="863" y="421"/>
                </a:lnTo>
                <a:lnTo>
                  <a:pt x="863" y="416"/>
                </a:lnTo>
                <a:lnTo>
                  <a:pt x="857" y="416"/>
                </a:lnTo>
                <a:lnTo>
                  <a:pt x="852" y="421"/>
                </a:lnTo>
                <a:lnTo>
                  <a:pt x="852" y="426"/>
                </a:lnTo>
                <a:lnTo>
                  <a:pt x="2276" y="2364"/>
                </a:lnTo>
                <a:lnTo>
                  <a:pt x="935" y="681"/>
                </a:lnTo>
                <a:lnTo>
                  <a:pt x="930" y="686"/>
                </a:lnTo>
                <a:lnTo>
                  <a:pt x="925" y="686"/>
                </a:lnTo>
                <a:lnTo>
                  <a:pt x="920" y="686"/>
                </a:lnTo>
                <a:lnTo>
                  <a:pt x="920" y="691"/>
                </a:lnTo>
                <a:lnTo>
                  <a:pt x="920" y="696"/>
                </a:lnTo>
                <a:lnTo>
                  <a:pt x="915" y="696"/>
                </a:lnTo>
                <a:lnTo>
                  <a:pt x="920" y="696"/>
                </a:lnTo>
                <a:lnTo>
                  <a:pt x="915" y="696"/>
                </a:lnTo>
                <a:lnTo>
                  <a:pt x="920" y="696"/>
                </a:lnTo>
                <a:lnTo>
                  <a:pt x="915" y="702"/>
                </a:lnTo>
                <a:lnTo>
                  <a:pt x="920" y="702"/>
                </a:lnTo>
                <a:lnTo>
                  <a:pt x="915" y="702"/>
                </a:lnTo>
                <a:lnTo>
                  <a:pt x="920" y="702"/>
                </a:lnTo>
                <a:lnTo>
                  <a:pt x="915" y="702"/>
                </a:lnTo>
                <a:lnTo>
                  <a:pt x="920" y="702"/>
                </a:lnTo>
                <a:lnTo>
                  <a:pt x="920" y="707"/>
                </a:lnTo>
                <a:lnTo>
                  <a:pt x="920" y="702"/>
                </a:lnTo>
                <a:lnTo>
                  <a:pt x="920" y="707"/>
                </a:lnTo>
                <a:lnTo>
                  <a:pt x="925" y="707"/>
                </a:lnTo>
                <a:lnTo>
                  <a:pt x="930" y="707"/>
                </a:lnTo>
                <a:lnTo>
                  <a:pt x="935" y="702"/>
                </a:lnTo>
                <a:lnTo>
                  <a:pt x="946" y="702"/>
                </a:lnTo>
                <a:lnTo>
                  <a:pt x="946" y="696"/>
                </a:lnTo>
                <a:lnTo>
                  <a:pt x="951" y="696"/>
                </a:lnTo>
                <a:lnTo>
                  <a:pt x="946" y="691"/>
                </a:lnTo>
                <a:lnTo>
                  <a:pt x="951" y="691"/>
                </a:lnTo>
                <a:lnTo>
                  <a:pt x="951" y="686"/>
                </a:lnTo>
                <a:lnTo>
                  <a:pt x="946" y="686"/>
                </a:lnTo>
                <a:lnTo>
                  <a:pt x="951" y="686"/>
                </a:lnTo>
                <a:lnTo>
                  <a:pt x="946" y="686"/>
                </a:lnTo>
                <a:lnTo>
                  <a:pt x="946" y="681"/>
                </a:lnTo>
                <a:lnTo>
                  <a:pt x="946" y="686"/>
                </a:lnTo>
                <a:lnTo>
                  <a:pt x="935" y="681"/>
                </a:lnTo>
                <a:lnTo>
                  <a:pt x="2276" y="2364"/>
                </a:lnTo>
                <a:lnTo>
                  <a:pt x="951" y="608"/>
                </a:lnTo>
                <a:lnTo>
                  <a:pt x="956" y="608"/>
                </a:lnTo>
                <a:lnTo>
                  <a:pt x="956" y="603"/>
                </a:lnTo>
                <a:lnTo>
                  <a:pt x="951" y="608"/>
                </a:lnTo>
                <a:lnTo>
                  <a:pt x="2276" y="2364"/>
                </a:lnTo>
                <a:lnTo>
                  <a:pt x="930" y="390"/>
                </a:lnTo>
                <a:lnTo>
                  <a:pt x="946" y="390"/>
                </a:lnTo>
                <a:lnTo>
                  <a:pt x="956" y="385"/>
                </a:lnTo>
                <a:lnTo>
                  <a:pt x="956" y="379"/>
                </a:lnTo>
                <a:lnTo>
                  <a:pt x="951" y="379"/>
                </a:lnTo>
                <a:lnTo>
                  <a:pt x="946" y="379"/>
                </a:lnTo>
                <a:lnTo>
                  <a:pt x="930" y="390"/>
                </a:lnTo>
                <a:lnTo>
                  <a:pt x="2276" y="2364"/>
                </a:lnTo>
                <a:lnTo>
                  <a:pt x="878" y="707"/>
                </a:lnTo>
                <a:lnTo>
                  <a:pt x="883" y="707"/>
                </a:lnTo>
                <a:lnTo>
                  <a:pt x="889" y="702"/>
                </a:lnTo>
                <a:lnTo>
                  <a:pt x="883" y="702"/>
                </a:lnTo>
                <a:lnTo>
                  <a:pt x="878" y="707"/>
                </a:lnTo>
                <a:lnTo>
                  <a:pt x="2276" y="2364"/>
                </a:lnTo>
                <a:lnTo>
                  <a:pt x="992" y="644"/>
                </a:lnTo>
                <a:lnTo>
                  <a:pt x="987" y="650"/>
                </a:lnTo>
                <a:lnTo>
                  <a:pt x="987" y="655"/>
                </a:lnTo>
                <a:lnTo>
                  <a:pt x="992" y="650"/>
                </a:lnTo>
                <a:lnTo>
                  <a:pt x="987" y="655"/>
                </a:lnTo>
                <a:lnTo>
                  <a:pt x="992" y="650"/>
                </a:lnTo>
                <a:lnTo>
                  <a:pt x="998" y="650"/>
                </a:lnTo>
                <a:lnTo>
                  <a:pt x="992" y="644"/>
                </a:lnTo>
                <a:lnTo>
                  <a:pt x="2276" y="2364"/>
                </a:lnTo>
                <a:lnTo>
                  <a:pt x="1268" y="587"/>
                </a:lnTo>
                <a:lnTo>
                  <a:pt x="1268" y="582"/>
                </a:lnTo>
                <a:lnTo>
                  <a:pt x="1263" y="582"/>
                </a:lnTo>
                <a:lnTo>
                  <a:pt x="1268" y="587"/>
                </a:lnTo>
                <a:lnTo>
                  <a:pt x="2276" y="2364"/>
                </a:lnTo>
                <a:lnTo>
                  <a:pt x="1335" y="208"/>
                </a:lnTo>
                <a:lnTo>
                  <a:pt x="1341" y="208"/>
                </a:lnTo>
                <a:lnTo>
                  <a:pt x="1346" y="208"/>
                </a:lnTo>
                <a:lnTo>
                  <a:pt x="1351" y="203"/>
                </a:lnTo>
                <a:lnTo>
                  <a:pt x="1351" y="198"/>
                </a:lnTo>
                <a:lnTo>
                  <a:pt x="1356" y="198"/>
                </a:lnTo>
                <a:lnTo>
                  <a:pt x="1356" y="192"/>
                </a:lnTo>
                <a:lnTo>
                  <a:pt x="1346" y="187"/>
                </a:lnTo>
                <a:lnTo>
                  <a:pt x="1341" y="192"/>
                </a:lnTo>
                <a:lnTo>
                  <a:pt x="1335" y="198"/>
                </a:lnTo>
                <a:lnTo>
                  <a:pt x="1335" y="203"/>
                </a:lnTo>
                <a:lnTo>
                  <a:pt x="1330" y="208"/>
                </a:lnTo>
                <a:lnTo>
                  <a:pt x="1335" y="208"/>
                </a:lnTo>
                <a:lnTo>
                  <a:pt x="2276" y="2364"/>
                </a:lnTo>
                <a:lnTo>
                  <a:pt x="1257" y="540"/>
                </a:lnTo>
                <a:lnTo>
                  <a:pt x="1263" y="535"/>
                </a:lnTo>
                <a:lnTo>
                  <a:pt x="1257" y="535"/>
                </a:lnTo>
                <a:lnTo>
                  <a:pt x="1257" y="540"/>
                </a:lnTo>
                <a:lnTo>
                  <a:pt x="2276" y="2364"/>
                </a:lnTo>
                <a:lnTo>
                  <a:pt x="1263" y="639"/>
                </a:lnTo>
                <a:lnTo>
                  <a:pt x="1263" y="644"/>
                </a:lnTo>
                <a:lnTo>
                  <a:pt x="1268" y="644"/>
                </a:lnTo>
                <a:lnTo>
                  <a:pt x="1273" y="644"/>
                </a:lnTo>
                <a:lnTo>
                  <a:pt x="1278" y="639"/>
                </a:lnTo>
                <a:lnTo>
                  <a:pt x="1283" y="634"/>
                </a:lnTo>
                <a:lnTo>
                  <a:pt x="1283" y="629"/>
                </a:lnTo>
                <a:lnTo>
                  <a:pt x="1273" y="624"/>
                </a:lnTo>
                <a:lnTo>
                  <a:pt x="1268" y="629"/>
                </a:lnTo>
                <a:lnTo>
                  <a:pt x="1263" y="634"/>
                </a:lnTo>
                <a:lnTo>
                  <a:pt x="1263" y="639"/>
                </a:lnTo>
                <a:lnTo>
                  <a:pt x="2276" y="2364"/>
                </a:lnTo>
                <a:lnTo>
                  <a:pt x="1273" y="489"/>
                </a:lnTo>
                <a:lnTo>
                  <a:pt x="1278" y="483"/>
                </a:lnTo>
                <a:lnTo>
                  <a:pt x="1273" y="483"/>
                </a:lnTo>
                <a:lnTo>
                  <a:pt x="1268" y="483"/>
                </a:lnTo>
                <a:lnTo>
                  <a:pt x="1268" y="489"/>
                </a:lnTo>
                <a:lnTo>
                  <a:pt x="1273" y="489"/>
                </a:lnTo>
                <a:lnTo>
                  <a:pt x="2276" y="2364"/>
                </a:lnTo>
                <a:lnTo>
                  <a:pt x="1356" y="156"/>
                </a:lnTo>
                <a:lnTo>
                  <a:pt x="1356" y="161"/>
                </a:lnTo>
                <a:lnTo>
                  <a:pt x="1361" y="161"/>
                </a:lnTo>
                <a:lnTo>
                  <a:pt x="1367" y="156"/>
                </a:lnTo>
                <a:lnTo>
                  <a:pt x="1367" y="161"/>
                </a:lnTo>
                <a:lnTo>
                  <a:pt x="1367" y="166"/>
                </a:lnTo>
                <a:lnTo>
                  <a:pt x="1372" y="161"/>
                </a:lnTo>
                <a:lnTo>
                  <a:pt x="1367" y="166"/>
                </a:lnTo>
                <a:lnTo>
                  <a:pt x="1372" y="166"/>
                </a:lnTo>
                <a:lnTo>
                  <a:pt x="1377" y="161"/>
                </a:lnTo>
                <a:lnTo>
                  <a:pt x="1387" y="156"/>
                </a:lnTo>
                <a:lnTo>
                  <a:pt x="1387" y="151"/>
                </a:lnTo>
                <a:lnTo>
                  <a:pt x="1387" y="146"/>
                </a:lnTo>
                <a:lnTo>
                  <a:pt x="1382" y="146"/>
                </a:lnTo>
                <a:lnTo>
                  <a:pt x="1382" y="140"/>
                </a:lnTo>
                <a:lnTo>
                  <a:pt x="1382" y="135"/>
                </a:lnTo>
                <a:lnTo>
                  <a:pt x="1377" y="135"/>
                </a:lnTo>
                <a:lnTo>
                  <a:pt x="1372" y="140"/>
                </a:lnTo>
                <a:lnTo>
                  <a:pt x="1367" y="140"/>
                </a:lnTo>
                <a:lnTo>
                  <a:pt x="1356" y="151"/>
                </a:lnTo>
                <a:lnTo>
                  <a:pt x="1356" y="156"/>
                </a:lnTo>
                <a:lnTo>
                  <a:pt x="1356" y="161"/>
                </a:lnTo>
                <a:lnTo>
                  <a:pt x="1356" y="156"/>
                </a:lnTo>
                <a:lnTo>
                  <a:pt x="2276" y="2364"/>
                </a:lnTo>
                <a:lnTo>
                  <a:pt x="1408" y="99"/>
                </a:lnTo>
                <a:lnTo>
                  <a:pt x="1413" y="104"/>
                </a:lnTo>
                <a:lnTo>
                  <a:pt x="1413" y="109"/>
                </a:lnTo>
                <a:lnTo>
                  <a:pt x="1413" y="104"/>
                </a:lnTo>
                <a:lnTo>
                  <a:pt x="1419" y="104"/>
                </a:lnTo>
                <a:lnTo>
                  <a:pt x="1424" y="104"/>
                </a:lnTo>
                <a:lnTo>
                  <a:pt x="1424" y="109"/>
                </a:lnTo>
                <a:lnTo>
                  <a:pt x="1424" y="104"/>
                </a:lnTo>
                <a:lnTo>
                  <a:pt x="1429" y="99"/>
                </a:lnTo>
                <a:lnTo>
                  <a:pt x="1434" y="94"/>
                </a:lnTo>
                <a:lnTo>
                  <a:pt x="1439" y="94"/>
                </a:lnTo>
                <a:lnTo>
                  <a:pt x="1434" y="89"/>
                </a:lnTo>
                <a:lnTo>
                  <a:pt x="1439" y="89"/>
                </a:lnTo>
                <a:lnTo>
                  <a:pt x="1439" y="83"/>
                </a:lnTo>
                <a:lnTo>
                  <a:pt x="1439" y="78"/>
                </a:lnTo>
                <a:lnTo>
                  <a:pt x="1429" y="83"/>
                </a:lnTo>
                <a:lnTo>
                  <a:pt x="1429" y="78"/>
                </a:lnTo>
                <a:lnTo>
                  <a:pt x="1419" y="83"/>
                </a:lnTo>
                <a:lnTo>
                  <a:pt x="1408" y="94"/>
                </a:lnTo>
                <a:lnTo>
                  <a:pt x="1408" y="99"/>
                </a:lnTo>
                <a:lnTo>
                  <a:pt x="2276" y="2364"/>
                </a:lnTo>
                <a:lnTo>
                  <a:pt x="1387" y="130"/>
                </a:lnTo>
                <a:lnTo>
                  <a:pt x="1393" y="125"/>
                </a:lnTo>
                <a:lnTo>
                  <a:pt x="1398" y="120"/>
                </a:lnTo>
                <a:lnTo>
                  <a:pt x="1393" y="120"/>
                </a:lnTo>
                <a:lnTo>
                  <a:pt x="1387" y="125"/>
                </a:lnTo>
                <a:lnTo>
                  <a:pt x="1387" y="130"/>
                </a:lnTo>
                <a:lnTo>
                  <a:pt x="2276" y="2364"/>
                </a:lnTo>
                <a:lnTo>
                  <a:pt x="1304" y="530"/>
                </a:lnTo>
                <a:lnTo>
                  <a:pt x="1309" y="530"/>
                </a:lnTo>
                <a:lnTo>
                  <a:pt x="1315" y="530"/>
                </a:lnTo>
                <a:lnTo>
                  <a:pt x="1320" y="530"/>
                </a:lnTo>
                <a:lnTo>
                  <a:pt x="1320" y="525"/>
                </a:lnTo>
                <a:lnTo>
                  <a:pt x="1320" y="520"/>
                </a:lnTo>
                <a:lnTo>
                  <a:pt x="1315" y="520"/>
                </a:lnTo>
                <a:lnTo>
                  <a:pt x="1304" y="525"/>
                </a:lnTo>
                <a:lnTo>
                  <a:pt x="1309" y="525"/>
                </a:lnTo>
                <a:lnTo>
                  <a:pt x="1304" y="525"/>
                </a:lnTo>
                <a:lnTo>
                  <a:pt x="1304" y="530"/>
                </a:lnTo>
                <a:lnTo>
                  <a:pt x="2276" y="2364"/>
                </a:lnTo>
                <a:lnTo>
                  <a:pt x="1273" y="187"/>
                </a:lnTo>
                <a:lnTo>
                  <a:pt x="1278" y="187"/>
                </a:lnTo>
                <a:lnTo>
                  <a:pt x="1278" y="192"/>
                </a:lnTo>
                <a:lnTo>
                  <a:pt x="1273" y="198"/>
                </a:lnTo>
                <a:lnTo>
                  <a:pt x="1278" y="192"/>
                </a:lnTo>
                <a:lnTo>
                  <a:pt x="1278" y="198"/>
                </a:lnTo>
                <a:lnTo>
                  <a:pt x="1283" y="192"/>
                </a:lnTo>
                <a:lnTo>
                  <a:pt x="1283" y="198"/>
                </a:lnTo>
                <a:lnTo>
                  <a:pt x="1289" y="198"/>
                </a:lnTo>
                <a:lnTo>
                  <a:pt x="1289" y="192"/>
                </a:lnTo>
                <a:lnTo>
                  <a:pt x="1299" y="187"/>
                </a:lnTo>
                <a:lnTo>
                  <a:pt x="1299" y="182"/>
                </a:lnTo>
                <a:lnTo>
                  <a:pt x="1304" y="182"/>
                </a:lnTo>
                <a:lnTo>
                  <a:pt x="1304" y="177"/>
                </a:lnTo>
                <a:lnTo>
                  <a:pt x="1299" y="172"/>
                </a:lnTo>
                <a:lnTo>
                  <a:pt x="1289" y="172"/>
                </a:lnTo>
                <a:lnTo>
                  <a:pt x="1278" y="182"/>
                </a:lnTo>
                <a:lnTo>
                  <a:pt x="1273" y="187"/>
                </a:lnTo>
                <a:lnTo>
                  <a:pt x="1278" y="187"/>
                </a:lnTo>
                <a:lnTo>
                  <a:pt x="1273" y="187"/>
                </a:lnTo>
                <a:lnTo>
                  <a:pt x="2276" y="2364"/>
                </a:lnTo>
                <a:lnTo>
                  <a:pt x="1315" y="478"/>
                </a:lnTo>
                <a:lnTo>
                  <a:pt x="1309" y="478"/>
                </a:lnTo>
                <a:lnTo>
                  <a:pt x="1304" y="483"/>
                </a:lnTo>
                <a:lnTo>
                  <a:pt x="1299" y="483"/>
                </a:lnTo>
                <a:lnTo>
                  <a:pt x="1299" y="489"/>
                </a:lnTo>
                <a:lnTo>
                  <a:pt x="1294" y="494"/>
                </a:lnTo>
                <a:lnTo>
                  <a:pt x="1299" y="494"/>
                </a:lnTo>
                <a:lnTo>
                  <a:pt x="1299" y="499"/>
                </a:lnTo>
                <a:lnTo>
                  <a:pt x="1304" y="494"/>
                </a:lnTo>
                <a:lnTo>
                  <a:pt x="1304" y="499"/>
                </a:lnTo>
                <a:lnTo>
                  <a:pt x="1304" y="494"/>
                </a:lnTo>
                <a:lnTo>
                  <a:pt x="1304" y="499"/>
                </a:lnTo>
                <a:lnTo>
                  <a:pt x="1309" y="499"/>
                </a:lnTo>
                <a:lnTo>
                  <a:pt x="1309" y="494"/>
                </a:lnTo>
                <a:lnTo>
                  <a:pt x="1315" y="494"/>
                </a:lnTo>
                <a:lnTo>
                  <a:pt x="1320" y="489"/>
                </a:lnTo>
                <a:lnTo>
                  <a:pt x="1325" y="483"/>
                </a:lnTo>
                <a:lnTo>
                  <a:pt x="1320" y="483"/>
                </a:lnTo>
                <a:lnTo>
                  <a:pt x="1325" y="483"/>
                </a:lnTo>
                <a:lnTo>
                  <a:pt x="1320" y="483"/>
                </a:lnTo>
                <a:lnTo>
                  <a:pt x="1320" y="478"/>
                </a:lnTo>
                <a:lnTo>
                  <a:pt x="1315" y="478"/>
                </a:lnTo>
                <a:lnTo>
                  <a:pt x="2276" y="2364"/>
                </a:lnTo>
                <a:lnTo>
                  <a:pt x="1294" y="322"/>
                </a:lnTo>
                <a:lnTo>
                  <a:pt x="1299" y="327"/>
                </a:lnTo>
                <a:lnTo>
                  <a:pt x="1304" y="322"/>
                </a:lnTo>
                <a:lnTo>
                  <a:pt x="1315" y="312"/>
                </a:lnTo>
                <a:lnTo>
                  <a:pt x="1315" y="302"/>
                </a:lnTo>
                <a:lnTo>
                  <a:pt x="1309" y="302"/>
                </a:lnTo>
                <a:lnTo>
                  <a:pt x="1299" y="312"/>
                </a:lnTo>
                <a:lnTo>
                  <a:pt x="1294" y="317"/>
                </a:lnTo>
                <a:lnTo>
                  <a:pt x="1294" y="322"/>
                </a:lnTo>
                <a:lnTo>
                  <a:pt x="2276" y="2364"/>
                </a:lnTo>
                <a:lnTo>
                  <a:pt x="1206" y="317"/>
                </a:lnTo>
                <a:lnTo>
                  <a:pt x="1206" y="322"/>
                </a:lnTo>
                <a:lnTo>
                  <a:pt x="1216" y="317"/>
                </a:lnTo>
                <a:lnTo>
                  <a:pt x="1221" y="317"/>
                </a:lnTo>
                <a:lnTo>
                  <a:pt x="1226" y="312"/>
                </a:lnTo>
                <a:lnTo>
                  <a:pt x="1231" y="302"/>
                </a:lnTo>
                <a:lnTo>
                  <a:pt x="1231" y="296"/>
                </a:lnTo>
                <a:lnTo>
                  <a:pt x="1216" y="302"/>
                </a:lnTo>
                <a:lnTo>
                  <a:pt x="1211" y="312"/>
                </a:lnTo>
                <a:lnTo>
                  <a:pt x="1206" y="317"/>
                </a:lnTo>
                <a:lnTo>
                  <a:pt x="2276" y="2364"/>
                </a:lnTo>
                <a:lnTo>
                  <a:pt x="1221" y="878"/>
                </a:lnTo>
                <a:lnTo>
                  <a:pt x="1226" y="873"/>
                </a:lnTo>
                <a:lnTo>
                  <a:pt x="1221" y="873"/>
                </a:lnTo>
                <a:lnTo>
                  <a:pt x="1221" y="878"/>
                </a:lnTo>
                <a:lnTo>
                  <a:pt x="2276" y="2364"/>
                </a:lnTo>
                <a:lnTo>
                  <a:pt x="1320" y="556"/>
                </a:lnTo>
                <a:lnTo>
                  <a:pt x="1315" y="561"/>
                </a:lnTo>
                <a:lnTo>
                  <a:pt x="1315" y="566"/>
                </a:lnTo>
                <a:lnTo>
                  <a:pt x="1320" y="561"/>
                </a:lnTo>
                <a:lnTo>
                  <a:pt x="1325" y="556"/>
                </a:lnTo>
                <a:lnTo>
                  <a:pt x="1320" y="556"/>
                </a:lnTo>
                <a:lnTo>
                  <a:pt x="2276" y="2364"/>
                </a:lnTo>
                <a:lnTo>
                  <a:pt x="1289" y="291"/>
                </a:lnTo>
                <a:lnTo>
                  <a:pt x="1294" y="291"/>
                </a:lnTo>
                <a:lnTo>
                  <a:pt x="1299" y="286"/>
                </a:lnTo>
                <a:lnTo>
                  <a:pt x="1289" y="286"/>
                </a:lnTo>
                <a:lnTo>
                  <a:pt x="1289" y="291"/>
                </a:lnTo>
                <a:lnTo>
                  <a:pt x="2276" y="2364"/>
                </a:lnTo>
                <a:lnTo>
                  <a:pt x="1283" y="447"/>
                </a:lnTo>
                <a:lnTo>
                  <a:pt x="1283" y="452"/>
                </a:lnTo>
                <a:lnTo>
                  <a:pt x="1289" y="452"/>
                </a:lnTo>
                <a:lnTo>
                  <a:pt x="1283" y="452"/>
                </a:lnTo>
                <a:lnTo>
                  <a:pt x="1289" y="452"/>
                </a:lnTo>
                <a:lnTo>
                  <a:pt x="1294" y="452"/>
                </a:lnTo>
                <a:lnTo>
                  <a:pt x="1299" y="447"/>
                </a:lnTo>
                <a:lnTo>
                  <a:pt x="1299" y="442"/>
                </a:lnTo>
                <a:lnTo>
                  <a:pt x="1294" y="442"/>
                </a:lnTo>
                <a:lnTo>
                  <a:pt x="1294" y="437"/>
                </a:lnTo>
                <a:lnTo>
                  <a:pt x="1289" y="437"/>
                </a:lnTo>
                <a:lnTo>
                  <a:pt x="1283" y="437"/>
                </a:lnTo>
                <a:lnTo>
                  <a:pt x="1278" y="442"/>
                </a:lnTo>
                <a:lnTo>
                  <a:pt x="1278" y="447"/>
                </a:lnTo>
                <a:lnTo>
                  <a:pt x="1273" y="447"/>
                </a:lnTo>
                <a:lnTo>
                  <a:pt x="1278" y="447"/>
                </a:lnTo>
                <a:lnTo>
                  <a:pt x="1273" y="452"/>
                </a:lnTo>
                <a:lnTo>
                  <a:pt x="1278" y="447"/>
                </a:lnTo>
                <a:lnTo>
                  <a:pt x="1278" y="452"/>
                </a:lnTo>
                <a:lnTo>
                  <a:pt x="1278" y="447"/>
                </a:lnTo>
                <a:lnTo>
                  <a:pt x="1278" y="452"/>
                </a:lnTo>
                <a:lnTo>
                  <a:pt x="1283" y="447"/>
                </a:lnTo>
                <a:lnTo>
                  <a:pt x="2276" y="2364"/>
                </a:lnTo>
                <a:lnTo>
                  <a:pt x="1398" y="281"/>
                </a:lnTo>
                <a:lnTo>
                  <a:pt x="1403" y="286"/>
                </a:lnTo>
                <a:lnTo>
                  <a:pt x="1408" y="281"/>
                </a:lnTo>
                <a:lnTo>
                  <a:pt x="1413" y="281"/>
                </a:lnTo>
                <a:lnTo>
                  <a:pt x="1419" y="276"/>
                </a:lnTo>
                <a:lnTo>
                  <a:pt x="1424" y="270"/>
                </a:lnTo>
                <a:lnTo>
                  <a:pt x="1424" y="265"/>
                </a:lnTo>
                <a:lnTo>
                  <a:pt x="1413" y="265"/>
                </a:lnTo>
                <a:lnTo>
                  <a:pt x="1403" y="270"/>
                </a:lnTo>
                <a:lnTo>
                  <a:pt x="1398" y="276"/>
                </a:lnTo>
                <a:lnTo>
                  <a:pt x="1398" y="281"/>
                </a:lnTo>
                <a:lnTo>
                  <a:pt x="1398" y="276"/>
                </a:lnTo>
                <a:lnTo>
                  <a:pt x="1398" y="281"/>
                </a:lnTo>
                <a:lnTo>
                  <a:pt x="2276" y="2364"/>
                </a:lnTo>
                <a:lnTo>
                  <a:pt x="1112" y="795"/>
                </a:lnTo>
                <a:lnTo>
                  <a:pt x="1117" y="795"/>
                </a:lnTo>
                <a:lnTo>
                  <a:pt x="1112" y="800"/>
                </a:lnTo>
                <a:lnTo>
                  <a:pt x="1117" y="795"/>
                </a:lnTo>
                <a:lnTo>
                  <a:pt x="1117" y="800"/>
                </a:lnTo>
                <a:lnTo>
                  <a:pt x="1122" y="800"/>
                </a:lnTo>
                <a:lnTo>
                  <a:pt x="1128" y="795"/>
                </a:lnTo>
                <a:lnTo>
                  <a:pt x="1133" y="795"/>
                </a:lnTo>
                <a:lnTo>
                  <a:pt x="1138" y="790"/>
                </a:lnTo>
                <a:lnTo>
                  <a:pt x="1138" y="785"/>
                </a:lnTo>
                <a:lnTo>
                  <a:pt x="1138" y="779"/>
                </a:lnTo>
                <a:lnTo>
                  <a:pt x="1133" y="779"/>
                </a:lnTo>
                <a:lnTo>
                  <a:pt x="1128" y="779"/>
                </a:lnTo>
                <a:lnTo>
                  <a:pt x="1117" y="785"/>
                </a:lnTo>
                <a:lnTo>
                  <a:pt x="1117" y="790"/>
                </a:lnTo>
                <a:lnTo>
                  <a:pt x="1112" y="790"/>
                </a:lnTo>
                <a:lnTo>
                  <a:pt x="1112" y="795"/>
                </a:lnTo>
                <a:lnTo>
                  <a:pt x="2276" y="2364"/>
                </a:lnTo>
                <a:lnTo>
                  <a:pt x="805" y="956"/>
                </a:lnTo>
                <a:lnTo>
                  <a:pt x="805" y="951"/>
                </a:lnTo>
                <a:lnTo>
                  <a:pt x="795" y="961"/>
                </a:lnTo>
                <a:lnTo>
                  <a:pt x="800" y="961"/>
                </a:lnTo>
                <a:lnTo>
                  <a:pt x="800" y="956"/>
                </a:lnTo>
                <a:lnTo>
                  <a:pt x="805" y="956"/>
                </a:lnTo>
                <a:lnTo>
                  <a:pt x="2276" y="2364"/>
                </a:lnTo>
                <a:lnTo>
                  <a:pt x="1330" y="546"/>
                </a:lnTo>
                <a:lnTo>
                  <a:pt x="1335" y="546"/>
                </a:lnTo>
                <a:lnTo>
                  <a:pt x="1335" y="540"/>
                </a:lnTo>
                <a:lnTo>
                  <a:pt x="1330" y="546"/>
                </a:lnTo>
                <a:lnTo>
                  <a:pt x="2276" y="2364"/>
                </a:lnTo>
                <a:lnTo>
                  <a:pt x="1335" y="535"/>
                </a:lnTo>
                <a:lnTo>
                  <a:pt x="1341" y="540"/>
                </a:lnTo>
                <a:lnTo>
                  <a:pt x="1341" y="546"/>
                </a:lnTo>
                <a:lnTo>
                  <a:pt x="1346" y="540"/>
                </a:lnTo>
                <a:lnTo>
                  <a:pt x="1351" y="540"/>
                </a:lnTo>
                <a:lnTo>
                  <a:pt x="1351" y="546"/>
                </a:lnTo>
                <a:lnTo>
                  <a:pt x="1356" y="540"/>
                </a:lnTo>
                <a:lnTo>
                  <a:pt x="1356" y="535"/>
                </a:lnTo>
                <a:lnTo>
                  <a:pt x="1361" y="530"/>
                </a:lnTo>
                <a:lnTo>
                  <a:pt x="1367" y="530"/>
                </a:lnTo>
                <a:lnTo>
                  <a:pt x="1367" y="525"/>
                </a:lnTo>
                <a:lnTo>
                  <a:pt x="1367" y="520"/>
                </a:lnTo>
                <a:lnTo>
                  <a:pt x="1367" y="515"/>
                </a:lnTo>
                <a:lnTo>
                  <a:pt x="1356" y="515"/>
                </a:lnTo>
                <a:lnTo>
                  <a:pt x="1346" y="520"/>
                </a:lnTo>
                <a:lnTo>
                  <a:pt x="1335" y="530"/>
                </a:lnTo>
                <a:lnTo>
                  <a:pt x="1335" y="535"/>
                </a:lnTo>
                <a:lnTo>
                  <a:pt x="2276" y="2364"/>
                </a:lnTo>
                <a:lnTo>
                  <a:pt x="821" y="894"/>
                </a:lnTo>
                <a:lnTo>
                  <a:pt x="816" y="894"/>
                </a:lnTo>
                <a:lnTo>
                  <a:pt x="805" y="904"/>
                </a:lnTo>
                <a:lnTo>
                  <a:pt x="811" y="899"/>
                </a:lnTo>
                <a:lnTo>
                  <a:pt x="805" y="904"/>
                </a:lnTo>
                <a:lnTo>
                  <a:pt x="816" y="899"/>
                </a:lnTo>
                <a:lnTo>
                  <a:pt x="821" y="899"/>
                </a:lnTo>
                <a:lnTo>
                  <a:pt x="821" y="894"/>
                </a:lnTo>
                <a:lnTo>
                  <a:pt x="2276" y="2364"/>
                </a:lnTo>
                <a:lnTo>
                  <a:pt x="816" y="764"/>
                </a:lnTo>
                <a:lnTo>
                  <a:pt x="811" y="769"/>
                </a:lnTo>
                <a:lnTo>
                  <a:pt x="816" y="769"/>
                </a:lnTo>
                <a:lnTo>
                  <a:pt x="821" y="769"/>
                </a:lnTo>
                <a:lnTo>
                  <a:pt x="826" y="769"/>
                </a:lnTo>
                <a:lnTo>
                  <a:pt x="831" y="764"/>
                </a:lnTo>
                <a:lnTo>
                  <a:pt x="831" y="759"/>
                </a:lnTo>
                <a:lnTo>
                  <a:pt x="837" y="759"/>
                </a:lnTo>
                <a:lnTo>
                  <a:pt x="831" y="759"/>
                </a:lnTo>
                <a:lnTo>
                  <a:pt x="831" y="753"/>
                </a:lnTo>
                <a:lnTo>
                  <a:pt x="826" y="753"/>
                </a:lnTo>
                <a:lnTo>
                  <a:pt x="826" y="759"/>
                </a:lnTo>
                <a:lnTo>
                  <a:pt x="821" y="759"/>
                </a:lnTo>
                <a:lnTo>
                  <a:pt x="816" y="759"/>
                </a:lnTo>
                <a:lnTo>
                  <a:pt x="816" y="764"/>
                </a:lnTo>
                <a:lnTo>
                  <a:pt x="2276" y="2364"/>
                </a:lnTo>
                <a:lnTo>
                  <a:pt x="826" y="1065"/>
                </a:lnTo>
                <a:lnTo>
                  <a:pt x="831" y="1065"/>
                </a:lnTo>
                <a:lnTo>
                  <a:pt x="837" y="1060"/>
                </a:lnTo>
                <a:lnTo>
                  <a:pt x="831" y="1060"/>
                </a:lnTo>
                <a:lnTo>
                  <a:pt x="826" y="1065"/>
                </a:lnTo>
                <a:lnTo>
                  <a:pt x="2276" y="2364"/>
                </a:lnTo>
                <a:lnTo>
                  <a:pt x="1351" y="218"/>
                </a:lnTo>
                <a:lnTo>
                  <a:pt x="1356" y="213"/>
                </a:lnTo>
                <a:lnTo>
                  <a:pt x="1351" y="208"/>
                </a:lnTo>
                <a:lnTo>
                  <a:pt x="1346" y="213"/>
                </a:lnTo>
                <a:lnTo>
                  <a:pt x="1346" y="218"/>
                </a:lnTo>
                <a:lnTo>
                  <a:pt x="1351" y="218"/>
                </a:lnTo>
                <a:lnTo>
                  <a:pt x="2276" y="2364"/>
                </a:lnTo>
                <a:lnTo>
                  <a:pt x="1387" y="213"/>
                </a:lnTo>
                <a:lnTo>
                  <a:pt x="1393" y="213"/>
                </a:lnTo>
                <a:lnTo>
                  <a:pt x="1387" y="218"/>
                </a:lnTo>
                <a:lnTo>
                  <a:pt x="1387" y="224"/>
                </a:lnTo>
                <a:lnTo>
                  <a:pt x="1387" y="229"/>
                </a:lnTo>
                <a:lnTo>
                  <a:pt x="1393" y="224"/>
                </a:lnTo>
                <a:lnTo>
                  <a:pt x="1387" y="229"/>
                </a:lnTo>
                <a:lnTo>
                  <a:pt x="1393" y="229"/>
                </a:lnTo>
                <a:lnTo>
                  <a:pt x="1393" y="234"/>
                </a:lnTo>
                <a:lnTo>
                  <a:pt x="1393" y="229"/>
                </a:lnTo>
                <a:lnTo>
                  <a:pt x="1398" y="229"/>
                </a:lnTo>
                <a:lnTo>
                  <a:pt x="1398" y="234"/>
                </a:lnTo>
                <a:lnTo>
                  <a:pt x="1398" y="229"/>
                </a:lnTo>
                <a:lnTo>
                  <a:pt x="1403" y="229"/>
                </a:lnTo>
                <a:lnTo>
                  <a:pt x="1398" y="234"/>
                </a:lnTo>
                <a:lnTo>
                  <a:pt x="1403" y="229"/>
                </a:lnTo>
                <a:lnTo>
                  <a:pt x="1408" y="229"/>
                </a:lnTo>
                <a:lnTo>
                  <a:pt x="1413" y="224"/>
                </a:lnTo>
                <a:lnTo>
                  <a:pt x="1413" y="234"/>
                </a:lnTo>
                <a:lnTo>
                  <a:pt x="1413" y="239"/>
                </a:lnTo>
                <a:lnTo>
                  <a:pt x="1408" y="244"/>
                </a:lnTo>
                <a:lnTo>
                  <a:pt x="1413" y="239"/>
                </a:lnTo>
                <a:lnTo>
                  <a:pt x="1408" y="244"/>
                </a:lnTo>
                <a:lnTo>
                  <a:pt x="1419" y="239"/>
                </a:lnTo>
                <a:lnTo>
                  <a:pt x="1413" y="244"/>
                </a:lnTo>
                <a:lnTo>
                  <a:pt x="1419" y="239"/>
                </a:lnTo>
                <a:lnTo>
                  <a:pt x="1424" y="239"/>
                </a:lnTo>
                <a:lnTo>
                  <a:pt x="1424" y="244"/>
                </a:lnTo>
                <a:lnTo>
                  <a:pt x="1429" y="239"/>
                </a:lnTo>
                <a:lnTo>
                  <a:pt x="1434" y="234"/>
                </a:lnTo>
                <a:lnTo>
                  <a:pt x="1434" y="239"/>
                </a:lnTo>
                <a:lnTo>
                  <a:pt x="1434" y="234"/>
                </a:lnTo>
                <a:lnTo>
                  <a:pt x="1439" y="234"/>
                </a:lnTo>
                <a:lnTo>
                  <a:pt x="1444" y="224"/>
                </a:lnTo>
                <a:lnTo>
                  <a:pt x="1450" y="218"/>
                </a:lnTo>
                <a:lnTo>
                  <a:pt x="1444" y="218"/>
                </a:lnTo>
                <a:lnTo>
                  <a:pt x="1450" y="213"/>
                </a:lnTo>
                <a:lnTo>
                  <a:pt x="1444" y="208"/>
                </a:lnTo>
                <a:lnTo>
                  <a:pt x="1450" y="208"/>
                </a:lnTo>
                <a:lnTo>
                  <a:pt x="1444" y="208"/>
                </a:lnTo>
                <a:lnTo>
                  <a:pt x="1429" y="208"/>
                </a:lnTo>
                <a:lnTo>
                  <a:pt x="1424" y="213"/>
                </a:lnTo>
                <a:lnTo>
                  <a:pt x="1424" y="208"/>
                </a:lnTo>
                <a:lnTo>
                  <a:pt x="1429" y="208"/>
                </a:lnTo>
                <a:lnTo>
                  <a:pt x="1424" y="208"/>
                </a:lnTo>
                <a:lnTo>
                  <a:pt x="1424" y="203"/>
                </a:lnTo>
                <a:lnTo>
                  <a:pt x="1419" y="203"/>
                </a:lnTo>
                <a:lnTo>
                  <a:pt x="1413" y="203"/>
                </a:lnTo>
                <a:lnTo>
                  <a:pt x="1408" y="203"/>
                </a:lnTo>
                <a:lnTo>
                  <a:pt x="1403" y="208"/>
                </a:lnTo>
                <a:lnTo>
                  <a:pt x="1398" y="208"/>
                </a:lnTo>
                <a:lnTo>
                  <a:pt x="1387" y="213"/>
                </a:lnTo>
                <a:lnTo>
                  <a:pt x="2276" y="2364"/>
                </a:lnTo>
                <a:lnTo>
                  <a:pt x="1211" y="390"/>
                </a:lnTo>
                <a:lnTo>
                  <a:pt x="1216" y="390"/>
                </a:lnTo>
                <a:lnTo>
                  <a:pt x="1221" y="385"/>
                </a:lnTo>
                <a:lnTo>
                  <a:pt x="1231" y="374"/>
                </a:lnTo>
                <a:lnTo>
                  <a:pt x="1231" y="369"/>
                </a:lnTo>
                <a:lnTo>
                  <a:pt x="1237" y="364"/>
                </a:lnTo>
                <a:lnTo>
                  <a:pt x="1247" y="353"/>
                </a:lnTo>
                <a:lnTo>
                  <a:pt x="1242" y="353"/>
                </a:lnTo>
                <a:lnTo>
                  <a:pt x="1231" y="364"/>
                </a:lnTo>
                <a:lnTo>
                  <a:pt x="1237" y="364"/>
                </a:lnTo>
                <a:lnTo>
                  <a:pt x="1226" y="369"/>
                </a:lnTo>
                <a:lnTo>
                  <a:pt x="1216" y="379"/>
                </a:lnTo>
                <a:lnTo>
                  <a:pt x="1211" y="385"/>
                </a:lnTo>
                <a:lnTo>
                  <a:pt x="1216" y="385"/>
                </a:lnTo>
                <a:lnTo>
                  <a:pt x="1211" y="390"/>
                </a:lnTo>
                <a:lnTo>
                  <a:pt x="2276" y="2364"/>
                </a:lnTo>
                <a:lnTo>
                  <a:pt x="1330" y="291"/>
                </a:lnTo>
                <a:lnTo>
                  <a:pt x="1335" y="286"/>
                </a:lnTo>
                <a:lnTo>
                  <a:pt x="1330" y="286"/>
                </a:lnTo>
                <a:lnTo>
                  <a:pt x="1330" y="291"/>
                </a:lnTo>
                <a:lnTo>
                  <a:pt x="2276" y="2364"/>
                </a:lnTo>
                <a:lnTo>
                  <a:pt x="1341" y="369"/>
                </a:lnTo>
                <a:lnTo>
                  <a:pt x="1346" y="364"/>
                </a:lnTo>
                <a:lnTo>
                  <a:pt x="1341" y="364"/>
                </a:lnTo>
                <a:lnTo>
                  <a:pt x="1335" y="369"/>
                </a:lnTo>
                <a:lnTo>
                  <a:pt x="1341" y="369"/>
                </a:lnTo>
                <a:lnTo>
                  <a:pt x="2276" y="2364"/>
                </a:lnTo>
                <a:lnTo>
                  <a:pt x="826" y="790"/>
                </a:lnTo>
                <a:lnTo>
                  <a:pt x="831" y="790"/>
                </a:lnTo>
                <a:lnTo>
                  <a:pt x="831" y="785"/>
                </a:lnTo>
                <a:lnTo>
                  <a:pt x="821" y="785"/>
                </a:lnTo>
                <a:lnTo>
                  <a:pt x="821" y="790"/>
                </a:lnTo>
                <a:lnTo>
                  <a:pt x="816" y="790"/>
                </a:lnTo>
                <a:lnTo>
                  <a:pt x="821" y="790"/>
                </a:lnTo>
                <a:lnTo>
                  <a:pt x="821" y="795"/>
                </a:lnTo>
                <a:lnTo>
                  <a:pt x="821" y="790"/>
                </a:lnTo>
                <a:lnTo>
                  <a:pt x="821" y="795"/>
                </a:lnTo>
                <a:lnTo>
                  <a:pt x="826" y="790"/>
                </a:lnTo>
                <a:lnTo>
                  <a:pt x="826" y="795"/>
                </a:lnTo>
                <a:lnTo>
                  <a:pt x="826" y="790"/>
                </a:lnTo>
                <a:lnTo>
                  <a:pt x="2276" y="2364"/>
                </a:lnTo>
                <a:lnTo>
                  <a:pt x="1122" y="920"/>
                </a:lnTo>
                <a:lnTo>
                  <a:pt x="1122" y="915"/>
                </a:lnTo>
                <a:lnTo>
                  <a:pt x="1117" y="915"/>
                </a:lnTo>
                <a:lnTo>
                  <a:pt x="1107" y="915"/>
                </a:lnTo>
                <a:lnTo>
                  <a:pt x="1102" y="915"/>
                </a:lnTo>
                <a:lnTo>
                  <a:pt x="1096" y="920"/>
                </a:lnTo>
                <a:lnTo>
                  <a:pt x="1091" y="925"/>
                </a:lnTo>
                <a:lnTo>
                  <a:pt x="1086" y="925"/>
                </a:lnTo>
                <a:lnTo>
                  <a:pt x="1091" y="925"/>
                </a:lnTo>
                <a:lnTo>
                  <a:pt x="1086" y="935"/>
                </a:lnTo>
                <a:lnTo>
                  <a:pt x="1086" y="940"/>
                </a:lnTo>
                <a:lnTo>
                  <a:pt x="1081" y="946"/>
                </a:lnTo>
                <a:lnTo>
                  <a:pt x="1086" y="946"/>
                </a:lnTo>
                <a:lnTo>
                  <a:pt x="1091" y="946"/>
                </a:lnTo>
                <a:lnTo>
                  <a:pt x="1086" y="951"/>
                </a:lnTo>
                <a:lnTo>
                  <a:pt x="1091" y="946"/>
                </a:lnTo>
                <a:lnTo>
                  <a:pt x="1096" y="946"/>
                </a:lnTo>
                <a:lnTo>
                  <a:pt x="1091" y="951"/>
                </a:lnTo>
                <a:lnTo>
                  <a:pt x="1096" y="946"/>
                </a:lnTo>
                <a:lnTo>
                  <a:pt x="1096" y="951"/>
                </a:lnTo>
                <a:lnTo>
                  <a:pt x="1102" y="946"/>
                </a:lnTo>
                <a:lnTo>
                  <a:pt x="1107" y="946"/>
                </a:lnTo>
                <a:lnTo>
                  <a:pt x="1112" y="940"/>
                </a:lnTo>
                <a:lnTo>
                  <a:pt x="1117" y="935"/>
                </a:lnTo>
                <a:lnTo>
                  <a:pt x="1122" y="935"/>
                </a:lnTo>
                <a:lnTo>
                  <a:pt x="1122" y="925"/>
                </a:lnTo>
                <a:lnTo>
                  <a:pt x="1122" y="920"/>
                </a:lnTo>
                <a:lnTo>
                  <a:pt x="2276" y="2364"/>
                </a:lnTo>
                <a:lnTo>
                  <a:pt x="1029" y="551"/>
                </a:lnTo>
                <a:lnTo>
                  <a:pt x="1024" y="556"/>
                </a:lnTo>
                <a:lnTo>
                  <a:pt x="1029" y="556"/>
                </a:lnTo>
                <a:lnTo>
                  <a:pt x="1034" y="556"/>
                </a:lnTo>
                <a:lnTo>
                  <a:pt x="1034" y="551"/>
                </a:lnTo>
                <a:lnTo>
                  <a:pt x="1039" y="546"/>
                </a:lnTo>
                <a:lnTo>
                  <a:pt x="1029" y="551"/>
                </a:lnTo>
                <a:lnTo>
                  <a:pt x="2276" y="2364"/>
                </a:lnTo>
                <a:lnTo>
                  <a:pt x="1055" y="842"/>
                </a:lnTo>
                <a:lnTo>
                  <a:pt x="1055" y="837"/>
                </a:lnTo>
                <a:lnTo>
                  <a:pt x="1050" y="837"/>
                </a:lnTo>
                <a:lnTo>
                  <a:pt x="1050" y="842"/>
                </a:lnTo>
                <a:lnTo>
                  <a:pt x="1055" y="842"/>
                </a:lnTo>
                <a:lnTo>
                  <a:pt x="2276" y="2364"/>
                </a:lnTo>
                <a:lnTo>
                  <a:pt x="1003" y="592"/>
                </a:lnTo>
                <a:lnTo>
                  <a:pt x="998" y="598"/>
                </a:lnTo>
                <a:lnTo>
                  <a:pt x="998" y="603"/>
                </a:lnTo>
                <a:lnTo>
                  <a:pt x="1003" y="598"/>
                </a:lnTo>
                <a:lnTo>
                  <a:pt x="1013" y="592"/>
                </a:lnTo>
                <a:lnTo>
                  <a:pt x="1008" y="592"/>
                </a:lnTo>
                <a:lnTo>
                  <a:pt x="1003" y="592"/>
                </a:lnTo>
                <a:lnTo>
                  <a:pt x="2276" y="2364"/>
                </a:lnTo>
                <a:lnTo>
                  <a:pt x="1034" y="629"/>
                </a:lnTo>
                <a:lnTo>
                  <a:pt x="1034" y="634"/>
                </a:lnTo>
                <a:lnTo>
                  <a:pt x="1029" y="634"/>
                </a:lnTo>
                <a:lnTo>
                  <a:pt x="1034" y="634"/>
                </a:lnTo>
                <a:lnTo>
                  <a:pt x="1029" y="639"/>
                </a:lnTo>
                <a:lnTo>
                  <a:pt x="1029" y="634"/>
                </a:lnTo>
                <a:lnTo>
                  <a:pt x="1029" y="639"/>
                </a:lnTo>
                <a:lnTo>
                  <a:pt x="1034" y="639"/>
                </a:lnTo>
                <a:lnTo>
                  <a:pt x="1044" y="629"/>
                </a:lnTo>
                <a:lnTo>
                  <a:pt x="1050" y="624"/>
                </a:lnTo>
                <a:lnTo>
                  <a:pt x="1060" y="618"/>
                </a:lnTo>
                <a:lnTo>
                  <a:pt x="1055" y="618"/>
                </a:lnTo>
                <a:lnTo>
                  <a:pt x="1050" y="624"/>
                </a:lnTo>
                <a:lnTo>
                  <a:pt x="1034" y="629"/>
                </a:lnTo>
                <a:lnTo>
                  <a:pt x="2276" y="2364"/>
                </a:lnTo>
                <a:lnTo>
                  <a:pt x="1008" y="499"/>
                </a:lnTo>
                <a:lnTo>
                  <a:pt x="1013" y="499"/>
                </a:lnTo>
                <a:lnTo>
                  <a:pt x="1024" y="489"/>
                </a:lnTo>
                <a:lnTo>
                  <a:pt x="1034" y="478"/>
                </a:lnTo>
                <a:lnTo>
                  <a:pt x="1029" y="478"/>
                </a:lnTo>
                <a:lnTo>
                  <a:pt x="1018" y="489"/>
                </a:lnTo>
                <a:lnTo>
                  <a:pt x="1008" y="499"/>
                </a:lnTo>
                <a:lnTo>
                  <a:pt x="2276" y="2364"/>
                </a:lnTo>
                <a:lnTo>
                  <a:pt x="982" y="644"/>
                </a:lnTo>
                <a:lnTo>
                  <a:pt x="992" y="639"/>
                </a:lnTo>
                <a:lnTo>
                  <a:pt x="992" y="634"/>
                </a:lnTo>
                <a:lnTo>
                  <a:pt x="987" y="634"/>
                </a:lnTo>
                <a:lnTo>
                  <a:pt x="982" y="644"/>
                </a:lnTo>
                <a:lnTo>
                  <a:pt x="2276" y="2364"/>
                </a:lnTo>
                <a:lnTo>
                  <a:pt x="998" y="587"/>
                </a:lnTo>
                <a:lnTo>
                  <a:pt x="987" y="592"/>
                </a:lnTo>
                <a:lnTo>
                  <a:pt x="992" y="592"/>
                </a:lnTo>
                <a:lnTo>
                  <a:pt x="998" y="592"/>
                </a:lnTo>
                <a:lnTo>
                  <a:pt x="998" y="587"/>
                </a:lnTo>
                <a:lnTo>
                  <a:pt x="2276" y="2364"/>
                </a:lnTo>
                <a:lnTo>
                  <a:pt x="992" y="816"/>
                </a:lnTo>
                <a:lnTo>
                  <a:pt x="992" y="821"/>
                </a:lnTo>
                <a:lnTo>
                  <a:pt x="987" y="821"/>
                </a:lnTo>
                <a:lnTo>
                  <a:pt x="992" y="821"/>
                </a:lnTo>
                <a:lnTo>
                  <a:pt x="992" y="816"/>
                </a:lnTo>
                <a:lnTo>
                  <a:pt x="2276" y="2364"/>
                </a:lnTo>
                <a:lnTo>
                  <a:pt x="992" y="837"/>
                </a:lnTo>
                <a:lnTo>
                  <a:pt x="992" y="831"/>
                </a:lnTo>
                <a:lnTo>
                  <a:pt x="987" y="837"/>
                </a:lnTo>
                <a:lnTo>
                  <a:pt x="987" y="842"/>
                </a:lnTo>
                <a:lnTo>
                  <a:pt x="992" y="842"/>
                </a:lnTo>
                <a:lnTo>
                  <a:pt x="987" y="842"/>
                </a:lnTo>
                <a:lnTo>
                  <a:pt x="992" y="837"/>
                </a:lnTo>
                <a:lnTo>
                  <a:pt x="2276" y="2364"/>
                </a:lnTo>
                <a:lnTo>
                  <a:pt x="987" y="837"/>
                </a:lnTo>
                <a:lnTo>
                  <a:pt x="987" y="831"/>
                </a:lnTo>
                <a:lnTo>
                  <a:pt x="992" y="837"/>
                </a:lnTo>
                <a:lnTo>
                  <a:pt x="987" y="837"/>
                </a:lnTo>
                <a:lnTo>
                  <a:pt x="2276" y="2364"/>
                </a:lnTo>
                <a:lnTo>
                  <a:pt x="1096" y="785"/>
                </a:lnTo>
                <a:lnTo>
                  <a:pt x="1096" y="779"/>
                </a:lnTo>
                <a:lnTo>
                  <a:pt x="1091" y="779"/>
                </a:lnTo>
                <a:lnTo>
                  <a:pt x="1096" y="785"/>
                </a:lnTo>
                <a:lnTo>
                  <a:pt x="2276" y="2364"/>
                </a:lnTo>
                <a:lnTo>
                  <a:pt x="1086" y="790"/>
                </a:lnTo>
                <a:lnTo>
                  <a:pt x="1091" y="790"/>
                </a:lnTo>
                <a:lnTo>
                  <a:pt x="1091" y="785"/>
                </a:lnTo>
                <a:lnTo>
                  <a:pt x="1086" y="790"/>
                </a:lnTo>
                <a:lnTo>
                  <a:pt x="2276" y="2364"/>
                </a:lnTo>
                <a:lnTo>
                  <a:pt x="1091" y="572"/>
                </a:lnTo>
                <a:lnTo>
                  <a:pt x="1081" y="582"/>
                </a:lnTo>
                <a:lnTo>
                  <a:pt x="1091" y="577"/>
                </a:lnTo>
                <a:lnTo>
                  <a:pt x="1091" y="572"/>
                </a:lnTo>
                <a:lnTo>
                  <a:pt x="2276" y="2364"/>
                </a:lnTo>
                <a:lnTo>
                  <a:pt x="1086" y="842"/>
                </a:lnTo>
                <a:lnTo>
                  <a:pt x="1081" y="852"/>
                </a:lnTo>
                <a:lnTo>
                  <a:pt x="1086" y="847"/>
                </a:lnTo>
                <a:lnTo>
                  <a:pt x="1086" y="852"/>
                </a:lnTo>
                <a:lnTo>
                  <a:pt x="1086" y="847"/>
                </a:lnTo>
                <a:lnTo>
                  <a:pt x="1091" y="847"/>
                </a:lnTo>
                <a:lnTo>
                  <a:pt x="1091" y="842"/>
                </a:lnTo>
                <a:lnTo>
                  <a:pt x="1086" y="842"/>
                </a:lnTo>
                <a:lnTo>
                  <a:pt x="2276" y="2364"/>
                </a:lnTo>
                <a:lnTo>
                  <a:pt x="1091" y="608"/>
                </a:lnTo>
                <a:lnTo>
                  <a:pt x="1096" y="608"/>
                </a:lnTo>
                <a:lnTo>
                  <a:pt x="1107" y="603"/>
                </a:lnTo>
                <a:lnTo>
                  <a:pt x="1107" y="598"/>
                </a:lnTo>
                <a:lnTo>
                  <a:pt x="1096" y="598"/>
                </a:lnTo>
                <a:lnTo>
                  <a:pt x="1091" y="608"/>
                </a:lnTo>
                <a:lnTo>
                  <a:pt x="2276" y="2364"/>
                </a:lnTo>
                <a:lnTo>
                  <a:pt x="1065" y="530"/>
                </a:lnTo>
                <a:lnTo>
                  <a:pt x="1065" y="535"/>
                </a:lnTo>
                <a:lnTo>
                  <a:pt x="1070" y="535"/>
                </a:lnTo>
                <a:lnTo>
                  <a:pt x="1076" y="530"/>
                </a:lnTo>
                <a:lnTo>
                  <a:pt x="1081" y="525"/>
                </a:lnTo>
                <a:lnTo>
                  <a:pt x="1076" y="520"/>
                </a:lnTo>
                <a:lnTo>
                  <a:pt x="1070" y="525"/>
                </a:lnTo>
                <a:lnTo>
                  <a:pt x="1065" y="530"/>
                </a:lnTo>
                <a:lnTo>
                  <a:pt x="2276" y="2364"/>
                </a:lnTo>
                <a:lnTo>
                  <a:pt x="1070" y="774"/>
                </a:lnTo>
                <a:lnTo>
                  <a:pt x="1060" y="774"/>
                </a:lnTo>
                <a:lnTo>
                  <a:pt x="1055" y="790"/>
                </a:lnTo>
                <a:lnTo>
                  <a:pt x="1065" y="785"/>
                </a:lnTo>
                <a:lnTo>
                  <a:pt x="1076" y="774"/>
                </a:lnTo>
                <a:lnTo>
                  <a:pt x="1070" y="774"/>
                </a:lnTo>
                <a:lnTo>
                  <a:pt x="2276" y="2364"/>
                </a:lnTo>
                <a:lnTo>
                  <a:pt x="1081" y="405"/>
                </a:lnTo>
                <a:lnTo>
                  <a:pt x="1086" y="400"/>
                </a:lnTo>
                <a:lnTo>
                  <a:pt x="1096" y="395"/>
                </a:lnTo>
                <a:lnTo>
                  <a:pt x="1102" y="390"/>
                </a:lnTo>
                <a:lnTo>
                  <a:pt x="1096" y="385"/>
                </a:lnTo>
                <a:lnTo>
                  <a:pt x="1086" y="390"/>
                </a:lnTo>
                <a:lnTo>
                  <a:pt x="1076" y="400"/>
                </a:lnTo>
                <a:lnTo>
                  <a:pt x="1081" y="400"/>
                </a:lnTo>
                <a:lnTo>
                  <a:pt x="1081" y="405"/>
                </a:lnTo>
                <a:lnTo>
                  <a:pt x="2276" y="2364"/>
                </a:lnTo>
                <a:lnTo>
                  <a:pt x="1050" y="587"/>
                </a:lnTo>
                <a:lnTo>
                  <a:pt x="1055" y="587"/>
                </a:lnTo>
                <a:lnTo>
                  <a:pt x="1060" y="587"/>
                </a:lnTo>
                <a:lnTo>
                  <a:pt x="1060" y="582"/>
                </a:lnTo>
                <a:lnTo>
                  <a:pt x="1065" y="582"/>
                </a:lnTo>
                <a:lnTo>
                  <a:pt x="1065" y="577"/>
                </a:lnTo>
                <a:lnTo>
                  <a:pt x="1060" y="577"/>
                </a:lnTo>
                <a:lnTo>
                  <a:pt x="1055" y="582"/>
                </a:lnTo>
                <a:lnTo>
                  <a:pt x="1050" y="582"/>
                </a:lnTo>
                <a:lnTo>
                  <a:pt x="1050" y="587"/>
                </a:lnTo>
                <a:lnTo>
                  <a:pt x="2276" y="2364"/>
                </a:lnTo>
                <a:lnTo>
                  <a:pt x="1231" y="753"/>
                </a:lnTo>
                <a:lnTo>
                  <a:pt x="1242" y="743"/>
                </a:lnTo>
                <a:lnTo>
                  <a:pt x="1242" y="738"/>
                </a:lnTo>
                <a:lnTo>
                  <a:pt x="1237" y="738"/>
                </a:lnTo>
                <a:lnTo>
                  <a:pt x="1226" y="743"/>
                </a:lnTo>
                <a:lnTo>
                  <a:pt x="1221" y="748"/>
                </a:lnTo>
                <a:lnTo>
                  <a:pt x="1221" y="753"/>
                </a:lnTo>
                <a:lnTo>
                  <a:pt x="1226" y="759"/>
                </a:lnTo>
                <a:lnTo>
                  <a:pt x="1231" y="753"/>
                </a:lnTo>
                <a:lnTo>
                  <a:pt x="2276" y="2364"/>
                </a:lnTo>
                <a:lnTo>
                  <a:pt x="1226" y="322"/>
                </a:lnTo>
                <a:lnTo>
                  <a:pt x="1226" y="327"/>
                </a:lnTo>
                <a:lnTo>
                  <a:pt x="1216" y="333"/>
                </a:lnTo>
                <a:lnTo>
                  <a:pt x="1206" y="343"/>
                </a:lnTo>
                <a:lnTo>
                  <a:pt x="1211" y="343"/>
                </a:lnTo>
                <a:lnTo>
                  <a:pt x="1200" y="353"/>
                </a:lnTo>
                <a:lnTo>
                  <a:pt x="1206" y="348"/>
                </a:lnTo>
                <a:lnTo>
                  <a:pt x="1206" y="353"/>
                </a:lnTo>
                <a:lnTo>
                  <a:pt x="1206" y="359"/>
                </a:lnTo>
                <a:lnTo>
                  <a:pt x="1211" y="353"/>
                </a:lnTo>
                <a:lnTo>
                  <a:pt x="1211" y="359"/>
                </a:lnTo>
                <a:lnTo>
                  <a:pt x="1221" y="353"/>
                </a:lnTo>
                <a:lnTo>
                  <a:pt x="1216" y="353"/>
                </a:lnTo>
                <a:lnTo>
                  <a:pt x="1221" y="353"/>
                </a:lnTo>
                <a:lnTo>
                  <a:pt x="1221" y="359"/>
                </a:lnTo>
                <a:lnTo>
                  <a:pt x="1226" y="353"/>
                </a:lnTo>
                <a:lnTo>
                  <a:pt x="1237" y="343"/>
                </a:lnTo>
                <a:lnTo>
                  <a:pt x="1242" y="343"/>
                </a:lnTo>
                <a:lnTo>
                  <a:pt x="1242" y="338"/>
                </a:lnTo>
                <a:lnTo>
                  <a:pt x="1242" y="333"/>
                </a:lnTo>
                <a:lnTo>
                  <a:pt x="1247" y="333"/>
                </a:lnTo>
                <a:lnTo>
                  <a:pt x="1247" y="327"/>
                </a:lnTo>
                <a:lnTo>
                  <a:pt x="1247" y="322"/>
                </a:lnTo>
                <a:lnTo>
                  <a:pt x="1242" y="322"/>
                </a:lnTo>
                <a:lnTo>
                  <a:pt x="1237" y="322"/>
                </a:lnTo>
                <a:lnTo>
                  <a:pt x="1226" y="322"/>
                </a:lnTo>
                <a:lnTo>
                  <a:pt x="2276" y="2364"/>
                </a:lnTo>
                <a:lnTo>
                  <a:pt x="1242" y="457"/>
                </a:lnTo>
                <a:lnTo>
                  <a:pt x="1237" y="457"/>
                </a:lnTo>
                <a:lnTo>
                  <a:pt x="1231" y="457"/>
                </a:lnTo>
                <a:lnTo>
                  <a:pt x="1226" y="463"/>
                </a:lnTo>
                <a:lnTo>
                  <a:pt x="1221" y="468"/>
                </a:lnTo>
                <a:lnTo>
                  <a:pt x="1226" y="468"/>
                </a:lnTo>
                <a:lnTo>
                  <a:pt x="1221" y="468"/>
                </a:lnTo>
                <a:lnTo>
                  <a:pt x="1226" y="473"/>
                </a:lnTo>
                <a:lnTo>
                  <a:pt x="1221" y="478"/>
                </a:lnTo>
                <a:lnTo>
                  <a:pt x="1226" y="473"/>
                </a:lnTo>
                <a:lnTo>
                  <a:pt x="1226" y="478"/>
                </a:lnTo>
                <a:lnTo>
                  <a:pt x="1231" y="473"/>
                </a:lnTo>
                <a:lnTo>
                  <a:pt x="1237" y="468"/>
                </a:lnTo>
                <a:lnTo>
                  <a:pt x="1242" y="468"/>
                </a:lnTo>
                <a:lnTo>
                  <a:pt x="1242" y="463"/>
                </a:lnTo>
                <a:lnTo>
                  <a:pt x="1242" y="457"/>
                </a:lnTo>
                <a:lnTo>
                  <a:pt x="2276" y="2364"/>
                </a:lnTo>
                <a:lnTo>
                  <a:pt x="1081" y="889"/>
                </a:lnTo>
                <a:lnTo>
                  <a:pt x="1086" y="883"/>
                </a:lnTo>
                <a:lnTo>
                  <a:pt x="1081" y="883"/>
                </a:lnTo>
                <a:lnTo>
                  <a:pt x="1081" y="889"/>
                </a:lnTo>
                <a:lnTo>
                  <a:pt x="2276" y="2364"/>
                </a:lnTo>
                <a:lnTo>
                  <a:pt x="1190" y="244"/>
                </a:lnTo>
                <a:lnTo>
                  <a:pt x="1190" y="250"/>
                </a:lnTo>
                <a:lnTo>
                  <a:pt x="1195" y="250"/>
                </a:lnTo>
                <a:lnTo>
                  <a:pt x="1200" y="250"/>
                </a:lnTo>
                <a:lnTo>
                  <a:pt x="1211" y="239"/>
                </a:lnTo>
                <a:lnTo>
                  <a:pt x="1211" y="234"/>
                </a:lnTo>
                <a:lnTo>
                  <a:pt x="1200" y="234"/>
                </a:lnTo>
                <a:lnTo>
                  <a:pt x="1190" y="239"/>
                </a:lnTo>
                <a:lnTo>
                  <a:pt x="1190" y="244"/>
                </a:lnTo>
                <a:lnTo>
                  <a:pt x="2276" y="2364"/>
                </a:lnTo>
                <a:lnTo>
                  <a:pt x="1247" y="213"/>
                </a:lnTo>
                <a:lnTo>
                  <a:pt x="1252" y="213"/>
                </a:lnTo>
                <a:lnTo>
                  <a:pt x="1252" y="208"/>
                </a:lnTo>
                <a:lnTo>
                  <a:pt x="1257" y="208"/>
                </a:lnTo>
                <a:lnTo>
                  <a:pt x="1252" y="203"/>
                </a:lnTo>
                <a:lnTo>
                  <a:pt x="1247" y="203"/>
                </a:lnTo>
                <a:lnTo>
                  <a:pt x="1247" y="208"/>
                </a:lnTo>
                <a:lnTo>
                  <a:pt x="1247" y="213"/>
                </a:lnTo>
                <a:lnTo>
                  <a:pt x="2276" y="2364"/>
                </a:lnTo>
                <a:lnTo>
                  <a:pt x="1221" y="722"/>
                </a:lnTo>
                <a:lnTo>
                  <a:pt x="1221" y="717"/>
                </a:lnTo>
                <a:lnTo>
                  <a:pt x="1216" y="717"/>
                </a:lnTo>
                <a:lnTo>
                  <a:pt x="1211" y="717"/>
                </a:lnTo>
                <a:lnTo>
                  <a:pt x="1211" y="722"/>
                </a:lnTo>
                <a:lnTo>
                  <a:pt x="1206" y="722"/>
                </a:lnTo>
                <a:lnTo>
                  <a:pt x="1206" y="727"/>
                </a:lnTo>
                <a:lnTo>
                  <a:pt x="1206" y="733"/>
                </a:lnTo>
                <a:lnTo>
                  <a:pt x="1211" y="733"/>
                </a:lnTo>
                <a:lnTo>
                  <a:pt x="1211" y="727"/>
                </a:lnTo>
                <a:lnTo>
                  <a:pt x="1211" y="733"/>
                </a:lnTo>
                <a:lnTo>
                  <a:pt x="1211" y="727"/>
                </a:lnTo>
                <a:lnTo>
                  <a:pt x="1216" y="727"/>
                </a:lnTo>
                <a:lnTo>
                  <a:pt x="1221" y="727"/>
                </a:lnTo>
                <a:lnTo>
                  <a:pt x="1221" y="722"/>
                </a:lnTo>
                <a:lnTo>
                  <a:pt x="2276" y="2364"/>
                </a:lnTo>
                <a:lnTo>
                  <a:pt x="1231" y="540"/>
                </a:lnTo>
                <a:lnTo>
                  <a:pt x="1237" y="540"/>
                </a:lnTo>
                <a:lnTo>
                  <a:pt x="1237" y="535"/>
                </a:lnTo>
                <a:lnTo>
                  <a:pt x="1242" y="535"/>
                </a:lnTo>
                <a:lnTo>
                  <a:pt x="1242" y="530"/>
                </a:lnTo>
                <a:lnTo>
                  <a:pt x="1231" y="535"/>
                </a:lnTo>
                <a:lnTo>
                  <a:pt x="1231" y="540"/>
                </a:lnTo>
                <a:lnTo>
                  <a:pt x="2276" y="2364"/>
                </a:lnTo>
                <a:lnTo>
                  <a:pt x="1237" y="535"/>
                </a:lnTo>
                <a:lnTo>
                  <a:pt x="1231" y="540"/>
                </a:lnTo>
                <a:lnTo>
                  <a:pt x="1231" y="535"/>
                </a:lnTo>
                <a:lnTo>
                  <a:pt x="1237" y="535"/>
                </a:lnTo>
                <a:lnTo>
                  <a:pt x="2276" y="2364"/>
                </a:lnTo>
                <a:lnTo>
                  <a:pt x="1206" y="483"/>
                </a:lnTo>
                <a:lnTo>
                  <a:pt x="1211" y="483"/>
                </a:lnTo>
                <a:lnTo>
                  <a:pt x="1211" y="478"/>
                </a:lnTo>
                <a:lnTo>
                  <a:pt x="1206" y="478"/>
                </a:lnTo>
                <a:lnTo>
                  <a:pt x="1200" y="483"/>
                </a:lnTo>
                <a:lnTo>
                  <a:pt x="1206" y="483"/>
                </a:lnTo>
                <a:lnTo>
                  <a:pt x="2276" y="2364"/>
                </a:lnTo>
                <a:lnTo>
                  <a:pt x="1055" y="411"/>
                </a:lnTo>
                <a:lnTo>
                  <a:pt x="1055" y="416"/>
                </a:lnTo>
                <a:lnTo>
                  <a:pt x="1060" y="416"/>
                </a:lnTo>
                <a:lnTo>
                  <a:pt x="1065" y="411"/>
                </a:lnTo>
                <a:lnTo>
                  <a:pt x="1065" y="405"/>
                </a:lnTo>
                <a:lnTo>
                  <a:pt x="1055" y="411"/>
                </a:lnTo>
                <a:lnTo>
                  <a:pt x="2276" y="2364"/>
                </a:lnTo>
                <a:lnTo>
                  <a:pt x="1065" y="411"/>
                </a:lnTo>
                <a:lnTo>
                  <a:pt x="1060" y="416"/>
                </a:lnTo>
                <a:lnTo>
                  <a:pt x="1060" y="411"/>
                </a:lnTo>
                <a:lnTo>
                  <a:pt x="1065" y="411"/>
                </a:lnTo>
                <a:lnTo>
                  <a:pt x="2276" y="2364"/>
                </a:lnTo>
                <a:lnTo>
                  <a:pt x="1055" y="556"/>
                </a:lnTo>
                <a:lnTo>
                  <a:pt x="1060" y="556"/>
                </a:lnTo>
                <a:lnTo>
                  <a:pt x="1065" y="551"/>
                </a:lnTo>
                <a:lnTo>
                  <a:pt x="1065" y="546"/>
                </a:lnTo>
                <a:lnTo>
                  <a:pt x="1060" y="551"/>
                </a:lnTo>
                <a:lnTo>
                  <a:pt x="1050" y="551"/>
                </a:lnTo>
                <a:lnTo>
                  <a:pt x="1055" y="556"/>
                </a:lnTo>
                <a:lnTo>
                  <a:pt x="2276" y="2364"/>
                </a:lnTo>
                <a:lnTo>
                  <a:pt x="1060" y="390"/>
                </a:lnTo>
                <a:lnTo>
                  <a:pt x="1065" y="395"/>
                </a:lnTo>
                <a:lnTo>
                  <a:pt x="1060" y="395"/>
                </a:lnTo>
                <a:lnTo>
                  <a:pt x="1065" y="395"/>
                </a:lnTo>
                <a:lnTo>
                  <a:pt x="1060" y="395"/>
                </a:lnTo>
                <a:lnTo>
                  <a:pt x="1065" y="395"/>
                </a:lnTo>
                <a:lnTo>
                  <a:pt x="1065" y="390"/>
                </a:lnTo>
                <a:lnTo>
                  <a:pt x="1060" y="395"/>
                </a:lnTo>
                <a:lnTo>
                  <a:pt x="1060" y="390"/>
                </a:lnTo>
                <a:lnTo>
                  <a:pt x="2276" y="2364"/>
                </a:lnTo>
                <a:lnTo>
                  <a:pt x="1024" y="785"/>
                </a:lnTo>
                <a:lnTo>
                  <a:pt x="1024" y="779"/>
                </a:lnTo>
                <a:lnTo>
                  <a:pt x="1018" y="785"/>
                </a:lnTo>
                <a:lnTo>
                  <a:pt x="1024" y="785"/>
                </a:lnTo>
                <a:lnTo>
                  <a:pt x="2276" y="2364"/>
                </a:lnTo>
                <a:lnTo>
                  <a:pt x="1034" y="1081"/>
                </a:lnTo>
                <a:lnTo>
                  <a:pt x="1039" y="1076"/>
                </a:lnTo>
                <a:lnTo>
                  <a:pt x="1034" y="1076"/>
                </a:lnTo>
                <a:lnTo>
                  <a:pt x="1034" y="1081"/>
                </a:lnTo>
                <a:lnTo>
                  <a:pt x="2276" y="2364"/>
                </a:lnTo>
                <a:lnTo>
                  <a:pt x="1044" y="774"/>
                </a:lnTo>
                <a:lnTo>
                  <a:pt x="1044" y="779"/>
                </a:lnTo>
                <a:lnTo>
                  <a:pt x="1050" y="774"/>
                </a:lnTo>
                <a:lnTo>
                  <a:pt x="1055" y="774"/>
                </a:lnTo>
                <a:lnTo>
                  <a:pt x="1060" y="769"/>
                </a:lnTo>
                <a:lnTo>
                  <a:pt x="1055" y="764"/>
                </a:lnTo>
                <a:lnTo>
                  <a:pt x="1050" y="764"/>
                </a:lnTo>
                <a:lnTo>
                  <a:pt x="1039" y="769"/>
                </a:lnTo>
                <a:lnTo>
                  <a:pt x="1039" y="774"/>
                </a:lnTo>
                <a:lnTo>
                  <a:pt x="1039" y="774"/>
                </a:lnTo>
                <a:lnTo>
                  <a:pt x="1039" y="779"/>
                </a:lnTo>
                <a:lnTo>
                  <a:pt x="1039" y="774"/>
                </a:lnTo>
                <a:lnTo>
                  <a:pt x="1044" y="774"/>
                </a:lnTo>
                <a:lnTo>
                  <a:pt x="2276" y="2364"/>
                </a:lnTo>
                <a:lnTo>
                  <a:pt x="1034" y="795"/>
                </a:lnTo>
                <a:lnTo>
                  <a:pt x="1029" y="800"/>
                </a:lnTo>
                <a:lnTo>
                  <a:pt x="1024" y="800"/>
                </a:lnTo>
                <a:lnTo>
                  <a:pt x="1024" y="805"/>
                </a:lnTo>
                <a:lnTo>
                  <a:pt x="1029" y="800"/>
                </a:lnTo>
                <a:lnTo>
                  <a:pt x="1034" y="795"/>
                </a:lnTo>
                <a:lnTo>
                  <a:pt x="2276" y="2364"/>
                </a:lnTo>
                <a:lnTo>
                  <a:pt x="1050" y="935"/>
                </a:lnTo>
                <a:lnTo>
                  <a:pt x="1050" y="925"/>
                </a:lnTo>
                <a:lnTo>
                  <a:pt x="1044" y="925"/>
                </a:lnTo>
                <a:lnTo>
                  <a:pt x="1044" y="935"/>
                </a:lnTo>
                <a:lnTo>
                  <a:pt x="1050" y="935"/>
                </a:lnTo>
                <a:lnTo>
                  <a:pt x="2276" y="2364"/>
                </a:lnTo>
                <a:close/>
              </a:path>
            </a:pathLst>
          </a:custGeom>
          <a:solidFill>
            <a:schemeClr val="bg2">
              <a:shade val="90000"/>
            </a:schemeClr>
          </a:solidFill>
          <a:ln w="9525" cap="flat" cmpd="sng" algn="ctr">
            <a:noFill/>
            <a:prstDash val="solid"/>
            <a:round/>
            <a:headEnd type="none" w="med" len="med"/>
            <a:tailEnd type="none" w="med" len="med"/>
          </a:ln>
          <a:effectLst>
            <a:outerShdw blurRad="254000" algn="tl" rotWithShape="0">
              <a:srgbClr val="7A65A3">
                <a:alpha val="30196"/>
              </a:srgbClr>
            </a:outerShdw>
          </a:effectLst>
        </p:spPr>
        <p:txBody>
          <a:bodyPr vert="horz" wrap="square" lIns="91440" tIns="45720" rIns="91440" bIns="45720" anchor="t" compatLnSpc="1"/>
          <a:lstStyle/>
          <a:p>
            <a:endParaRPr kumimoji="0" lang="ja-JP" altLang="en-US"/>
          </a:p>
        </p:txBody>
      </p:sp>
      <p:sp>
        <p:nvSpPr>
          <p:cNvPr id="9" name="正方形/長方形 8"/>
          <p:cNvSpPr/>
          <p:nvPr/>
        </p:nvSpPr>
        <p:spPr>
          <a:xfrm>
            <a:off x="-5597" y="0"/>
            <a:ext cx="9144000" cy="6858000"/>
          </a:xfrm>
          <a:prstGeom prst="rect">
            <a:avLst/>
          </a:prstGeom>
          <a:gradFill flip="none" rotWithShape="1">
            <a:gsLst>
              <a:gs pos="0">
                <a:schemeClr val="bg1"/>
              </a:gs>
              <a:gs pos="70000">
                <a:schemeClr val="bg1">
                  <a:alpha val="0"/>
                </a:schemeClr>
              </a:gs>
            </a:gsLst>
            <a:lin ang="16200000" scaled="1"/>
            <a:tileRect/>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p:nvSpPr>
          <p:cNvPr id="2" name="タイトル 1"/>
          <p:cNvSpPr>
            <a:spLocks noGrp="1"/>
          </p:cNvSpPr>
          <p:nvPr>
            <p:ph type="title"/>
          </p:nvPr>
        </p:nvSpPr>
        <p:spPr>
          <a:xfrm>
            <a:off x="714348" y="4714884"/>
            <a:ext cx="7772400" cy="785818"/>
          </a:xfrm>
        </p:spPr>
        <p:txBody>
          <a:bodyPr anchor="t"/>
          <a:lstStyle>
            <a:lvl1pPr algn="l">
              <a:defRPr sz="4000" b="1" cap="all"/>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1928802"/>
            <a:ext cx="7772400" cy="2692412"/>
          </a:xfrm>
        </p:spPr>
        <p:txBody>
          <a:bodyPr anchor="b"/>
          <a:lstStyle>
            <a:lvl1pPr marL="0" indent="0">
              <a:buNone/>
              <a:defRPr sz="2000" baseline="0">
                <a:solidFill>
                  <a:schemeClr val="tx2">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pPr>
              <a:defRPr/>
            </a:pPr>
            <a:endParaRPr lang="en-US" altLang="ja-JP"/>
          </a:p>
        </p:txBody>
      </p:sp>
      <p:sp>
        <p:nvSpPr>
          <p:cNvPr id="5" name="フッター プレースホルダ 4"/>
          <p:cNvSpPr>
            <a:spLocks noGrp="1"/>
          </p:cNvSpPr>
          <p:nvPr>
            <p:ph type="ftr" sz="quarter" idx="11"/>
          </p:nvPr>
        </p:nvSpPr>
        <p:spPr/>
        <p:txBody>
          <a:bodyPr/>
          <a:lstStyle/>
          <a:p>
            <a:pPr>
              <a:defRPr/>
            </a:pPr>
            <a:endParaRPr lang="en-US" altLang="ja-JP"/>
          </a:p>
        </p:txBody>
      </p:sp>
      <p:sp>
        <p:nvSpPr>
          <p:cNvPr id="6" name="スライド番号プレースホルダ 5"/>
          <p:cNvSpPr>
            <a:spLocks noGrp="1"/>
          </p:cNvSpPr>
          <p:nvPr>
            <p:ph type="sldNum" sz="quarter" idx="12"/>
          </p:nvPr>
        </p:nvSpPr>
        <p:spPr/>
        <p:txBody>
          <a:bodyPr/>
          <a:lstStyle/>
          <a:p>
            <a:pPr>
              <a:defRPr/>
            </a:pPr>
            <a:fld id="{98ADFCB2-B638-4E58-A9BB-C94B005A1576}" type="slidenum">
              <a:rPr lang="en-US" altLang="ja-JP" smtClean="0"/>
              <a:pPr>
                <a:defRPr/>
              </a:pPr>
              <a:t>&lt;#&gt;</a:t>
            </a:fld>
            <a:endParaRPr lang="en-US" altLang="ja-JP"/>
          </a:p>
        </p:txBody>
      </p:sp>
      <p:grpSp>
        <p:nvGrpSpPr>
          <p:cNvPr id="7" name="グループ化 6"/>
          <p:cNvGrpSpPr>
            <a:grpSpLocks/>
          </p:cNvGrpSpPr>
          <p:nvPr/>
        </p:nvGrpSpPr>
        <p:grpSpPr bwMode="auto">
          <a:xfrm>
            <a:off x="714348" y="4643446"/>
            <a:ext cx="7786742" cy="71438"/>
            <a:chOff x="119" y="877"/>
            <a:chExt cx="5239" cy="71"/>
          </a:xfrm>
          <a:gradFill>
            <a:gsLst>
              <a:gs pos="40000">
                <a:schemeClr val="accent1">
                  <a:alpha val="70000"/>
                </a:schemeClr>
              </a:gs>
              <a:gs pos="100000">
                <a:schemeClr val="accent1">
                  <a:alpha val="0"/>
                </a:schemeClr>
              </a:gs>
            </a:gsLst>
            <a:lin ang="0" scaled="1"/>
          </a:gradFill>
        </p:grpSpPr>
        <p:sp>
          <p:nvSpPr>
            <p:cNvPr id="11" name="フリーフォーム 10"/>
            <p:cNvSpPr>
              <a:spLocks/>
            </p:cNvSpPr>
            <p:nvPr/>
          </p:nvSpPr>
          <p:spPr bwMode="auto">
            <a:xfrm>
              <a:off x="5347" y="895"/>
              <a:ext cx="11" cy="12"/>
            </a:xfrm>
            <a:custGeom>
              <a:avLst/>
              <a:gdLst/>
              <a:ahLst/>
              <a:cxnLst>
                <a:cxn ang="0">
                  <a:pos x="11" y="12"/>
                </a:cxn>
                <a:cxn ang="0">
                  <a:pos x="11" y="0"/>
                </a:cxn>
                <a:cxn ang="0">
                  <a:pos x="0" y="0"/>
                </a:cxn>
                <a:cxn ang="0">
                  <a:pos x="0" y="12"/>
                </a:cxn>
                <a:cxn ang="0">
                  <a:pos x="0" y="12"/>
                </a:cxn>
                <a:cxn ang="0">
                  <a:pos x="11" y="12"/>
                </a:cxn>
              </a:cxnLst>
              <a:rect l="0" t="0" r="0" b="0"/>
              <a:pathLst>
                <a:path w="11" h="12">
                  <a:moveTo>
                    <a:pt x="11" y="12"/>
                  </a:moveTo>
                  <a:lnTo>
                    <a:pt x="11" y="0"/>
                  </a:lnTo>
                  <a:lnTo>
                    <a:pt x="0" y="0"/>
                  </a:lnTo>
                  <a:lnTo>
                    <a:pt x="0" y="12"/>
                  </a:lnTo>
                  <a:lnTo>
                    <a:pt x="0" y="12"/>
                  </a:lnTo>
                  <a:lnTo>
                    <a:pt x="11" y="12"/>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sp>
          <p:nvSpPr>
            <p:cNvPr id="12" name="フリーフォーム 11"/>
            <p:cNvSpPr>
              <a:spLocks/>
            </p:cNvSpPr>
            <p:nvPr/>
          </p:nvSpPr>
          <p:spPr bwMode="auto">
            <a:xfrm>
              <a:off x="119" y="877"/>
              <a:ext cx="5187" cy="71"/>
            </a:xfrm>
            <a:custGeom>
              <a:avLst/>
              <a:gdLst/>
              <a:ahLst/>
              <a:cxnLst>
                <a:cxn ang="0">
                  <a:pos x="5187" y="18"/>
                </a:cxn>
                <a:cxn ang="0">
                  <a:pos x="5181" y="18"/>
                </a:cxn>
                <a:cxn ang="0">
                  <a:pos x="4946" y="12"/>
                </a:cxn>
                <a:cxn ang="0">
                  <a:pos x="4500" y="0"/>
                </a:cxn>
                <a:cxn ang="0">
                  <a:pos x="3544" y="12"/>
                </a:cxn>
                <a:cxn ang="0">
                  <a:pos x="3339" y="18"/>
                </a:cxn>
                <a:cxn ang="0">
                  <a:pos x="2916" y="18"/>
                </a:cxn>
                <a:cxn ang="0">
                  <a:pos x="2488" y="18"/>
                </a:cxn>
                <a:cxn ang="0">
                  <a:pos x="2236" y="12"/>
                </a:cxn>
                <a:cxn ang="0">
                  <a:pos x="1954" y="18"/>
                </a:cxn>
                <a:cxn ang="0">
                  <a:pos x="1256" y="18"/>
                </a:cxn>
                <a:cxn ang="0">
                  <a:pos x="628" y="18"/>
                </a:cxn>
                <a:cxn ang="0">
                  <a:pos x="259" y="18"/>
                </a:cxn>
                <a:cxn ang="0">
                  <a:pos x="42" y="18"/>
                </a:cxn>
                <a:cxn ang="0">
                  <a:pos x="0" y="18"/>
                </a:cxn>
                <a:cxn ang="0">
                  <a:pos x="30" y="41"/>
                </a:cxn>
                <a:cxn ang="0">
                  <a:pos x="59" y="53"/>
                </a:cxn>
                <a:cxn ang="0">
                  <a:pos x="218" y="65"/>
                </a:cxn>
                <a:cxn ang="0">
                  <a:pos x="564" y="65"/>
                </a:cxn>
                <a:cxn ang="0">
                  <a:pos x="1244" y="71"/>
                </a:cxn>
                <a:cxn ang="0">
                  <a:pos x="1884" y="65"/>
                </a:cxn>
                <a:cxn ang="0">
                  <a:pos x="2552" y="71"/>
                </a:cxn>
                <a:cxn ang="0">
                  <a:pos x="3632" y="71"/>
                </a:cxn>
                <a:cxn ang="0">
                  <a:pos x="4037" y="71"/>
                </a:cxn>
                <a:cxn ang="0">
                  <a:pos x="4395" y="65"/>
                </a:cxn>
                <a:cxn ang="0">
                  <a:pos x="4559" y="53"/>
                </a:cxn>
                <a:cxn ang="0">
                  <a:pos x="4864" y="53"/>
                </a:cxn>
                <a:cxn ang="0">
                  <a:pos x="4999" y="41"/>
                </a:cxn>
                <a:cxn ang="0">
                  <a:pos x="5093" y="65"/>
                </a:cxn>
                <a:cxn ang="0">
                  <a:pos x="5134" y="71"/>
                </a:cxn>
                <a:cxn ang="0">
                  <a:pos x="5157" y="30"/>
                </a:cxn>
                <a:cxn ang="0">
                  <a:pos x="5128" y="12"/>
                </a:cxn>
                <a:cxn ang="0">
                  <a:pos x="5040" y="0"/>
                </a:cxn>
                <a:cxn ang="0">
                  <a:pos x="5169" y="18"/>
                </a:cxn>
                <a:cxn ang="0">
                  <a:pos x="2271" y="65"/>
                </a:cxn>
                <a:cxn ang="0">
                  <a:pos x="922" y="65"/>
                </a:cxn>
                <a:cxn ang="0">
                  <a:pos x="470" y="53"/>
                </a:cxn>
                <a:cxn ang="0">
                  <a:pos x="781" y="53"/>
                </a:cxn>
                <a:cxn ang="0">
                  <a:pos x="1432" y="53"/>
                </a:cxn>
                <a:cxn ang="0">
                  <a:pos x="1796" y="53"/>
                </a:cxn>
                <a:cxn ang="0">
                  <a:pos x="2089" y="53"/>
                </a:cxn>
                <a:cxn ang="0">
                  <a:pos x="2312" y="53"/>
                </a:cxn>
                <a:cxn ang="0">
                  <a:pos x="2687" y="65"/>
                </a:cxn>
                <a:cxn ang="0">
                  <a:pos x="3210" y="65"/>
                </a:cxn>
                <a:cxn ang="0">
                  <a:pos x="3784" y="53"/>
                </a:cxn>
                <a:cxn ang="0">
                  <a:pos x="4160" y="53"/>
                </a:cxn>
                <a:cxn ang="0">
                  <a:pos x="3796" y="71"/>
                </a:cxn>
              </a:cxnLst>
              <a:rect l="0" t="0" r="0" b="0"/>
              <a:pathLst>
                <a:path w="5187" h="71">
                  <a:moveTo>
                    <a:pt x="5169" y="18"/>
                  </a:moveTo>
                  <a:lnTo>
                    <a:pt x="5187" y="18"/>
                  </a:lnTo>
                  <a:lnTo>
                    <a:pt x="5181" y="18"/>
                  </a:lnTo>
                  <a:lnTo>
                    <a:pt x="5181" y="18"/>
                  </a:lnTo>
                  <a:lnTo>
                    <a:pt x="5169" y="18"/>
                  </a:lnTo>
                  <a:lnTo>
                    <a:pt x="4946" y="12"/>
                  </a:lnTo>
                  <a:lnTo>
                    <a:pt x="4729" y="12"/>
                  </a:lnTo>
                  <a:lnTo>
                    <a:pt x="4500" y="0"/>
                  </a:lnTo>
                  <a:lnTo>
                    <a:pt x="3931" y="18"/>
                  </a:lnTo>
                  <a:lnTo>
                    <a:pt x="3544" y="12"/>
                  </a:lnTo>
                  <a:lnTo>
                    <a:pt x="3438" y="18"/>
                  </a:lnTo>
                  <a:lnTo>
                    <a:pt x="3339" y="18"/>
                  </a:lnTo>
                  <a:lnTo>
                    <a:pt x="3198" y="18"/>
                  </a:lnTo>
                  <a:lnTo>
                    <a:pt x="2916" y="18"/>
                  </a:lnTo>
                  <a:lnTo>
                    <a:pt x="2699" y="18"/>
                  </a:lnTo>
                  <a:lnTo>
                    <a:pt x="2488" y="18"/>
                  </a:lnTo>
                  <a:lnTo>
                    <a:pt x="2330" y="18"/>
                  </a:lnTo>
                  <a:lnTo>
                    <a:pt x="2236" y="12"/>
                  </a:lnTo>
                  <a:lnTo>
                    <a:pt x="2019" y="12"/>
                  </a:lnTo>
                  <a:lnTo>
                    <a:pt x="1954" y="18"/>
                  </a:lnTo>
                  <a:lnTo>
                    <a:pt x="1596" y="18"/>
                  </a:lnTo>
                  <a:lnTo>
                    <a:pt x="1256" y="18"/>
                  </a:lnTo>
                  <a:lnTo>
                    <a:pt x="910" y="18"/>
                  </a:lnTo>
                  <a:lnTo>
                    <a:pt x="628" y="18"/>
                  </a:lnTo>
                  <a:lnTo>
                    <a:pt x="394" y="18"/>
                  </a:lnTo>
                  <a:lnTo>
                    <a:pt x="259" y="18"/>
                  </a:lnTo>
                  <a:lnTo>
                    <a:pt x="188" y="18"/>
                  </a:lnTo>
                  <a:lnTo>
                    <a:pt x="42" y="18"/>
                  </a:lnTo>
                  <a:lnTo>
                    <a:pt x="6" y="18"/>
                  </a:lnTo>
                  <a:lnTo>
                    <a:pt x="0" y="18"/>
                  </a:lnTo>
                  <a:lnTo>
                    <a:pt x="0" y="30"/>
                  </a:lnTo>
                  <a:lnTo>
                    <a:pt x="30" y="41"/>
                  </a:lnTo>
                  <a:lnTo>
                    <a:pt x="47" y="53"/>
                  </a:lnTo>
                  <a:lnTo>
                    <a:pt x="59" y="53"/>
                  </a:lnTo>
                  <a:lnTo>
                    <a:pt x="94" y="65"/>
                  </a:lnTo>
                  <a:lnTo>
                    <a:pt x="218" y="65"/>
                  </a:lnTo>
                  <a:lnTo>
                    <a:pt x="282" y="65"/>
                  </a:lnTo>
                  <a:lnTo>
                    <a:pt x="564" y="65"/>
                  </a:lnTo>
                  <a:lnTo>
                    <a:pt x="816" y="71"/>
                  </a:lnTo>
                  <a:lnTo>
                    <a:pt x="1244" y="71"/>
                  </a:lnTo>
                  <a:lnTo>
                    <a:pt x="1526" y="71"/>
                  </a:lnTo>
                  <a:lnTo>
                    <a:pt x="1884" y="65"/>
                  </a:lnTo>
                  <a:lnTo>
                    <a:pt x="2230" y="71"/>
                  </a:lnTo>
                  <a:lnTo>
                    <a:pt x="2552" y="71"/>
                  </a:lnTo>
                  <a:lnTo>
                    <a:pt x="3022" y="71"/>
                  </a:lnTo>
                  <a:lnTo>
                    <a:pt x="3632" y="71"/>
                  </a:lnTo>
                  <a:lnTo>
                    <a:pt x="3849" y="71"/>
                  </a:lnTo>
                  <a:lnTo>
                    <a:pt x="4037" y="71"/>
                  </a:lnTo>
                  <a:lnTo>
                    <a:pt x="4307" y="65"/>
                  </a:lnTo>
                  <a:lnTo>
                    <a:pt x="4395" y="65"/>
                  </a:lnTo>
                  <a:lnTo>
                    <a:pt x="4447" y="53"/>
                  </a:lnTo>
                  <a:lnTo>
                    <a:pt x="4559" y="53"/>
                  </a:lnTo>
                  <a:lnTo>
                    <a:pt x="4770" y="53"/>
                  </a:lnTo>
                  <a:lnTo>
                    <a:pt x="4864" y="53"/>
                  </a:lnTo>
                  <a:lnTo>
                    <a:pt x="4928" y="41"/>
                  </a:lnTo>
                  <a:lnTo>
                    <a:pt x="4999" y="41"/>
                  </a:lnTo>
                  <a:lnTo>
                    <a:pt x="5052" y="53"/>
                  </a:lnTo>
                  <a:lnTo>
                    <a:pt x="5093" y="65"/>
                  </a:lnTo>
                  <a:lnTo>
                    <a:pt x="5116" y="71"/>
                  </a:lnTo>
                  <a:lnTo>
                    <a:pt x="5134" y="71"/>
                  </a:lnTo>
                  <a:lnTo>
                    <a:pt x="5146" y="65"/>
                  </a:lnTo>
                  <a:lnTo>
                    <a:pt x="5157" y="30"/>
                  </a:lnTo>
                  <a:lnTo>
                    <a:pt x="5157" y="18"/>
                  </a:lnTo>
                  <a:lnTo>
                    <a:pt x="5128" y="12"/>
                  </a:lnTo>
                  <a:lnTo>
                    <a:pt x="5081" y="0"/>
                  </a:lnTo>
                  <a:lnTo>
                    <a:pt x="5040" y="0"/>
                  </a:lnTo>
                  <a:lnTo>
                    <a:pt x="4946" y="12"/>
                  </a:lnTo>
                  <a:lnTo>
                    <a:pt x="5169" y="18"/>
                  </a:lnTo>
                  <a:lnTo>
                    <a:pt x="3796" y="71"/>
                  </a:lnTo>
                  <a:lnTo>
                    <a:pt x="2271" y="65"/>
                  </a:lnTo>
                  <a:lnTo>
                    <a:pt x="1367" y="65"/>
                  </a:lnTo>
                  <a:lnTo>
                    <a:pt x="922" y="65"/>
                  </a:lnTo>
                  <a:lnTo>
                    <a:pt x="446" y="53"/>
                  </a:lnTo>
                  <a:lnTo>
                    <a:pt x="470" y="53"/>
                  </a:lnTo>
                  <a:lnTo>
                    <a:pt x="593" y="53"/>
                  </a:lnTo>
                  <a:lnTo>
                    <a:pt x="781" y="53"/>
                  </a:lnTo>
                  <a:lnTo>
                    <a:pt x="1209" y="53"/>
                  </a:lnTo>
                  <a:lnTo>
                    <a:pt x="1432" y="53"/>
                  </a:lnTo>
                  <a:lnTo>
                    <a:pt x="1579" y="53"/>
                  </a:lnTo>
                  <a:lnTo>
                    <a:pt x="1796" y="53"/>
                  </a:lnTo>
                  <a:lnTo>
                    <a:pt x="1978" y="53"/>
                  </a:lnTo>
                  <a:lnTo>
                    <a:pt x="2089" y="53"/>
                  </a:lnTo>
                  <a:lnTo>
                    <a:pt x="2165" y="53"/>
                  </a:lnTo>
                  <a:lnTo>
                    <a:pt x="2312" y="53"/>
                  </a:lnTo>
                  <a:lnTo>
                    <a:pt x="2605" y="65"/>
                  </a:lnTo>
                  <a:lnTo>
                    <a:pt x="2687" y="65"/>
                  </a:lnTo>
                  <a:lnTo>
                    <a:pt x="2863" y="53"/>
                  </a:lnTo>
                  <a:lnTo>
                    <a:pt x="3210" y="65"/>
                  </a:lnTo>
                  <a:lnTo>
                    <a:pt x="3597" y="53"/>
                  </a:lnTo>
                  <a:lnTo>
                    <a:pt x="3784" y="53"/>
                  </a:lnTo>
                  <a:lnTo>
                    <a:pt x="4048" y="53"/>
                  </a:lnTo>
                  <a:lnTo>
                    <a:pt x="4160" y="53"/>
                  </a:lnTo>
                  <a:lnTo>
                    <a:pt x="4236" y="53"/>
                  </a:lnTo>
                  <a:lnTo>
                    <a:pt x="3796" y="71"/>
                  </a:lnTo>
                  <a:lnTo>
                    <a:pt x="5169" y="18"/>
                  </a:lnTo>
                  <a:close/>
                </a:path>
              </a:pathLst>
            </a:custGeom>
            <a:grp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1E06F028-EADF-4719-AD24-C1CA745F21DD}" type="slidenum">
              <a:rPr lang="en-US" altLang="ja-JP" smtClean="0"/>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pPr>
              <a:defRPr/>
            </a:pPr>
            <a:endParaRPr lang="en-US" altLang="ja-JP"/>
          </a:p>
        </p:txBody>
      </p:sp>
      <p:sp>
        <p:nvSpPr>
          <p:cNvPr id="8" name="フッター プレースホルダ 7"/>
          <p:cNvSpPr>
            <a:spLocks noGrp="1"/>
          </p:cNvSpPr>
          <p:nvPr>
            <p:ph type="ftr" sz="quarter" idx="11"/>
          </p:nvPr>
        </p:nvSpPr>
        <p:spPr/>
        <p:txBody>
          <a:bodyPr/>
          <a:lstStyle/>
          <a:p>
            <a:pPr>
              <a:defRPr/>
            </a:pPr>
            <a:endParaRPr lang="en-US" altLang="ja-JP"/>
          </a:p>
        </p:txBody>
      </p:sp>
      <p:sp>
        <p:nvSpPr>
          <p:cNvPr id="9" name="スライド番号プレースホルダ 8"/>
          <p:cNvSpPr>
            <a:spLocks noGrp="1"/>
          </p:cNvSpPr>
          <p:nvPr>
            <p:ph type="sldNum" sz="quarter" idx="12"/>
          </p:nvPr>
        </p:nvSpPr>
        <p:spPr/>
        <p:txBody>
          <a:bodyPr/>
          <a:lstStyle/>
          <a:p>
            <a:pPr>
              <a:defRPr/>
            </a:pPr>
            <a:fld id="{9A802807-3E55-4ECB-8BF1-5FAE9FA96439}" type="slidenum">
              <a:rPr lang="en-US" altLang="ja-JP" smtClean="0"/>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00034" y="285728"/>
            <a:ext cx="7686700" cy="785818"/>
          </a:xfrm>
        </p:spPr>
        <p:txBody>
          <a:bodyPr/>
          <a:lstStyle>
            <a:lvl1pPr algn="l">
              <a:defRPr/>
            </a:lvl1p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pPr>
              <a:defRPr/>
            </a:pPr>
            <a:endParaRPr lang="en-US" altLang="ja-JP"/>
          </a:p>
        </p:txBody>
      </p:sp>
      <p:sp>
        <p:nvSpPr>
          <p:cNvPr id="4" name="フッター プレースホルダ 3"/>
          <p:cNvSpPr>
            <a:spLocks noGrp="1"/>
          </p:cNvSpPr>
          <p:nvPr>
            <p:ph type="ftr" sz="quarter" idx="11"/>
          </p:nvPr>
        </p:nvSpPr>
        <p:spPr/>
        <p:txBody>
          <a:bodyPr/>
          <a:lstStyle/>
          <a:p>
            <a:pPr>
              <a:defRPr/>
            </a:pPr>
            <a:endParaRPr lang="en-US" altLang="ja-JP"/>
          </a:p>
        </p:txBody>
      </p:sp>
      <p:sp>
        <p:nvSpPr>
          <p:cNvPr id="5" name="スライド番号プレースホルダ 4"/>
          <p:cNvSpPr>
            <a:spLocks noGrp="1"/>
          </p:cNvSpPr>
          <p:nvPr>
            <p:ph type="sldNum" sz="quarter" idx="12"/>
          </p:nvPr>
        </p:nvSpPr>
        <p:spPr/>
        <p:txBody>
          <a:bodyPr/>
          <a:lstStyle/>
          <a:p>
            <a:pPr>
              <a:defRPr/>
            </a:pPr>
            <a:fld id="{1A93E385-7C48-46A8-8903-19F97F710D42}" type="slidenum">
              <a:rPr lang="en-US" altLang="ja-JP" smtClean="0"/>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a:p>
        </p:txBody>
      </p:sp>
      <p:sp>
        <p:nvSpPr>
          <p:cNvPr id="3" name="フッター プレースホルダ 2"/>
          <p:cNvSpPr>
            <a:spLocks noGrp="1"/>
          </p:cNvSpPr>
          <p:nvPr>
            <p:ph type="ftr" sz="quarter" idx="11"/>
          </p:nvPr>
        </p:nvSpPr>
        <p:spPr/>
        <p:txBody>
          <a:bodyPr/>
          <a:lstStyle/>
          <a:p>
            <a:pPr>
              <a:defRPr/>
            </a:pPr>
            <a:endParaRPr lang="en-US" altLang="ja-JP"/>
          </a:p>
        </p:txBody>
      </p:sp>
      <p:sp>
        <p:nvSpPr>
          <p:cNvPr id="4" name="スライド番号プレースホルダ 3"/>
          <p:cNvSpPr>
            <a:spLocks noGrp="1"/>
          </p:cNvSpPr>
          <p:nvPr>
            <p:ph type="sldNum" sz="quarter" idx="12"/>
          </p:nvPr>
        </p:nvSpPr>
        <p:spPr/>
        <p:txBody>
          <a:bodyPr/>
          <a:lstStyle/>
          <a:p>
            <a:pPr>
              <a:defRPr/>
            </a:pPr>
            <a:fld id="{65FBB4A8-DB88-44FF-9EAB-3F80ADFC134A}" type="slidenum">
              <a:rPr lang="en-US" altLang="ja-JP" smtClean="0"/>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586C728F-30C3-4218-89A0-E8E5A51D8949}" type="slidenum">
              <a:rPr lang="en-US" altLang="ja-JP" smtClean="0"/>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3078172" y="4857760"/>
            <a:ext cx="3065464" cy="566738"/>
          </a:xfrm>
        </p:spPr>
        <p:txBody>
          <a:bodyPr anchor="b"/>
          <a:lstStyle>
            <a:lvl1pPr algn="ctr">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57356" y="714356"/>
            <a:ext cx="5486400" cy="4114800"/>
          </a:xfrm>
          <a:prstGeom prst="rect">
            <a:avLst/>
          </a:prstGeom>
          <a:noFill/>
          <a:ln w="76200">
            <a:noFill/>
          </a:ln>
          <a:effectLst>
            <a:outerShdw blurRad="190500" algn="ctr" rotWithShape="0">
              <a:srgbClr val="000000">
                <a:alpha val="70000"/>
              </a:srgbClr>
            </a:outerShdw>
          </a:effectLst>
          <a:scene3d>
            <a:camera prst="orthographicFront">
              <a:rot lat="0" lon="0" rev="0"/>
            </a:camera>
            <a:lightRig rig="threePt" dir="t"/>
          </a:scene3d>
          <a:sp3d/>
        </p:spPr>
        <p:txBody>
          <a:bodyPr>
            <a:sp3d extrusionH="57150">
              <a:bevelT w="38100" h="38100" prst="angle"/>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smtClean="0"/>
              <a:t>アイコンをクリックして図を追加</a:t>
            </a:r>
            <a:endParaRPr kumimoji="0" lang="en-US"/>
          </a:p>
        </p:txBody>
      </p:sp>
      <p:sp>
        <p:nvSpPr>
          <p:cNvPr id="4" name="テキスト プレースホルダ 3"/>
          <p:cNvSpPr>
            <a:spLocks noGrp="1"/>
          </p:cNvSpPr>
          <p:nvPr>
            <p:ph type="body" sz="half" idx="2"/>
          </p:nvPr>
        </p:nvSpPr>
        <p:spPr>
          <a:xfrm>
            <a:off x="3086128" y="5429264"/>
            <a:ext cx="3057508" cy="63343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pPr>
              <a:defRPr/>
            </a:pPr>
            <a:endParaRPr lang="en-US" altLang="ja-JP"/>
          </a:p>
        </p:txBody>
      </p:sp>
      <p:sp>
        <p:nvSpPr>
          <p:cNvPr id="6" name="フッター プレースホルダ 5"/>
          <p:cNvSpPr>
            <a:spLocks noGrp="1"/>
          </p:cNvSpPr>
          <p:nvPr>
            <p:ph type="ftr" sz="quarter" idx="11"/>
          </p:nvPr>
        </p:nvSpPr>
        <p:spPr/>
        <p:txBody>
          <a:bodyPr/>
          <a:lstStyle/>
          <a:p>
            <a:pPr>
              <a:defRPr/>
            </a:pPr>
            <a:endParaRPr lang="en-US" altLang="ja-JP"/>
          </a:p>
        </p:txBody>
      </p:sp>
      <p:sp>
        <p:nvSpPr>
          <p:cNvPr id="7" name="スライド番号プレースホルダ 6"/>
          <p:cNvSpPr>
            <a:spLocks noGrp="1"/>
          </p:cNvSpPr>
          <p:nvPr>
            <p:ph type="sldNum" sz="quarter" idx="12"/>
          </p:nvPr>
        </p:nvSpPr>
        <p:spPr/>
        <p:txBody>
          <a:bodyPr/>
          <a:lstStyle/>
          <a:p>
            <a:pPr>
              <a:defRPr/>
            </a:pPr>
            <a:fld id="{6FA99498-1337-4D19-8C72-4602730CB71E}" type="slidenum">
              <a:rPr lang="en-US" altLang="ja-JP" smtClean="0"/>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正方形/長方形 9"/>
          <p:cNvSpPr/>
          <p:nvPr/>
        </p:nvSpPr>
        <p:spPr>
          <a:xfrm>
            <a:off x="0" y="0"/>
            <a:ext cx="9144000" cy="6858000"/>
          </a:xfrm>
          <a:prstGeom prst="rect">
            <a:avLst/>
          </a:prstGeom>
          <a:gradFill>
            <a:gsLst>
              <a:gs pos="0">
                <a:schemeClr val="accent1">
                  <a:alpha val="30000"/>
                </a:schemeClr>
              </a:gs>
              <a:gs pos="70000">
                <a:schemeClr val="accent1">
                  <a:alpha val="0"/>
                </a:schemeClr>
              </a:gs>
            </a:gsLst>
            <a:lin ang="16200000" scaled="1"/>
          </a:gradFill>
          <a:ln w="1270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ja-JP" altLang="en-US"/>
          </a:p>
        </p:txBody>
      </p:sp>
      <p:sp useBgFill="1">
        <p:nvSpPr>
          <p:cNvPr id="9" name="フリーフォーム 8"/>
          <p:cNvSpPr>
            <a:spLocks/>
          </p:cNvSpPr>
          <p:nvPr/>
        </p:nvSpPr>
        <p:spPr bwMode="auto">
          <a:xfrm>
            <a:off x="-32" y="0"/>
            <a:ext cx="9072594" cy="6858000"/>
          </a:xfrm>
          <a:custGeom>
            <a:avLst/>
            <a:gdLst/>
            <a:ahLst/>
            <a:cxnLst>
              <a:cxn ang="0">
                <a:pos x="1450" y="117"/>
              </a:cxn>
              <a:cxn ang="0">
                <a:pos x="1459" y="129"/>
              </a:cxn>
              <a:cxn ang="0">
                <a:pos x="1515" y="382"/>
              </a:cxn>
              <a:cxn ang="0">
                <a:pos x="1584" y="152"/>
              </a:cxn>
              <a:cxn ang="0">
                <a:pos x="1557" y="196"/>
              </a:cxn>
              <a:cxn ang="0">
                <a:pos x="1515" y="79"/>
              </a:cxn>
              <a:cxn ang="0">
                <a:pos x="1455" y="92"/>
              </a:cxn>
              <a:cxn ang="0">
                <a:pos x="13" y="380"/>
              </a:cxn>
              <a:cxn ang="0">
                <a:pos x="11" y="409"/>
              </a:cxn>
              <a:cxn ang="0">
                <a:pos x="31" y="336"/>
              </a:cxn>
              <a:cxn ang="0">
                <a:pos x="48" y="336"/>
              </a:cxn>
              <a:cxn ang="0">
                <a:pos x="38" y="403"/>
              </a:cxn>
              <a:cxn ang="0">
                <a:pos x="44" y="616"/>
              </a:cxn>
              <a:cxn ang="0">
                <a:pos x="29" y="591"/>
              </a:cxn>
              <a:cxn ang="0">
                <a:pos x="0" y="632"/>
              </a:cxn>
              <a:cxn ang="0">
                <a:pos x="1557" y="1083"/>
              </a:cxn>
              <a:cxn ang="0">
                <a:pos x="1551" y="1006"/>
              </a:cxn>
              <a:cxn ang="0">
                <a:pos x="1534" y="946"/>
              </a:cxn>
              <a:cxn ang="0">
                <a:pos x="1530" y="898"/>
              </a:cxn>
              <a:cxn ang="0">
                <a:pos x="1532" y="820"/>
              </a:cxn>
              <a:cxn ang="0">
                <a:pos x="1572" y="708"/>
              </a:cxn>
              <a:cxn ang="0">
                <a:pos x="1580" y="634"/>
              </a:cxn>
              <a:cxn ang="0">
                <a:pos x="1582" y="495"/>
              </a:cxn>
              <a:cxn ang="0">
                <a:pos x="1578" y="555"/>
              </a:cxn>
              <a:cxn ang="0">
                <a:pos x="1546" y="499"/>
              </a:cxn>
              <a:cxn ang="0">
                <a:pos x="1536" y="497"/>
              </a:cxn>
              <a:cxn ang="0">
                <a:pos x="1519" y="417"/>
              </a:cxn>
              <a:cxn ang="0">
                <a:pos x="1522" y="503"/>
              </a:cxn>
              <a:cxn ang="0">
                <a:pos x="1505" y="361"/>
              </a:cxn>
              <a:cxn ang="0">
                <a:pos x="1513" y="346"/>
              </a:cxn>
              <a:cxn ang="0">
                <a:pos x="1530" y="290"/>
              </a:cxn>
              <a:cxn ang="0">
                <a:pos x="1551" y="303"/>
              </a:cxn>
              <a:cxn ang="0">
                <a:pos x="1563" y="286"/>
              </a:cxn>
              <a:cxn ang="0">
                <a:pos x="1595" y="438"/>
              </a:cxn>
              <a:cxn ang="0">
                <a:pos x="1590" y="394"/>
              </a:cxn>
              <a:cxn ang="0">
                <a:pos x="1597" y="299"/>
              </a:cxn>
              <a:cxn ang="0">
                <a:pos x="34" y="647"/>
              </a:cxn>
              <a:cxn ang="0">
                <a:pos x="1459" y="129"/>
              </a:cxn>
              <a:cxn ang="0">
                <a:pos x="1555" y="689"/>
              </a:cxn>
              <a:cxn ang="0">
                <a:pos x="1496" y="918"/>
              </a:cxn>
              <a:cxn ang="0">
                <a:pos x="1425" y="100"/>
              </a:cxn>
              <a:cxn ang="0">
                <a:pos x="1436" y="111"/>
              </a:cxn>
              <a:cxn ang="0">
                <a:pos x="1436" y="96"/>
              </a:cxn>
              <a:cxn ang="0">
                <a:pos x="1459" y="129"/>
              </a:cxn>
              <a:cxn ang="0">
                <a:pos x="1459" y="129"/>
              </a:cxn>
              <a:cxn ang="0">
                <a:pos x="1536" y="954"/>
              </a:cxn>
              <a:cxn ang="0">
                <a:pos x="1536" y="991"/>
              </a:cxn>
              <a:cxn ang="0">
                <a:pos x="1530" y="1025"/>
              </a:cxn>
              <a:cxn ang="0">
                <a:pos x="1505" y="1041"/>
              </a:cxn>
              <a:cxn ang="0">
                <a:pos x="1515" y="925"/>
              </a:cxn>
              <a:cxn ang="0">
                <a:pos x="1490" y="970"/>
              </a:cxn>
              <a:cxn ang="0">
                <a:pos x="1546" y="442"/>
              </a:cxn>
              <a:cxn ang="0">
                <a:pos x="1613" y="943"/>
              </a:cxn>
              <a:cxn ang="0">
                <a:pos x="1413" y="13"/>
              </a:cxn>
              <a:cxn ang="0">
                <a:pos x="1457" y="88"/>
              </a:cxn>
              <a:cxn ang="0">
                <a:pos x="1442" y="73"/>
              </a:cxn>
              <a:cxn ang="0">
                <a:pos x="42" y="459"/>
              </a:cxn>
              <a:cxn ang="0">
                <a:pos x="1570" y="818"/>
              </a:cxn>
              <a:cxn ang="0">
                <a:pos x="1592" y="943"/>
              </a:cxn>
              <a:cxn ang="0">
                <a:pos x="1563" y="791"/>
              </a:cxn>
              <a:cxn ang="0">
                <a:pos x="1459" y="129"/>
              </a:cxn>
              <a:cxn ang="0">
                <a:pos x="1565" y="1137"/>
              </a:cxn>
            </a:cxnLst>
            <a:rect l="0" t="0" r="0" b="0"/>
            <a:pathLst>
              <a:path w="1624" h="1148">
                <a:moveTo>
                  <a:pt x="1459" y="129"/>
                </a:moveTo>
                <a:lnTo>
                  <a:pt x="1457" y="127"/>
                </a:lnTo>
                <a:lnTo>
                  <a:pt x="1457" y="129"/>
                </a:lnTo>
                <a:lnTo>
                  <a:pt x="1459" y="129"/>
                </a:lnTo>
                <a:lnTo>
                  <a:pt x="1448" y="100"/>
                </a:lnTo>
                <a:lnTo>
                  <a:pt x="1446" y="98"/>
                </a:lnTo>
                <a:lnTo>
                  <a:pt x="1448" y="98"/>
                </a:lnTo>
                <a:lnTo>
                  <a:pt x="1446" y="98"/>
                </a:lnTo>
                <a:lnTo>
                  <a:pt x="1448" y="100"/>
                </a:lnTo>
                <a:lnTo>
                  <a:pt x="1459" y="129"/>
                </a:lnTo>
                <a:lnTo>
                  <a:pt x="1438" y="107"/>
                </a:lnTo>
                <a:lnTo>
                  <a:pt x="1436" y="106"/>
                </a:lnTo>
                <a:lnTo>
                  <a:pt x="1436" y="107"/>
                </a:lnTo>
                <a:lnTo>
                  <a:pt x="1438" y="107"/>
                </a:lnTo>
                <a:lnTo>
                  <a:pt x="1440" y="107"/>
                </a:lnTo>
                <a:lnTo>
                  <a:pt x="1438" y="106"/>
                </a:lnTo>
                <a:lnTo>
                  <a:pt x="1438" y="107"/>
                </a:lnTo>
                <a:lnTo>
                  <a:pt x="1459" y="129"/>
                </a:lnTo>
                <a:lnTo>
                  <a:pt x="1451" y="115"/>
                </a:lnTo>
                <a:lnTo>
                  <a:pt x="1450" y="115"/>
                </a:lnTo>
                <a:lnTo>
                  <a:pt x="1450" y="111"/>
                </a:lnTo>
                <a:lnTo>
                  <a:pt x="1448" y="115"/>
                </a:lnTo>
                <a:lnTo>
                  <a:pt x="1444" y="109"/>
                </a:lnTo>
                <a:lnTo>
                  <a:pt x="1446" y="111"/>
                </a:lnTo>
                <a:lnTo>
                  <a:pt x="1444" y="117"/>
                </a:lnTo>
                <a:lnTo>
                  <a:pt x="1446" y="117"/>
                </a:lnTo>
                <a:lnTo>
                  <a:pt x="1446" y="115"/>
                </a:lnTo>
                <a:lnTo>
                  <a:pt x="1448" y="115"/>
                </a:lnTo>
                <a:lnTo>
                  <a:pt x="1448" y="117"/>
                </a:lnTo>
                <a:lnTo>
                  <a:pt x="1450" y="117"/>
                </a:lnTo>
                <a:lnTo>
                  <a:pt x="1450" y="115"/>
                </a:lnTo>
                <a:lnTo>
                  <a:pt x="1450" y="117"/>
                </a:lnTo>
                <a:lnTo>
                  <a:pt x="1451" y="117"/>
                </a:lnTo>
                <a:lnTo>
                  <a:pt x="1451" y="115"/>
                </a:lnTo>
                <a:lnTo>
                  <a:pt x="1459" y="129"/>
                </a:lnTo>
                <a:lnTo>
                  <a:pt x="1547" y="486"/>
                </a:lnTo>
                <a:lnTo>
                  <a:pt x="1547" y="461"/>
                </a:lnTo>
                <a:lnTo>
                  <a:pt x="1547" y="482"/>
                </a:lnTo>
                <a:lnTo>
                  <a:pt x="1547" y="486"/>
                </a:lnTo>
                <a:lnTo>
                  <a:pt x="1459" y="129"/>
                </a:lnTo>
                <a:lnTo>
                  <a:pt x="1534" y="388"/>
                </a:lnTo>
                <a:lnTo>
                  <a:pt x="1530" y="417"/>
                </a:lnTo>
                <a:lnTo>
                  <a:pt x="1530" y="422"/>
                </a:lnTo>
                <a:lnTo>
                  <a:pt x="1532" y="420"/>
                </a:lnTo>
                <a:lnTo>
                  <a:pt x="1534" y="388"/>
                </a:lnTo>
                <a:lnTo>
                  <a:pt x="1459" y="129"/>
                </a:lnTo>
                <a:lnTo>
                  <a:pt x="1536" y="415"/>
                </a:lnTo>
                <a:lnTo>
                  <a:pt x="1536" y="413"/>
                </a:lnTo>
                <a:lnTo>
                  <a:pt x="1536" y="409"/>
                </a:lnTo>
                <a:lnTo>
                  <a:pt x="1536" y="399"/>
                </a:lnTo>
                <a:lnTo>
                  <a:pt x="1536" y="397"/>
                </a:lnTo>
                <a:lnTo>
                  <a:pt x="1532" y="417"/>
                </a:lnTo>
                <a:lnTo>
                  <a:pt x="1532" y="420"/>
                </a:lnTo>
                <a:lnTo>
                  <a:pt x="1534" y="418"/>
                </a:lnTo>
                <a:lnTo>
                  <a:pt x="1534" y="424"/>
                </a:lnTo>
                <a:lnTo>
                  <a:pt x="1536" y="415"/>
                </a:lnTo>
                <a:lnTo>
                  <a:pt x="1459" y="129"/>
                </a:lnTo>
                <a:lnTo>
                  <a:pt x="1536" y="380"/>
                </a:lnTo>
                <a:lnTo>
                  <a:pt x="1534" y="378"/>
                </a:lnTo>
                <a:lnTo>
                  <a:pt x="1536" y="382"/>
                </a:lnTo>
                <a:lnTo>
                  <a:pt x="1536" y="390"/>
                </a:lnTo>
                <a:lnTo>
                  <a:pt x="1536" y="394"/>
                </a:lnTo>
                <a:lnTo>
                  <a:pt x="1536" y="380"/>
                </a:lnTo>
                <a:lnTo>
                  <a:pt x="1459" y="129"/>
                </a:lnTo>
                <a:lnTo>
                  <a:pt x="1546" y="401"/>
                </a:lnTo>
                <a:lnTo>
                  <a:pt x="1546" y="394"/>
                </a:lnTo>
                <a:lnTo>
                  <a:pt x="1544" y="388"/>
                </a:lnTo>
                <a:lnTo>
                  <a:pt x="1538" y="380"/>
                </a:lnTo>
                <a:lnTo>
                  <a:pt x="1538" y="386"/>
                </a:lnTo>
                <a:lnTo>
                  <a:pt x="1538" y="390"/>
                </a:lnTo>
                <a:lnTo>
                  <a:pt x="1538" y="388"/>
                </a:lnTo>
                <a:lnTo>
                  <a:pt x="1538" y="382"/>
                </a:lnTo>
                <a:lnTo>
                  <a:pt x="1540" y="397"/>
                </a:lnTo>
                <a:lnTo>
                  <a:pt x="1538" y="409"/>
                </a:lnTo>
                <a:lnTo>
                  <a:pt x="1538" y="411"/>
                </a:lnTo>
                <a:lnTo>
                  <a:pt x="1540" y="411"/>
                </a:lnTo>
                <a:lnTo>
                  <a:pt x="1540" y="409"/>
                </a:lnTo>
                <a:lnTo>
                  <a:pt x="1540" y="411"/>
                </a:lnTo>
                <a:lnTo>
                  <a:pt x="1540" y="422"/>
                </a:lnTo>
                <a:lnTo>
                  <a:pt x="1542" y="434"/>
                </a:lnTo>
                <a:lnTo>
                  <a:pt x="1542" y="436"/>
                </a:lnTo>
                <a:lnTo>
                  <a:pt x="1542" y="434"/>
                </a:lnTo>
                <a:lnTo>
                  <a:pt x="1542" y="430"/>
                </a:lnTo>
                <a:lnTo>
                  <a:pt x="1542" y="411"/>
                </a:lnTo>
                <a:lnTo>
                  <a:pt x="1542" y="409"/>
                </a:lnTo>
                <a:lnTo>
                  <a:pt x="1544" y="417"/>
                </a:lnTo>
                <a:lnTo>
                  <a:pt x="1546" y="401"/>
                </a:lnTo>
                <a:lnTo>
                  <a:pt x="1459" y="129"/>
                </a:lnTo>
                <a:lnTo>
                  <a:pt x="1515" y="374"/>
                </a:lnTo>
                <a:lnTo>
                  <a:pt x="1515" y="380"/>
                </a:lnTo>
                <a:lnTo>
                  <a:pt x="1517" y="370"/>
                </a:lnTo>
                <a:lnTo>
                  <a:pt x="1515" y="369"/>
                </a:lnTo>
                <a:lnTo>
                  <a:pt x="1515" y="365"/>
                </a:lnTo>
                <a:lnTo>
                  <a:pt x="1513" y="365"/>
                </a:lnTo>
                <a:lnTo>
                  <a:pt x="1515" y="372"/>
                </a:lnTo>
                <a:lnTo>
                  <a:pt x="1515" y="382"/>
                </a:lnTo>
                <a:lnTo>
                  <a:pt x="1515" y="380"/>
                </a:lnTo>
                <a:lnTo>
                  <a:pt x="1515" y="374"/>
                </a:lnTo>
                <a:lnTo>
                  <a:pt x="1459" y="129"/>
                </a:lnTo>
                <a:lnTo>
                  <a:pt x="1517" y="390"/>
                </a:lnTo>
                <a:lnTo>
                  <a:pt x="1519" y="395"/>
                </a:lnTo>
                <a:lnTo>
                  <a:pt x="1519" y="390"/>
                </a:lnTo>
                <a:lnTo>
                  <a:pt x="1519" y="388"/>
                </a:lnTo>
                <a:lnTo>
                  <a:pt x="1517" y="390"/>
                </a:lnTo>
                <a:lnTo>
                  <a:pt x="1459" y="129"/>
                </a:lnTo>
                <a:lnTo>
                  <a:pt x="1522" y="422"/>
                </a:lnTo>
                <a:lnTo>
                  <a:pt x="1522" y="430"/>
                </a:lnTo>
                <a:lnTo>
                  <a:pt x="1522" y="424"/>
                </a:lnTo>
                <a:lnTo>
                  <a:pt x="1522" y="422"/>
                </a:lnTo>
                <a:lnTo>
                  <a:pt x="1459" y="129"/>
                </a:lnTo>
                <a:lnTo>
                  <a:pt x="1528" y="440"/>
                </a:lnTo>
                <a:lnTo>
                  <a:pt x="1530" y="459"/>
                </a:lnTo>
                <a:lnTo>
                  <a:pt x="1530" y="457"/>
                </a:lnTo>
                <a:lnTo>
                  <a:pt x="1528" y="434"/>
                </a:lnTo>
                <a:lnTo>
                  <a:pt x="1528" y="440"/>
                </a:lnTo>
                <a:lnTo>
                  <a:pt x="1459" y="129"/>
                </a:lnTo>
                <a:lnTo>
                  <a:pt x="1624" y="242"/>
                </a:lnTo>
                <a:lnTo>
                  <a:pt x="1624" y="226"/>
                </a:lnTo>
                <a:lnTo>
                  <a:pt x="1620" y="221"/>
                </a:lnTo>
                <a:lnTo>
                  <a:pt x="1617" y="211"/>
                </a:lnTo>
                <a:lnTo>
                  <a:pt x="1611" y="188"/>
                </a:lnTo>
                <a:lnTo>
                  <a:pt x="1607" y="178"/>
                </a:lnTo>
                <a:lnTo>
                  <a:pt x="1603" y="175"/>
                </a:lnTo>
                <a:lnTo>
                  <a:pt x="1592" y="169"/>
                </a:lnTo>
                <a:lnTo>
                  <a:pt x="1588" y="167"/>
                </a:lnTo>
                <a:lnTo>
                  <a:pt x="1584" y="163"/>
                </a:lnTo>
                <a:lnTo>
                  <a:pt x="1584" y="159"/>
                </a:lnTo>
                <a:lnTo>
                  <a:pt x="1584" y="152"/>
                </a:lnTo>
                <a:lnTo>
                  <a:pt x="1584" y="148"/>
                </a:lnTo>
                <a:lnTo>
                  <a:pt x="1582" y="146"/>
                </a:lnTo>
                <a:lnTo>
                  <a:pt x="1578" y="146"/>
                </a:lnTo>
                <a:lnTo>
                  <a:pt x="1572" y="152"/>
                </a:lnTo>
                <a:lnTo>
                  <a:pt x="1569" y="161"/>
                </a:lnTo>
                <a:lnTo>
                  <a:pt x="1569" y="169"/>
                </a:lnTo>
                <a:lnTo>
                  <a:pt x="1572" y="171"/>
                </a:lnTo>
                <a:lnTo>
                  <a:pt x="1576" y="173"/>
                </a:lnTo>
                <a:lnTo>
                  <a:pt x="1580" y="177"/>
                </a:lnTo>
                <a:lnTo>
                  <a:pt x="1582" y="182"/>
                </a:lnTo>
                <a:lnTo>
                  <a:pt x="1584" y="190"/>
                </a:lnTo>
                <a:lnTo>
                  <a:pt x="1584" y="200"/>
                </a:lnTo>
                <a:lnTo>
                  <a:pt x="1582" y="209"/>
                </a:lnTo>
                <a:lnTo>
                  <a:pt x="1580" y="217"/>
                </a:lnTo>
                <a:lnTo>
                  <a:pt x="1584" y="223"/>
                </a:lnTo>
                <a:lnTo>
                  <a:pt x="1588" y="230"/>
                </a:lnTo>
                <a:lnTo>
                  <a:pt x="1592" y="238"/>
                </a:lnTo>
                <a:lnTo>
                  <a:pt x="1592" y="244"/>
                </a:lnTo>
                <a:lnTo>
                  <a:pt x="1588" y="242"/>
                </a:lnTo>
                <a:lnTo>
                  <a:pt x="1584" y="240"/>
                </a:lnTo>
                <a:lnTo>
                  <a:pt x="1580" y="238"/>
                </a:lnTo>
                <a:lnTo>
                  <a:pt x="1576" y="238"/>
                </a:lnTo>
                <a:lnTo>
                  <a:pt x="1572" y="236"/>
                </a:lnTo>
                <a:lnTo>
                  <a:pt x="1569" y="232"/>
                </a:lnTo>
                <a:lnTo>
                  <a:pt x="1567" y="225"/>
                </a:lnTo>
                <a:lnTo>
                  <a:pt x="1565" y="217"/>
                </a:lnTo>
                <a:lnTo>
                  <a:pt x="1567" y="211"/>
                </a:lnTo>
                <a:lnTo>
                  <a:pt x="1569" y="205"/>
                </a:lnTo>
                <a:lnTo>
                  <a:pt x="1569" y="202"/>
                </a:lnTo>
                <a:lnTo>
                  <a:pt x="1565" y="198"/>
                </a:lnTo>
                <a:lnTo>
                  <a:pt x="1561" y="196"/>
                </a:lnTo>
                <a:lnTo>
                  <a:pt x="1557" y="196"/>
                </a:lnTo>
                <a:lnTo>
                  <a:pt x="1549" y="200"/>
                </a:lnTo>
                <a:lnTo>
                  <a:pt x="1547" y="198"/>
                </a:lnTo>
                <a:lnTo>
                  <a:pt x="1547" y="196"/>
                </a:lnTo>
                <a:lnTo>
                  <a:pt x="1547" y="190"/>
                </a:lnTo>
                <a:lnTo>
                  <a:pt x="1544" y="184"/>
                </a:lnTo>
                <a:lnTo>
                  <a:pt x="1542" y="178"/>
                </a:lnTo>
                <a:lnTo>
                  <a:pt x="1542" y="177"/>
                </a:lnTo>
                <a:lnTo>
                  <a:pt x="1544" y="175"/>
                </a:lnTo>
                <a:lnTo>
                  <a:pt x="1546" y="173"/>
                </a:lnTo>
                <a:lnTo>
                  <a:pt x="1546" y="169"/>
                </a:lnTo>
                <a:lnTo>
                  <a:pt x="1546" y="167"/>
                </a:lnTo>
                <a:lnTo>
                  <a:pt x="1540" y="161"/>
                </a:lnTo>
                <a:lnTo>
                  <a:pt x="1536" y="157"/>
                </a:lnTo>
                <a:lnTo>
                  <a:pt x="1534" y="155"/>
                </a:lnTo>
                <a:lnTo>
                  <a:pt x="1534" y="152"/>
                </a:lnTo>
                <a:lnTo>
                  <a:pt x="1540" y="138"/>
                </a:lnTo>
                <a:lnTo>
                  <a:pt x="1540" y="134"/>
                </a:lnTo>
                <a:lnTo>
                  <a:pt x="1538" y="132"/>
                </a:lnTo>
                <a:lnTo>
                  <a:pt x="1530" y="129"/>
                </a:lnTo>
                <a:lnTo>
                  <a:pt x="1526" y="129"/>
                </a:lnTo>
                <a:lnTo>
                  <a:pt x="1526" y="123"/>
                </a:lnTo>
                <a:lnTo>
                  <a:pt x="1526" y="117"/>
                </a:lnTo>
                <a:lnTo>
                  <a:pt x="1530" y="109"/>
                </a:lnTo>
                <a:lnTo>
                  <a:pt x="1532" y="104"/>
                </a:lnTo>
                <a:lnTo>
                  <a:pt x="1530" y="100"/>
                </a:lnTo>
                <a:lnTo>
                  <a:pt x="1526" y="100"/>
                </a:lnTo>
                <a:lnTo>
                  <a:pt x="1522" y="102"/>
                </a:lnTo>
                <a:lnTo>
                  <a:pt x="1521" y="100"/>
                </a:lnTo>
                <a:lnTo>
                  <a:pt x="1519" y="98"/>
                </a:lnTo>
                <a:lnTo>
                  <a:pt x="1519" y="86"/>
                </a:lnTo>
                <a:lnTo>
                  <a:pt x="1517" y="81"/>
                </a:lnTo>
                <a:lnTo>
                  <a:pt x="1515" y="79"/>
                </a:lnTo>
                <a:lnTo>
                  <a:pt x="1501" y="71"/>
                </a:lnTo>
                <a:lnTo>
                  <a:pt x="1498" y="67"/>
                </a:lnTo>
                <a:lnTo>
                  <a:pt x="1498" y="65"/>
                </a:lnTo>
                <a:lnTo>
                  <a:pt x="1494" y="63"/>
                </a:lnTo>
                <a:lnTo>
                  <a:pt x="1492" y="63"/>
                </a:lnTo>
                <a:lnTo>
                  <a:pt x="1486" y="71"/>
                </a:lnTo>
                <a:lnTo>
                  <a:pt x="1482" y="73"/>
                </a:lnTo>
                <a:lnTo>
                  <a:pt x="1476" y="75"/>
                </a:lnTo>
                <a:lnTo>
                  <a:pt x="1474" y="71"/>
                </a:lnTo>
                <a:lnTo>
                  <a:pt x="1471" y="67"/>
                </a:lnTo>
                <a:lnTo>
                  <a:pt x="1469" y="65"/>
                </a:lnTo>
                <a:lnTo>
                  <a:pt x="1467" y="71"/>
                </a:lnTo>
                <a:lnTo>
                  <a:pt x="1469" y="75"/>
                </a:lnTo>
                <a:lnTo>
                  <a:pt x="1471" y="79"/>
                </a:lnTo>
                <a:lnTo>
                  <a:pt x="1473" y="81"/>
                </a:lnTo>
                <a:lnTo>
                  <a:pt x="1473" y="82"/>
                </a:lnTo>
                <a:lnTo>
                  <a:pt x="1474" y="82"/>
                </a:lnTo>
                <a:lnTo>
                  <a:pt x="1474" y="84"/>
                </a:lnTo>
                <a:lnTo>
                  <a:pt x="1474" y="90"/>
                </a:lnTo>
                <a:lnTo>
                  <a:pt x="1474" y="92"/>
                </a:lnTo>
                <a:lnTo>
                  <a:pt x="1476" y="96"/>
                </a:lnTo>
                <a:lnTo>
                  <a:pt x="1476" y="98"/>
                </a:lnTo>
                <a:lnTo>
                  <a:pt x="1482" y="106"/>
                </a:lnTo>
                <a:lnTo>
                  <a:pt x="1488" y="117"/>
                </a:lnTo>
                <a:lnTo>
                  <a:pt x="1490" y="123"/>
                </a:lnTo>
                <a:lnTo>
                  <a:pt x="1490" y="125"/>
                </a:lnTo>
                <a:lnTo>
                  <a:pt x="1488" y="130"/>
                </a:lnTo>
                <a:lnTo>
                  <a:pt x="1478" y="119"/>
                </a:lnTo>
                <a:lnTo>
                  <a:pt x="1473" y="109"/>
                </a:lnTo>
                <a:lnTo>
                  <a:pt x="1465" y="106"/>
                </a:lnTo>
                <a:lnTo>
                  <a:pt x="1461" y="100"/>
                </a:lnTo>
                <a:lnTo>
                  <a:pt x="1455" y="92"/>
                </a:lnTo>
                <a:lnTo>
                  <a:pt x="1446" y="77"/>
                </a:lnTo>
                <a:lnTo>
                  <a:pt x="1450" y="88"/>
                </a:lnTo>
                <a:lnTo>
                  <a:pt x="1451" y="92"/>
                </a:lnTo>
                <a:lnTo>
                  <a:pt x="1428" y="67"/>
                </a:lnTo>
                <a:lnTo>
                  <a:pt x="1430" y="67"/>
                </a:lnTo>
                <a:lnTo>
                  <a:pt x="1430" y="65"/>
                </a:lnTo>
                <a:lnTo>
                  <a:pt x="1430" y="63"/>
                </a:lnTo>
                <a:lnTo>
                  <a:pt x="1428" y="61"/>
                </a:lnTo>
                <a:lnTo>
                  <a:pt x="1428" y="63"/>
                </a:lnTo>
                <a:lnTo>
                  <a:pt x="1428" y="65"/>
                </a:lnTo>
                <a:lnTo>
                  <a:pt x="1409" y="42"/>
                </a:lnTo>
                <a:lnTo>
                  <a:pt x="1407" y="34"/>
                </a:lnTo>
                <a:lnTo>
                  <a:pt x="1407" y="38"/>
                </a:lnTo>
                <a:lnTo>
                  <a:pt x="1405" y="34"/>
                </a:lnTo>
                <a:lnTo>
                  <a:pt x="1405" y="33"/>
                </a:lnTo>
                <a:lnTo>
                  <a:pt x="1407" y="31"/>
                </a:lnTo>
                <a:lnTo>
                  <a:pt x="1405" y="31"/>
                </a:lnTo>
                <a:lnTo>
                  <a:pt x="1405" y="29"/>
                </a:lnTo>
                <a:lnTo>
                  <a:pt x="1405" y="31"/>
                </a:lnTo>
                <a:lnTo>
                  <a:pt x="1405" y="19"/>
                </a:lnTo>
                <a:lnTo>
                  <a:pt x="1407" y="15"/>
                </a:lnTo>
                <a:lnTo>
                  <a:pt x="1405" y="11"/>
                </a:lnTo>
                <a:lnTo>
                  <a:pt x="1402" y="0"/>
                </a:lnTo>
                <a:lnTo>
                  <a:pt x="0" y="0"/>
                </a:lnTo>
                <a:lnTo>
                  <a:pt x="0" y="328"/>
                </a:lnTo>
                <a:lnTo>
                  <a:pt x="4" y="336"/>
                </a:lnTo>
                <a:lnTo>
                  <a:pt x="6" y="353"/>
                </a:lnTo>
                <a:lnTo>
                  <a:pt x="8" y="357"/>
                </a:lnTo>
                <a:lnTo>
                  <a:pt x="10" y="359"/>
                </a:lnTo>
                <a:lnTo>
                  <a:pt x="15" y="357"/>
                </a:lnTo>
                <a:lnTo>
                  <a:pt x="15" y="372"/>
                </a:lnTo>
                <a:lnTo>
                  <a:pt x="13" y="380"/>
                </a:lnTo>
                <a:lnTo>
                  <a:pt x="10" y="370"/>
                </a:lnTo>
                <a:lnTo>
                  <a:pt x="8" y="372"/>
                </a:lnTo>
                <a:lnTo>
                  <a:pt x="6" y="378"/>
                </a:lnTo>
                <a:lnTo>
                  <a:pt x="6" y="386"/>
                </a:lnTo>
                <a:lnTo>
                  <a:pt x="8" y="392"/>
                </a:lnTo>
                <a:lnTo>
                  <a:pt x="8" y="394"/>
                </a:lnTo>
                <a:lnTo>
                  <a:pt x="6" y="394"/>
                </a:lnTo>
                <a:lnTo>
                  <a:pt x="4" y="394"/>
                </a:lnTo>
                <a:lnTo>
                  <a:pt x="2" y="395"/>
                </a:lnTo>
                <a:lnTo>
                  <a:pt x="0" y="395"/>
                </a:lnTo>
                <a:lnTo>
                  <a:pt x="0" y="397"/>
                </a:lnTo>
                <a:lnTo>
                  <a:pt x="2" y="397"/>
                </a:lnTo>
                <a:lnTo>
                  <a:pt x="0" y="401"/>
                </a:lnTo>
                <a:lnTo>
                  <a:pt x="0" y="417"/>
                </a:lnTo>
                <a:lnTo>
                  <a:pt x="4" y="420"/>
                </a:lnTo>
                <a:lnTo>
                  <a:pt x="8" y="426"/>
                </a:lnTo>
                <a:lnTo>
                  <a:pt x="11" y="434"/>
                </a:lnTo>
                <a:lnTo>
                  <a:pt x="11" y="432"/>
                </a:lnTo>
                <a:lnTo>
                  <a:pt x="13" y="434"/>
                </a:lnTo>
                <a:lnTo>
                  <a:pt x="15" y="440"/>
                </a:lnTo>
                <a:lnTo>
                  <a:pt x="15" y="438"/>
                </a:lnTo>
                <a:lnTo>
                  <a:pt x="15" y="434"/>
                </a:lnTo>
                <a:lnTo>
                  <a:pt x="19" y="436"/>
                </a:lnTo>
                <a:lnTo>
                  <a:pt x="21" y="436"/>
                </a:lnTo>
                <a:lnTo>
                  <a:pt x="21" y="434"/>
                </a:lnTo>
                <a:lnTo>
                  <a:pt x="21" y="430"/>
                </a:lnTo>
                <a:lnTo>
                  <a:pt x="19" y="424"/>
                </a:lnTo>
                <a:lnTo>
                  <a:pt x="15" y="420"/>
                </a:lnTo>
                <a:lnTo>
                  <a:pt x="10" y="417"/>
                </a:lnTo>
                <a:lnTo>
                  <a:pt x="8" y="411"/>
                </a:lnTo>
                <a:lnTo>
                  <a:pt x="10" y="409"/>
                </a:lnTo>
                <a:lnTo>
                  <a:pt x="11" y="409"/>
                </a:lnTo>
                <a:lnTo>
                  <a:pt x="15" y="405"/>
                </a:lnTo>
                <a:lnTo>
                  <a:pt x="11" y="409"/>
                </a:lnTo>
                <a:lnTo>
                  <a:pt x="15" y="401"/>
                </a:lnTo>
                <a:lnTo>
                  <a:pt x="17" y="399"/>
                </a:lnTo>
                <a:lnTo>
                  <a:pt x="17" y="401"/>
                </a:lnTo>
                <a:lnTo>
                  <a:pt x="17" y="399"/>
                </a:lnTo>
                <a:lnTo>
                  <a:pt x="27" y="394"/>
                </a:lnTo>
                <a:lnTo>
                  <a:pt x="27" y="392"/>
                </a:lnTo>
                <a:lnTo>
                  <a:pt x="17" y="397"/>
                </a:lnTo>
                <a:lnTo>
                  <a:pt x="17" y="394"/>
                </a:lnTo>
                <a:lnTo>
                  <a:pt x="17" y="386"/>
                </a:lnTo>
                <a:lnTo>
                  <a:pt x="21" y="374"/>
                </a:lnTo>
                <a:lnTo>
                  <a:pt x="23" y="372"/>
                </a:lnTo>
                <a:lnTo>
                  <a:pt x="23" y="369"/>
                </a:lnTo>
                <a:lnTo>
                  <a:pt x="23" y="370"/>
                </a:lnTo>
                <a:lnTo>
                  <a:pt x="29" y="386"/>
                </a:lnTo>
                <a:lnTo>
                  <a:pt x="29" y="394"/>
                </a:lnTo>
                <a:lnTo>
                  <a:pt x="31" y="394"/>
                </a:lnTo>
                <a:lnTo>
                  <a:pt x="31" y="395"/>
                </a:lnTo>
                <a:lnTo>
                  <a:pt x="31" y="397"/>
                </a:lnTo>
                <a:lnTo>
                  <a:pt x="33" y="401"/>
                </a:lnTo>
                <a:lnTo>
                  <a:pt x="33" y="399"/>
                </a:lnTo>
                <a:lnTo>
                  <a:pt x="29" y="380"/>
                </a:lnTo>
                <a:lnTo>
                  <a:pt x="29" y="382"/>
                </a:lnTo>
                <a:lnTo>
                  <a:pt x="23" y="367"/>
                </a:lnTo>
                <a:lnTo>
                  <a:pt x="23" y="361"/>
                </a:lnTo>
                <a:lnTo>
                  <a:pt x="27" y="367"/>
                </a:lnTo>
                <a:lnTo>
                  <a:pt x="27" y="365"/>
                </a:lnTo>
                <a:lnTo>
                  <a:pt x="29" y="367"/>
                </a:lnTo>
                <a:lnTo>
                  <a:pt x="31" y="367"/>
                </a:lnTo>
                <a:lnTo>
                  <a:pt x="31" y="361"/>
                </a:lnTo>
                <a:lnTo>
                  <a:pt x="31" y="336"/>
                </a:lnTo>
                <a:lnTo>
                  <a:pt x="29" y="326"/>
                </a:lnTo>
                <a:lnTo>
                  <a:pt x="27" y="311"/>
                </a:lnTo>
                <a:lnTo>
                  <a:pt x="23" y="305"/>
                </a:lnTo>
                <a:lnTo>
                  <a:pt x="21" y="303"/>
                </a:lnTo>
                <a:lnTo>
                  <a:pt x="15" y="299"/>
                </a:lnTo>
                <a:lnTo>
                  <a:pt x="15" y="298"/>
                </a:lnTo>
                <a:lnTo>
                  <a:pt x="17" y="296"/>
                </a:lnTo>
                <a:lnTo>
                  <a:pt x="21" y="298"/>
                </a:lnTo>
                <a:lnTo>
                  <a:pt x="27" y="305"/>
                </a:lnTo>
                <a:lnTo>
                  <a:pt x="33" y="322"/>
                </a:lnTo>
                <a:lnTo>
                  <a:pt x="33" y="330"/>
                </a:lnTo>
                <a:lnTo>
                  <a:pt x="33" y="317"/>
                </a:lnTo>
                <a:lnTo>
                  <a:pt x="31" y="313"/>
                </a:lnTo>
                <a:lnTo>
                  <a:pt x="33" y="315"/>
                </a:lnTo>
                <a:lnTo>
                  <a:pt x="33" y="319"/>
                </a:lnTo>
                <a:lnTo>
                  <a:pt x="34" y="319"/>
                </a:lnTo>
                <a:lnTo>
                  <a:pt x="38" y="317"/>
                </a:lnTo>
                <a:lnTo>
                  <a:pt x="40" y="319"/>
                </a:lnTo>
                <a:lnTo>
                  <a:pt x="38" y="334"/>
                </a:lnTo>
                <a:lnTo>
                  <a:pt x="38" y="355"/>
                </a:lnTo>
                <a:lnTo>
                  <a:pt x="40" y="363"/>
                </a:lnTo>
                <a:lnTo>
                  <a:pt x="42" y="367"/>
                </a:lnTo>
                <a:lnTo>
                  <a:pt x="44" y="365"/>
                </a:lnTo>
                <a:lnTo>
                  <a:pt x="46" y="363"/>
                </a:lnTo>
                <a:lnTo>
                  <a:pt x="46" y="361"/>
                </a:lnTo>
                <a:lnTo>
                  <a:pt x="44" y="357"/>
                </a:lnTo>
                <a:lnTo>
                  <a:pt x="42" y="357"/>
                </a:lnTo>
                <a:lnTo>
                  <a:pt x="40" y="355"/>
                </a:lnTo>
                <a:lnTo>
                  <a:pt x="42" y="351"/>
                </a:lnTo>
                <a:lnTo>
                  <a:pt x="44" y="340"/>
                </a:lnTo>
                <a:lnTo>
                  <a:pt x="46" y="338"/>
                </a:lnTo>
                <a:lnTo>
                  <a:pt x="48" y="336"/>
                </a:lnTo>
                <a:lnTo>
                  <a:pt x="50" y="340"/>
                </a:lnTo>
                <a:lnTo>
                  <a:pt x="50" y="351"/>
                </a:lnTo>
                <a:lnTo>
                  <a:pt x="50" y="370"/>
                </a:lnTo>
                <a:lnTo>
                  <a:pt x="52" y="384"/>
                </a:lnTo>
                <a:lnTo>
                  <a:pt x="56" y="394"/>
                </a:lnTo>
                <a:lnTo>
                  <a:pt x="54" y="384"/>
                </a:lnTo>
                <a:lnTo>
                  <a:pt x="52" y="380"/>
                </a:lnTo>
                <a:lnTo>
                  <a:pt x="58" y="388"/>
                </a:lnTo>
                <a:lnTo>
                  <a:pt x="61" y="395"/>
                </a:lnTo>
                <a:lnTo>
                  <a:pt x="63" y="405"/>
                </a:lnTo>
                <a:lnTo>
                  <a:pt x="65" y="426"/>
                </a:lnTo>
                <a:lnTo>
                  <a:pt x="65" y="438"/>
                </a:lnTo>
                <a:lnTo>
                  <a:pt x="65" y="430"/>
                </a:lnTo>
                <a:lnTo>
                  <a:pt x="63" y="417"/>
                </a:lnTo>
                <a:lnTo>
                  <a:pt x="61" y="409"/>
                </a:lnTo>
                <a:lnTo>
                  <a:pt x="54" y="395"/>
                </a:lnTo>
                <a:lnTo>
                  <a:pt x="50" y="376"/>
                </a:lnTo>
                <a:lnTo>
                  <a:pt x="48" y="372"/>
                </a:lnTo>
                <a:lnTo>
                  <a:pt x="48" y="376"/>
                </a:lnTo>
                <a:lnTo>
                  <a:pt x="48" y="388"/>
                </a:lnTo>
                <a:lnTo>
                  <a:pt x="46" y="397"/>
                </a:lnTo>
                <a:lnTo>
                  <a:pt x="44" y="403"/>
                </a:lnTo>
                <a:lnTo>
                  <a:pt x="42" y="395"/>
                </a:lnTo>
                <a:lnTo>
                  <a:pt x="40" y="392"/>
                </a:lnTo>
                <a:lnTo>
                  <a:pt x="36" y="390"/>
                </a:lnTo>
                <a:lnTo>
                  <a:pt x="34" y="390"/>
                </a:lnTo>
                <a:lnTo>
                  <a:pt x="34" y="394"/>
                </a:lnTo>
                <a:lnTo>
                  <a:pt x="36" y="394"/>
                </a:lnTo>
                <a:lnTo>
                  <a:pt x="36" y="399"/>
                </a:lnTo>
                <a:lnTo>
                  <a:pt x="38" y="395"/>
                </a:lnTo>
                <a:lnTo>
                  <a:pt x="38" y="397"/>
                </a:lnTo>
                <a:lnTo>
                  <a:pt x="38" y="403"/>
                </a:lnTo>
                <a:lnTo>
                  <a:pt x="40" y="415"/>
                </a:lnTo>
                <a:lnTo>
                  <a:pt x="38" y="424"/>
                </a:lnTo>
                <a:lnTo>
                  <a:pt x="34" y="403"/>
                </a:lnTo>
                <a:lnTo>
                  <a:pt x="34" y="411"/>
                </a:lnTo>
                <a:lnTo>
                  <a:pt x="38" y="428"/>
                </a:lnTo>
                <a:lnTo>
                  <a:pt x="34" y="455"/>
                </a:lnTo>
                <a:lnTo>
                  <a:pt x="34" y="459"/>
                </a:lnTo>
                <a:lnTo>
                  <a:pt x="34" y="457"/>
                </a:lnTo>
                <a:lnTo>
                  <a:pt x="33" y="451"/>
                </a:lnTo>
                <a:lnTo>
                  <a:pt x="29" y="480"/>
                </a:lnTo>
                <a:lnTo>
                  <a:pt x="31" y="468"/>
                </a:lnTo>
                <a:lnTo>
                  <a:pt x="33" y="465"/>
                </a:lnTo>
                <a:lnTo>
                  <a:pt x="33" y="466"/>
                </a:lnTo>
                <a:lnTo>
                  <a:pt x="34" y="463"/>
                </a:lnTo>
                <a:lnTo>
                  <a:pt x="34" y="488"/>
                </a:lnTo>
                <a:lnTo>
                  <a:pt x="36" y="463"/>
                </a:lnTo>
                <a:lnTo>
                  <a:pt x="36" y="451"/>
                </a:lnTo>
                <a:lnTo>
                  <a:pt x="38" y="449"/>
                </a:lnTo>
                <a:lnTo>
                  <a:pt x="40" y="449"/>
                </a:lnTo>
                <a:lnTo>
                  <a:pt x="42" y="453"/>
                </a:lnTo>
                <a:lnTo>
                  <a:pt x="42" y="457"/>
                </a:lnTo>
                <a:lnTo>
                  <a:pt x="42" y="459"/>
                </a:lnTo>
                <a:lnTo>
                  <a:pt x="46" y="514"/>
                </a:lnTo>
                <a:lnTo>
                  <a:pt x="44" y="549"/>
                </a:lnTo>
                <a:lnTo>
                  <a:pt x="42" y="538"/>
                </a:lnTo>
                <a:lnTo>
                  <a:pt x="42" y="547"/>
                </a:lnTo>
                <a:lnTo>
                  <a:pt x="42" y="553"/>
                </a:lnTo>
                <a:lnTo>
                  <a:pt x="42" y="547"/>
                </a:lnTo>
                <a:lnTo>
                  <a:pt x="38" y="507"/>
                </a:lnTo>
                <a:lnTo>
                  <a:pt x="36" y="478"/>
                </a:lnTo>
                <a:lnTo>
                  <a:pt x="36" y="513"/>
                </a:lnTo>
                <a:lnTo>
                  <a:pt x="44" y="616"/>
                </a:lnTo>
                <a:lnTo>
                  <a:pt x="44" y="637"/>
                </a:lnTo>
                <a:lnTo>
                  <a:pt x="44" y="634"/>
                </a:lnTo>
                <a:lnTo>
                  <a:pt x="40" y="616"/>
                </a:lnTo>
                <a:lnTo>
                  <a:pt x="42" y="628"/>
                </a:lnTo>
                <a:lnTo>
                  <a:pt x="42" y="632"/>
                </a:lnTo>
                <a:lnTo>
                  <a:pt x="40" y="620"/>
                </a:lnTo>
                <a:lnTo>
                  <a:pt x="36" y="597"/>
                </a:lnTo>
                <a:lnTo>
                  <a:pt x="36" y="586"/>
                </a:lnTo>
                <a:lnTo>
                  <a:pt x="36" y="589"/>
                </a:lnTo>
                <a:lnTo>
                  <a:pt x="34" y="576"/>
                </a:lnTo>
                <a:lnTo>
                  <a:pt x="33" y="570"/>
                </a:lnTo>
                <a:lnTo>
                  <a:pt x="34" y="582"/>
                </a:lnTo>
                <a:lnTo>
                  <a:pt x="36" y="599"/>
                </a:lnTo>
                <a:lnTo>
                  <a:pt x="38" y="618"/>
                </a:lnTo>
                <a:lnTo>
                  <a:pt x="42" y="637"/>
                </a:lnTo>
                <a:lnTo>
                  <a:pt x="40" y="637"/>
                </a:lnTo>
                <a:lnTo>
                  <a:pt x="40" y="632"/>
                </a:lnTo>
                <a:lnTo>
                  <a:pt x="40" y="637"/>
                </a:lnTo>
                <a:lnTo>
                  <a:pt x="38" y="635"/>
                </a:lnTo>
                <a:lnTo>
                  <a:pt x="38" y="632"/>
                </a:lnTo>
                <a:lnTo>
                  <a:pt x="36" y="616"/>
                </a:lnTo>
                <a:lnTo>
                  <a:pt x="34" y="599"/>
                </a:lnTo>
                <a:lnTo>
                  <a:pt x="36" y="605"/>
                </a:lnTo>
                <a:lnTo>
                  <a:pt x="36" y="610"/>
                </a:lnTo>
                <a:lnTo>
                  <a:pt x="34" y="605"/>
                </a:lnTo>
                <a:lnTo>
                  <a:pt x="36" y="620"/>
                </a:lnTo>
                <a:lnTo>
                  <a:pt x="38" y="635"/>
                </a:lnTo>
                <a:lnTo>
                  <a:pt x="34" y="634"/>
                </a:lnTo>
                <a:lnTo>
                  <a:pt x="33" y="620"/>
                </a:lnTo>
                <a:lnTo>
                  <a:pt x="29" y="589"/>
                </a:lnTo>
                <a:lnTo>
                  <a:pt x="33" y="624"/>
                </a:lnTo>
                <a:lnTo>
                  <a:pt x="29" y="591"/>
                </a:lnTo>
                <a:lnTo>
                  <a:pt x="31" y="610"/>
                </a:lnTo>
                <a:lnTo>
                  <a:pt x="29" y="605"/>
                </a:lnTo>
                <a:lnTo>
                  <a:pt x="31" y="616"/>
                </a:lnTo>
                <a:lnTo>
                  <a:pt x="33" y="634"/>
                </a:lnTo>
                <a:lnTo>
                  <a:pt x="31" y="634"/>
                </a:lnTo>
                <a:lnTo>
                  <a:pt x="29" y="635"/>
                </a:lnTo>
                <a:lnTo>
                  <a:pt x="29" y="637"/>
                </a:lnTo>
                <a:lnTo>
                  <a:pt x="33" y="643"/>
                </a:lnTo>
                <a:lnTo>
                  <a:pt x="34" y="651"/>
                </a:lnTo>
                <a:lnTo>
                  <a:pt x="33" y="655"/>
                </a:lnTo>
                <a:lnTo>
                  <a:pt x="29" y="655"/>
                </a:lnTo>
                <a:lnTo>
                  <a:pt x="21" y="647"/>
                </a:lnTo>
                <a:lnTo>
                  <a:pt x="15" y="643"/>
                </a:lnTo>
                <a:lnTo>
                  <a:pt x="13" y="645"/>
                </a:lnTo>
                <a:lnTo>
                  <a:pt x="8" y="618"/>
                </a:lnTo>
                <a:lnTo>
                  <a:pt x="10" y="618"/>
                </a:lnTo>
                <a:lnTo>
                  <a:pt x="13" y="614"/>
                </a:lnTo>
                <a:lnTo>
                  <a:pt x="17" y="610"/>
                </a:lnTo>
                <a:lnTo>
                  <a:pt x="13" y="601"/>
                </a:lnTo>
                <a:lnTo>
                  <a:pt x="10" y="607"/>
                </a:lnTo>
                <a:lnTo>
                  <a:pt x="8" y="616"/>
                </a:lnTo>
                <a:lnTo>
                  <a:pt x="0" y="582"/>
                </a:lnTo>
                <a:lnTo>
                  <a:pt x="0" y="584"/>
                </a:lnTo>
                <a:lnTo>
                  <a:pt x="8" y="626"/>
                </a:lnTo>
                <a:lnTo>
                  <a:pt x="10" y="630"/>
                </a:lnTo>
                <a:lnTo>
                  <a:pt x="8" y="632"/>
                </a:lnTo>
                <a:lnTo>
                  <a:pt x="2" y="605"/>
                </a:lnTo>
                <a:lnTo>
                  <a:pt x="6" y="626"/>
                </a:lnTo>
                <a:lnTo>
                  <a:pt x="6" y="637"/>
                </a:lnTo>
                <a:lnTo>
                  <a:pt x="6" y="635"/>
                </a:lnTo>
                <a:lnTo>
                  <a:pt x="4" y="634"/>
                </a:lnTo>
                <a:lnTo>
                  <a:pt x="0" y="632"/>
                </a:lnTo>
                <a:lnTo>
                  <a:pt x="0" y="635"/>
                </a:lnTo>
                <a:lnTo>
                  <a:pt x="4" y="641"/>
                </a:lnTo>
                <a:lnTo>
                  <a:pt x="4" y="643"/>
                </a:lnTo>
                <a:lnTo>
                  <a:pt x="2" y="649"/>
                </a:lnTo>
                <a:lnTo>
                  <a:pt x="0" y="649"/>
                </a:lnTo>
                <a:lnTo>
                  <a:pt x="0" y="653"/>
                </a:lnTo>
                <a:lnTo>
                  <a:pt x="0" y="655"/>
                </a:lnTo>
                <a:lnTo>
                  <a:pt x="0" y="1148"/>
                </a:lnTo>
                <a:lnTo>
                  <a:pt x="1542" y="1148"/>
                </a:lnTo>
                <a:lnTo>
                  <a:pt x="1532" y="1135"/>
                </a:lnTo>
                <a:lnTo>
                  <a:pt x="1530" y="1131"/>
                </a:lnTo>
                <a:lnTo>
                  <a:pt x="1530" y="1123"/>
                </a:lnTo>
                <a:lnTo>
                  <a:pt x="1532" y="1117"/>
                </a:lnTo>
                <a:lnTo>
                  <a:pt x="1536" y="1117"/>
                </a:lnTo>
                <a:lnTo>
                  <a:pt x="1542" y="1121"/>
                </a:lnTo>
                <a:lnTo>
                  <a:pt x="1549" y="1129"/>
                </a:lnTo>
                <a:lnTo>
                  <a:pt x="1553" y="1135"/>
                </a:lnTo>
                <a:lnTo>
                  <a:pt x="1555" y="1138"/>
                </a:lnTo>
                <a:lnTo>
                  <a:pt x="1555" y="1148"/>
                </a:lnTo>
                <a:lnTo>
                  <a:pt x="1570" y="1148"/>
                </a:lnTo>
                <a:lnTo>
                  <a:pt x="1565" y="1138"/>
                </a:lnTo>
                <a:lnTo>
                  <a:pt x="1561" y="1123"/>
                </a:lnTo>
                <a:lnTo>
                  <a:pt x="1563" y="1119"/>
                </a:lnTo>
                <a:lnTo>
                  <a:pt x="1565" y="1115"/>
                </a:lnTo>
                <a:lnTo>
                  <a:pt x="1563" y="1114"/>
                </a:lnTo>
                <a:lnTo>
                  <a:pt x="1561" y="1115"/>
                </a:lnTo>
                <a:lnTo>
                  <a:pt x="1561" y="1112"/>
                </a:lnTo>
                <a:lnTo>
                  <a:pt x="1561" y="1104"/>
                </a:lnTo>
                <a:lnTo>
                  <a:pt x="1565" y="1104"/>
                </a:lnTo>
                <a:lnTo>
                  <a:pt x="1563" y="1098"/>
                </a:lnTo>
                <a:lnTo>
                  <a:pt x="1561" y="1094"/>
                </a:lnTo>
                <a:lnTo>
                  <a:pt x="1557" y="1083"/>
                </a:lnTo>
                <a:lnTo>
                  <a:pt x="1561" y="1079"/>
                </a:lnTo>
                <a:lnTo>
                  <a:pt x="1557" y="1079"/>
                </a:lnTo>
                <a:lnTo>
                  <a:pt x="1557" y="1077"/>
                </a:lnTo>
                <a:lnTo>
                  <a:pt x="1559" y="1077"/>
                </a:lnTo>
                <a:lnTo>
                  <a:pt x="1561" y="1075"/>
                </a:lnTo>
                <a:lnTo>
                  <a:pt x="1561" y="1073"/>
                </a:lnTo>
                <a:lnTo>
                  <a:pt x="1561" y="1075"/>
                </a:lnTo>
                <a:lnTo>
                  <a:pt x="1561" y="1073"/>
                </a:lnTo>
                <a:lnTo>
                  <a:pt x="1559" y="1073"/>
                </a:lnTo>
                <a:lnTo>
                  <a:pt x="1557" y="1073"/>
                </a:lnTo>
                <a:lnTo>
                  <a:pt x="1557" y="1071"/>
                </a:lnTo>
                <a:lnTo>
                  <a:pt x="1555" y="1075"/>
                </a:lnTo>
                <a:lnTo>
                  <a:pt x="1553" y="1077"/>
                </a:lnTo>
                <a:lnTo>
                  <a:pt x="1551" y="1079"/>
                </a:lnTo>
                <a:lnTo>
                  <a:pt x="1553" y="1069"/>
                </a:lnTo>
                <a:lnTo>
                  <a:pt x="1555" y="1066"/>
                </a:lnTo>
                <a:lnTo>
                  <a:pt x="1559" y="1062"/>
                </a:lnTo>
                <a:lnTo>
                  <a:pt x="1557" y="1056"/>
                </a:lnTo>
                <a:lnTo>
                  <a:pt x="1555" y="1048"/>
                </a:lnTo>
                <a:lnTo>
                  <a:pt x="1555" y="1033"/>
                </a:lnTo>
                <a:lnTo>
                  <a:pt x="1553" y="1037"/>
                </a:lnTo>
                <a:lnTo>
                  <a:pt x="1555" y="1031"/>
                </a:lnTo>
                <a:lnTo>
                  <a:pt x="1563" y="1025"/>
                </a:lnTo>
                <a:lnTo>
                  <a:pt x="1565" y="1021"/>
                </a:lnTo>
                <a:lnTo>
                  <a:pt x="1565" y="1019"/>
                </a:lnTo>
                <a:lnTo>
                  <a:pt x="1555" y="1018"/>
                </a:lnTo>
                <a:lnTo>
                  <a:pt x="1557" y="1016"/>
                </a:lnTo>
                <a:lnTo>
                  <a:pt x="1557" y="1014"/>
                </a:lnTo>
                <a:lnTo>
                  <a:pt x="1555" y="1012"/>
                </a:lnTo>
                <a:lnTo>
                  <a:pt x="1553" y="1008"/>
                </a:lnTo>
                <a:lnTo>
                  <a:pt x="1553" y="1004"/>
                </a:lnTo>
                <a:lnTo>
                  <a:pt x="1551" y="1006"/>
                </a:lnTo>
                <a:lnTo>
                  <a:pt x="1551" y="1010"/>
                </a:lnTo>
                <a:lnTo>
                  <a:pt x="1549" y="1016"/>
                </a:lnTo>
                <a:lnTo>
                  <a:pt x="1547" y="1002"/>
                </a:lnTo>
                <a:lnTo>
                  <a:pt x="1555" y="977"/>
                </a:lnTo>
                <a:lnTo>
                  <a:pt x="1559" y="962"/>
                </a:lnTo>
                <a:lnTo>
                  <a:pt x="1582" y="960"/>
                </a:lnTo>
                <a:lnTo>
                  <a:pt x="1624" y="956"/>
                </a:lnTo>
                <a:lnTo>
                  <a:pt x="1624" y="954"/>
                </a:lnTo>
                <a:lnTo>
                  <a:pt x="1622" y="954"/>
                </a:lnTo>
                <a:lnTo>
                  <a:pt x="1617" y="954"/>
                </a:lnTo>
                <a:lnTo>
                  <a:pt x="1609" y="956"/>
                </a:lnTo>
                <a:lnTo>
                  <a:pt x="1594" y="958"/>
                </a:lnTo>
                <a:lnTo>
                  <a:pt x="1592" y="958"/>
                </a:lnTo>
                <a:lnTo>
                  <a:pt x="1590" y="956"/>
                </a:lnTo>
                <a:lnTo>
                  <a:pt x="1588" y="956"/>
                </a:lnTo>
                <a:lnTo>
                  <a:pt x="1574" y="958"/>
                </a:lnTo>
                <a:lnTo>
                  <a:pt x="1563" y="960"/>
                </a:lnTo>
                <a:lnTo>
                  <a:pt x="1559" y="958"/>
                </a:lnTo>
                <a:lnTo>
                  <a:pt x="1561" y="935"/>
                </a:lnTo>
                <a:lnTo>
                  <a:pt x="1561" y="925"/>
                </a:lnTo>
                <a:lnTo>
                  <a:pt x="1563" y="916"/>
                </a:lnTo>
                <a:lnTo>
                  <a:pt x="1565" y="904"/>
                </a:lnTo>
                <a:lnTo>
                  <a:pt x="1561" y="898"/>
                </a:lnTo>
                <a:lnTo>
                  <a:pt x="1561" y="900"/>
                </a:lnTo>
                <a:lnTo>
                  <a:pt x="1559" y="906"/>
                </a:lnTo>
                <a:lnTo>
                  <a:pt x="1557" y="929"/>
                </a:lnTo>
                <a:lnTo>
                  <a:pt x="1557" y="950"/>
                </a:lnTo>
                <a:lnTo>
                  <a:pt x="1542" y="946"/>
                </a:lnTo>
                <a:lnTo>
                  <a:pt x="1536" y="946"/>
                </a:lnTo>
                <a:lnTo>
                  <a:pt x="1538" y="946"/>
                </a:lnTo>
                <a:lnTo>
                  <a:pt x="1536" y="946"/>
                </a:lnTo>
                <a:lnTo>
                  <a:pt x="1534" y="946"/>
                </a:lnTo>
                <a:lnTo>
                  <a:pt x="1536" y="941"/>
                </a:lnTo>
                <a:lnTo>
                  <a:pt x="1536" y="939"/>
                </a:lnTo>
                <a:lnTo>
                  <a:pt x="1536" y="937"/>
                </a:lnTo>
                <a:lnTo>
                  <a:pt x="1534" y="937"/>
                </a:lnTo>
                <a:lnTo>
                  <a:pt x="1532" y="939"/>
                </a:lnTo>
                <a:lnTo>
                  <a:pt x="1532" y="937"/>
                </a:lnTo>
                <a:lnTo>
                  <a:pt x="1536" y="935"/>
                </a:lnTo>
                <a:lnTo>
                  <a:pt x="1536" y="933"/>
                </a:lnTo>
                <a:lnTo>
                  <a:pt x="1536" y="931"/>
                </a:lnTo>
                <a:lnTo>
                  <a:pt x="1540" y="929"/>
                </a:lnTo>
                <a:lnTo>
                  <a:pt x="1536" y="927"/>
                </a:lnTo>
                <a:lnTo>
                  <a:pt x="1540" y="925"/>
                </a:lnTo>
                <a:lnTo>
                  <a:pt x="1536" y="923"/>
                </a:lnTo>
                <a:lnTo>
                  <a:pt x="1538" y="922"/>
                </a:lnTo>
                <a:lnTo>
                  <a:pt x="1538" y="920"/>
                </a:lnTo>
                <a:lnTo>
                  <a:pt x="1538" y="916"/>
                </a:lnTo>
                <a:lnTo>
                  <a:pt x="1538" y="918"/>
                </a:lnTo>
                <a:lnTo>
                  <a:pt x="1538" y="916"/>
                </a:lnTo>
                <a:lnTo>
                  <a:pt x="1540" y="914"/>
                </a:lnTo>
                <a:lnTo>
                  <a:pt x="1540" y="910"/>
                </a:lnTo>
                <a:lnTo>
                  <a:pt x="1538" y="908"/>
                </a:lnTo>
                <a:lnTo>
                  <a:pt x="1536" y="910"/>
                </a:lnTo>
                <a:lnTo>
                  <a:pt x="1538" y="910"/>
                </a:lnTo>
                <a:lnTo>
                  <a:pt x="1536" y="914"/>
                </a:lnTo>
                <a:lnTo>
                  <a:pt x="1534" y="914"/>
                </a:lnTo>
                <a:lnTo>
                  <a:pt x="1530" y="914"/>
                </a:lnTo>
                <a:lnTo>
                  <a:pt x="1532" y="912"/>
                </a:lnTo>
                <a:lnTo>
                  <a:pt x="1530" y="912"/>
                </a:lnTo>
                <a:lnTo>
                  <a:pt x="1530" y="906"/>
                </a:lnTo>
                <a:lnTo>
                  <a:pt x="1530" y="902"/>
                </a:lnTo>
                <a:lnTo>
                  <a:pt x="1532" y="898"/>
                </a:lnTo>
                <a:lnTo>
                  <a:pt x="1530" y="898"/>
                </a:lnTo>
                <a:lnTo>
                  <a:pt x="1534" y="895"/>
                </a:lnTo>
                <a:lnTo>
                  <a:pt x="1534" y="891"/>
                </a:lnTo>
                <a:lnTo>
                  <a:pt x="1528" y="897"/>
                </a:lnTo>
                <a:lnTo>
                  <a:pt x="1530" y="891"/>
                </a:lnTo>
                <a:lnTo>
                  <a:pt x="1532" y="883"/>
                </a:lnTo>
                <a:lnTo>
                  <a:pt x="1530" y="883"/>
                </a:lnTo>
                <a:lnTo>
                  <a:pt x="1530" y="881"/>
                </a:lnTo>
                <a:lnTo>
                  <a:pt x="1530" y="879"/>
                </a:lnTo>
                <a:lnTo>
                  <a:pt x="1532" y="874"/>
                </a:lnTo>
                <a:lnTo>
                  <a:pt x="1536" y="864"/>
                </a:lnTo>
                <a:lnTo>
                  <a:pt x="1540" y="862"/>
                </a:lnTo>
                <a:lnTo>
                  <a:pt x="1544" y="862"/>
                </a:lnTo>
                <a:lnTo>
                  <a:pt x="1546" y="860"/>
                </a:lnTo>
                <a:lnTo>
                  <a:pt x="1538" y="856"/>
                </a:lnTo>
                <a:lnTo>
                  <a:pt x="1536" y="852"/>
                </a:lnTo>
                <a:lnTo>
                  <a:pt x="1540" y="845"/>
                </a:lnTo>
                <a:lnTo>
                  <a:pt x="1540" y="843"/>
                </a:lnTo>
                <a:lnTo>
                  <a:pt x="1538" y="843"/>
                </a:lnTo>
                <a:lnTo>
                  <a:pt x="1532" y="847"/>
                </a:lnTo>
                <a:lnTo>
                  <a:pt x="1528" y="841"/>
                </a:lnTo>
                <a:lnTo>
                  <a:pt x="1530" y="839"/>
                </a:lnTo>
                <a:lnTo>
                  <a:pt x="1534" y="837"/>
                </a:lnTo>
                <a:lnTo>
                  <a:pt x="1532" y="835"/>
                </a:lnTo>
                <a:lnTo>
                  <a:pt x="1526" y="831"/>
                </a:lnTo>
                <a:lnTo>
                  <a:pt x="1522" y="829"/>
                </a:lnTo>
                <a:lnTo>
                  <a:pt x="1524" y="824"/>
                </a:lnTo>
                <a:lnTo>
                  <a:pt x="1526" y="822"/>
                </a:lnTo>
                <a:lnTo>
                  <a:pt x="1530" y="822"/>
                </a:lnTo>
                <a:lnTo>
                  <a:pt x="1532" y="824"/>
                </a:lnTo>
                <a:lnTo>
                  <a:pt x="1534" y="827"/>
                </a:lnTo>
                <a:lnTo>
                  <a:pt x="1536" y="826"/>
                </a:lnTo>
                <a:lnTo>
                  <a:pt x="1532" y="820"/>
                </a:lnTo>
                <a:lnTo>
                  <a:pt x="1532" y="818"/>
                </a:lnTo>
                <a:lnTo>
                  <a:pt x="1530" y="814"/>
                </a:lnTo>
                <a:lnTo>
                  <a:pt x="1530" y="812"/>
                </a:lnTo>
                <a:lnTo>
                  <a:pt x="1532" y="812"/>
                </a:lnTo>
                <a:lnTo>
                  <a:pt x="1534" y="810"/>
                </a:lnTo>
                <a:lnTo>
                  <a:pt x="1534" y="808"/>
                </a:lnTo>
                <a:lnTo>
                  <a:pt x="1532" y="806"/>
                </a:lnTo>
                <a:lnTo>
                  <a:pt x="1528" y="806"/>
                </a:lnTo>
                <a:lnTo>
                  <a:pt x="1530" y="801"/>
                </a:lnTo>
                <a:lnTo>
                  <a:pt x="1532" y="799"/>
                </a:lnTo>
                <a:lnTo>
                  <a:pt x="1536" y="799"/>
                </a:lnTo>
                <a:lnTo>
                  <a:pt x="1544" y="797"/>
                </a:lnTo>
                <a:lnTo>
                  <a:pt x="1547" y="795"/>
                </a:lnTo>
                <a:lnTo>
                  <a:pt x="1549" y="793"/>
                </a:lnTo>
                <a:lnTo>
                  <a:pt x="1546" y="781"/>
                </a:lnTo>
                <a:lnTo>
                  <a:pt x="1546" y="774"/>
                </a:lnTo>
                <a:lnTo>
                  <a:pt x="1547" y="774"/>
                </a:lnTo>
                <a:lnTo>
                  <a:pt x="1551" y="774"/>
                </a:lnTo>
                <a:lnTo>
                  <a:pt x="1557" y="770"/>
                </a:lnTo>
                <a:lnTo>
                  <a:pt x="1563" y="762"/>
                </a:lnTo>
                <a:lnTo>
                  <a:pt x="1565" y="758"/>
                </a:lnTo>
                <a:lnTo>
                  <a:pt x="1563" y="760"/>
                </a:lnTo>
                <a:lnTo>
                  <a:pt x="1559" y="758"/>
                </a:lnTo>
                <a:lnTo>
                  <a:pt x="1551" y="753"/>
                </a:lnTo>
                <a:lnTo>
                  <a:pt x="1557" y="737"/>
                </a:lnTo>
                <a:lnTo>
                  <a:pt x="1561" y="728"/>
                </a:lnTo>
                <a:lnTo>
                  <a:pt x="1563" y="722"/>
                </a:lnTo>
                <a:lnTo>
                  <a:pt x="1565" y="722"/>
                </a:lnTo>
                <a:lnTo>
                  <a:pt x="1572" y="720"/>
                </a:lnTo>
                <a:lnTo>
                  <a:pt x="1574" y="720"/>
                </a:lnTo>
                <a:lnTo>
                  <a:pt x="1574" y="716"/>
                </a:lnTo>
                <a:lnTo>
                  <a:pt x="1572" y="708"/>
                </a:lnTo>
                <a:lnTo>
                  <a:pt x="1567" y="699"/>
                </a:lnTo>
                <a:lnTo>
                  <a:pt x="1567" y="714"/>
                </a:lnTo>
                <a:lnTo>
                  <a:pt x="1565" y="718"/>
                </a:lnTo>
                <a:lnTo>
                  <a:pt x="1563" y="705"/>
                </a:lnTo>
                <a:lnTo>
                  <a:pt x="1563" y="697"/>
                </a:lnTo>
                <a:lnTo>
                  <a:pt x="1563" y="691"/>
                </a:lnTo>
                <a:lnTo>
                  <a:pt x="1567" y="682"/>
                </a:lnTo>
                <a:lnTo>
                  <a:pt x="1572" y="685"/>
                </a:lnTo>
                <a:lnTo>
                  <a:pt x="1576" y="687"/>
                </a:lnTo>
                <a:lnTo>
                  <a:pt x="1580" y="687"/>
                </a:lnTo>
                <a:lnTo>
                  <a:pt x="1586" y="683"/>
                </a:lnTo>
                <a:lnTo>
                  <a:pt x="1588" y="678"/>
                </a:lnTo>
                <a:lnTo>
                  <a:pt x="1586" y="672"/>
                </a:lnTo>
                <a:lnTo>
                  <a:pt x="1576" y="660"/>
                </a:lnTo>
                <a:lnTo>
                  <a:pt x="1574" y="657"/>
                </a:lnTo>
                <a:lnTo>
                  <a:pt x="1580" y="658"/>
                </a:lnTo>
                <a:lnTo>
                  <a:pt x="1586" y="664"/>
                </a:lnTo>
                <a:lnTo>
                  <a:pt x="1590" y="670"/>
                </a:lnTo>
                <a:lnTo>
                  <a:pt x="1592" y="672"/>
                </a:lnTo>
                <a:lnTo>
                  <a:pt x="1594" y="670"/>
                </a:lnTo>
                <a:lnTo>
                  <a:pt x="1597" y="666"/>
                </a:lnTo>
                <a:lnTo>
                  <a:pt x="1603" y="662"/>
                </a:lnTo>
                <a:lnTo>
                  <a:pt x="1605" y="658"/>
                </a:lnTo>
                <a:lnTo>
                  <a:pt x="1605" y="657"/>
                </a:lnTo>
                <a:lnTo>
                  <a:pt x="1601" y="653"/>
                </a:lnTo>
                <a:lnTo>
                  <a:pt x="1597" y="649"/>
                </a:lnTo>
                <a:lnTo>
                  <a:pt x="1595" y="649"/>
                </a:lnTo>
                <a:lnTo>
                  <a:pt x="1594" y="651"/>
                </a:lnTo>
                <a:lnTo>
                  <a:pt x="1592" y="651"/>
                </a:lnTo>
                <a:lnTo>
                  <a:pt x="1588" y="649"/>
                </a:lnTo>
                <a:lnTo>
                  <a:pt x="1580" y="637"/>
                </a:lnTo>
                <a:lnTo>
                  <a:pt x="1580" y="634"/>
                </a:lnTo>
                <a:lnTo>
                  <a:pt x="1582" y="628"/>
                </a:lnTo>
                <a:lnTo>
                  <a:pt x="1588" y="626"/>
                </a:lnTo>
                <a:lnTo>
                  <a:pt x="1590" y="626"/>
                </a:lnTo>
                <a:lnTo>
                  <a:pt x="1594" y="626"/>
                </a:lnTo>
                <a:lnTo>
                  <a:pt x="1599" y="622"/>
                </a:lnTo>
                <a:lnTo>
                  <a:pt x="1613" y="609"/>
                </a:lnTo>
                <a:lnTo>
                  <a:pt x="1617" y="603"/>
                </a:lnTo>
                <a:lnTo>
                  <a:pt x="1615" y="597"/>
                </a:lnTo>
                <a:lnTo>
                  <a:pt x="1611" y="591"/>
                </a:lnTo>
                <a:lnTo>
                  <a:pt x="1607" y="587"/>
                </a:lnTo>
                <a:lnTo>
                  <a:pt x="1605" y="587"/>
                </a:lnTo>
                <a:lnTo>
                  <a:pt x="1607" y="576"/>
                </a:lnTo>
                <a:lnTo>
                  <a:pt x="1605" y="561"/>
                </a:lnTo>
                <a:lnTo>
                  <a:pt x="1607" y="553"/>
                </a:lnTo>
                <a:lnTo>
                  <a:pt x="1611" y="545"/>
                </a:lnTo>
                <a:lnTo>
                  <a:pt x="1613" y="538"/>
                </a:lnTo>
                <a:lnTo>
                  <a:pt x="1613" y="534"/>
                </a:lnTo>
                <a:lnTo>
                  <a:pt x="1613" y="528"/>
                </a:lnTo>
                <a:lnTo>
                  <a:pt x="1611" y="522"/>
                </a:lnTo>
                <a:lnTo>
                  <a:pt x="1609" y="520"/>
                </a:lnTo>
                <a:lnTo>
                  <a:pt x="1605" y="520"/>
                </a:lnTo>
                <a:lnTo>
                  <a:pt x="1601" y="522"/>
                </a:lnTo>
                <a:lnTo>
                  <a:pt x="1597" y="522"/>
                </a:lnTo>
                <a:lnTo>
                  <a:pt x="1595" y="518"/>
                </a:lnTo>
                <a:lnTo>
                  <a:pt x="1595" y="513"/>
                </a:lnTo>
                <a:lnTo>
                  <a:pt x="1595" y="509"/>
                </a:lnTo>
                <a:lnTo>
                  <a:pt x="1597" y="503"/>
                </a:lnTo>
                <a:lnTo>
                  <a:pt x="1594" y="493"/>
                </a:lnTo>
                <a:lnTo>
                  <a:pt x="1590" y="490"/>
                </a:lnTo>
                <a:lnTo>
                  <a:pt x="1584" y="490"/>
                </a:lnTo>
                <a:lnTo>
                  <a:pt x="1584" y="491"/>
                </a:lnTo>
                <a:lnTo>
                  <a:pt x="1582" y="495"/>
                </a:lnTo>
                <a:lnTo>
                  <a:pt x="1580" y="507"/>
                </a:lnTo>
                <a:lnTo>
                  <a:pt x="1576" y="518"/>
                </a:lnTo>
                <a:lnTo>
                  <a:pt x="1576" y="522"/>
                </a:lnTo>
                <a:lnTo>
                  <a:pt x="1578" y="526"/>
                </a:lnTo>
                <a:lnTo>
                  <a:pt x="1586" y="528"/>
                </a:lnTo>
                <a:lnTo>
                  <a:pt x="1592" y="532"/>
                </a:lnTo>
                <a:lnTo>
                  <a:pt x="1592" y="536"/>
                </a:lnTo>
                <a:lnTo>
                  <a:pt x="1592" y="541"/>
                </a:lnTo>
                <a:lnTo>
                  <a:pt x="1588" y="539"/>
                </a:lnTo>
                <a:lnTo>
                  <a:pt x="1588" y="541"/>
                </a:lnTo>
                <a:lnTo>
                  <a:pt x="1590" y="543"/>
                </a:lnTo>
                <a:lnTo>
                  <a:pt x="1588" y="545"/>
                </a:lnTo>
                <a:lnTo>
                  <a:pt x="1586" y="545"/>
                </a:lnTo>
                <a:lnTo>
                  <a:pt x="1588" y="547"/>
                </a:lnTo>
                <a:lnTo>
                  <a:pt x="1588" y="549"/>
                </a:lnTo>
                <a:lnTo>
                  <a:pt x="1584" y="547"/>
                </a:lnTo>
                <a:lnTo>
                  <a:pt x="1586" y="551"/>
                </a:lnTo>
                <a:lnTo>
                  <a:pt x="1586" y="553"/>
                </a:lnTo>
                <a:lnTo>
                  <a:pt x="1582" y="551"/>
                </a:lnTo>
                <a:lnTo>
                  <a:pt x="1582" y="549"/>
                </a:lnTo>
                <a:lnTo>
                  <a:pt x="1582" y="545"/>
                </a:lnTo>
                <a:lnTo>
                  <a:pt x="1582" y="543"/>
                </a:lnTo>
                <a:lnTo>
                  <a:pt x="1580" y="543"/>
                </a:lnTo>
                <a:lnTo>
                  <a:pt x="1580" y="545"/>
                </a:lnTo>
                <a:lnTo>
                  <a:pt x="1578" y="547"/>
                </a:lnTo>
                <a:lnTo>
                  <a:pt x="1576" y="549"/>
                </a:lnTo>
                <a:lnTo>
                  <a:pt x="1578" y="551"/>
                </a:lnTo>
                <a:lnTo>
                  <a:pt x="1580" y="553"/>
                </a:lnTo>
                <a:lnTo>
                  <a:pt x="1582" y="555"/>
                </a:lnTo>
                <a:lnTo>
                  <a:pt x="1582" y="557"/>
                </a:lnTo>
                <a:lnTo>
                  <a:pt x="1580" y="557"/>
                </a:lnTo>
                <a:lnTo>
                  <a:pt x="1578" y="555"/>
                </a:lnTo>
                <a:lnTo>
                  <a:pt x="1576" y="551"/>
                </a:lnTo>
                <a:lnTo>
                  <a:pt x="1572" y="547"/>
                </a:lnTo>
                <a:lnTo>
                  <a:pt x="1572" y="549"/>
                </a:lnTo>
                <a:lnTo>
                  <a:pt x="1576" y="553"/>
                </a:lnTo>
                <a:lnTo>
                  <a:pt x="1576" y="557"/>
                </a:lnTo>
                <a:lnTo>
                  <a:pt x="1569" y="559"/>
                </a:lnTo>
                <a:lnTo>
                  <a:pt x="1565" y="561"/>
                </a:lnTo>
                <a:lnTo>
                  <a:pt x="1563" y="549"/>
                </a:lnTo>
                <a:lnTo>
                  <a:pt x="1565" y="541"/>
                </a:lnTo>
                <a:lnTo>
                  <a:pt x="1565" y="526"/>
                </a:lnTo>
                <a:lnTo>
                  <a:pt x="1565" y="522"/>
                </a:lnTo>
                <a:lnTo>
                  <a:pt x="1563" y="522"/>
                </a:lnTo>
                <a:lnTo>
                  <a:pt x="1561" y="530"/>
                </a:lnTo>
                <a:lnTo>
                  <a:pt x="1561" y="536"/>
                </a:lnTo>
                <a:lnTo>
                  <a:pt x="1561" y="547"/>
                </a:lnTo>
                <a:lnTo>
                  <a:pt x="1561" y="555"/>
                </a:lnTo>
                <a:lnTo>
                  <a:pt x="1561" y="557"/>
                </a:lnTo>
                <a:lnTo>
                  <a:pt x="1559" y="557"/>
                </a:lnTo>
                <a:lnTo>
                  <a:pt x="1557" y="549"/>
                </a:lnTo>
                <a:lnTo>
                  <a:pt x="1557" y="545"/>
                </a:lnTo>
                <a:lnTo>
                  <a:pt x="1557" y="547"/>
                </a:lnTo>
                <a:lnTo>
                  <a:pt x="1555" y="553"/>
                </a:lnTo>
                <a:lnTo>
                  <a:pt x="1559" y="559"/>
                </a:lnTo>
                <a:lnTo>
                  <a:pt x="1561" y="572"/>
                </a:lnTo>
                <a:lnTo>
                  <a:pt x="1555" y="553"/>
                </a:lnTo>
                <a:lnTo>
                  <a:pt x="1551" y="534"/>
                </a:lnTo>
                <a:lnTo>
                  <a:pt x="1549" y="520"/>
                </a:lnTo>
                <a:lnTo>
                  <a:pt x="1547" y="511"/>
                </a:lnTo>
                <a:lnTo>
                  <a:pt x="1547" y="499"/>
                </a:lnTo>
                <a:lnTo>
                  <a:pt x="1546" y="488"/>
                </a:lnTo>
                <a:lnTo>
                  <a:pt x="1546" y="503"/>
                </a:lnTo>
                <a:lnTo>
                  <a:pt x="1546" y="499"/>
                </a:lnTo>
                <a:lnTo>
                  <a:pt x="1546" y="484"/>
                </a:lnTo>
                <a:lnTo>
                  <a:pt x="1546" y="486"/>
                </a:lnTo>
                <a:lnTo>
                  <a:pt x="1544" y="484"/>
                </a:lnTo>
                <a:lnTo>
                  <a:pt x="1544" y="478"/>
                </a:lnTo>
                <a:lnTo>
                  <a:pt x="1544" y="482"/>
                </a:lnTo>
                <a:lnTo>
                  <a:pt x="1542" y="461"/>
                </a:lnTo>
                <a:lnTo>
                  <a:pt x="1542" y="459"/>
                </a:lnTo>
                <a:lnTo>
                  <a:pt x="1540" y="461"/>
                </a:lnTo>
                <a:lnTo>
                  <a:pt x="1540" y="463"/>
                </a:lnTo>
                <a:lnTo>
                  <a:pt x="1540" y="468"/>
                </a:lnTo>
                <a:lnTo>
                  <a:pt x="1540" y="461"/>
                </a:lnTo>
                <a:lnTo>
                  <a:pt x="1540" y="453"/>
                </a:lnTo>
                <a:lnTo>
                  <a:pt x="1538" y="442"/>
                </a:lnTo>
                <a:lnTo>
                  <a:pt x="1538" y="438"/>
                </a:lnTo>
                <a:lnTo>
                  <a:pt x="1536" y="434"/>
                </a:lnTo>
                <a:lnTo>
                  <a:pt x="1536" y="438"/>
                </a:lnTo>
                <a:lnTo>
                  <a:pt x="1534" y="453"/>
                </a:lnTo>
                <a:lnTo>
                  <a:pt x="1534" y="466"/>
                </a:lnTo>
                <a:lnTo>
                  <a:pt x="1534" y="482"/>
                </a:lnTo>
                <a:lnTo>
                  <a:pt x="1534" y="486"/>
                </a:lnTo>
                <a:lnTo>
                  <a:pt x="1536" y="472"/>
                </a:lnTo>
                <a:lnTo>
                  <a:pt x="1538" y="465"/>
                </a:lnTo>
                <a:lnTo>
                  <a:pt x="1538" y="472"/>
                </a:lnTo>
                <a:lnTo>
                  <a:pt x="1538" y="480"/>
                </a:lnTo>
                <a:lnTo>
                  <a:pt x="1540" y="476"/>
                </a:lnTo>
                <a:lnTo>
                  <a:pt x="1540" y="478"/>
                </a:lnTo>
                <a:lnTo>
                  <a:pt x="1540" y="486"/>
                </a:lnTo>
                <a:lnTo>
                  <a:pt x="1538" y="490"/>
                </a:lnTo>
                <a:lnTo>
                  <a:pt x="1538" y="480"/>
                </a:lnTo>
                <a:lnTo>
                  <a:pt x="1538" y="476"/>
                </a:lnTo>
                <a:lnTo>
                  <a:pt x="1538" y="480"/>
                </a:lnTo>
                <a:lnTo>
                  <a:pt x="1536" y="497"/>
                </a:lnTo>
                <a:lnTo>
                  <a:pt x="1536" y="507"/>
                </a:lnTo>
                <a:lnTo>
                  <a:pt x="1540" y="511"/>
                </a:lnTo>
                <a:lnTo>
                  <a:pt x="1542" y="513"/>
                </a:lnTo>
                <a:lnTo>
                  <a:pt x="1546" y="513"/>
                </a:lnTo>
                <a:lnTo>
                  <a:pt x="1546" y="522"/>
                </a:lnTo>
                <a:lnTo>
                  <a:pt x="1544" y="530"/>
                </a:lnTo>
                <a:lnTo>
                  <a:pt x="1538" y="514"/>
                </a:lnTo>
                <a:lnTo>
                  <a:pt x="1542" y="557"/>
                </a:lnTo>
                <a:lnTo>
                  <a:pt x="1546" y="618"/>
                </a:lnTo>
                <a:lnTo>
                  <a:pt x="1546" y="639"/>
                </a:lnTo>
                <a:lnTo>
                  <a:pt x="1540" y="566"/>
                </a:lnTo>
                <a:lnTo>
                  <a:pt x="1536" y="511"/>
                </a:lnTo>
                <a:lnTo>
                  <a:pt x="1534" y="507"/>
                </a:lnTo>
                <a:lnTo>
                  <a:pt x="1530" y="497"/>
                </a:lnTo>
                <a:lnTo>
                  <a:pt x="1528" y="482"/>
                </a:lnTo>
                <a:lnTo>
                  <a:pt x="1528" y="468"/>
                </a:lnTo>
                <a:lnTo>
                  <a:pt x="1530" y="463"/>
                </a:lnTo>
                <a:lnTo>
                  <a:pt x="1528" y="447"/>
                </a:lnTo>
                <a:lnTo>
                  <a:pt x="1526" y="451"/>
                </a:lnTo>
                <a:lnTo>
                  <a:pt x="1526" y="447"/>
                </a:lnTo>
                <a:lnTo>
                  <a:pt x="1526" y="438"/>
                </a:lnTo>
                <a:lnTo>
                  <a:pt x="1524" y="430"/>
                </a:lnTo>
                <a:lnTo>
                  <a:pt x="1522" y="438"/>
                </a:lnTo>
                <a:lnTo>
                  <a:pt x="1522" y="451"/>
                </a:lnTo>
                <a:lnTo>
                  <a:pt x="1522" y="442"/>
                </a:lnTo>
                <a:lnTo>
                  <a:pt x="1522" y="443"/>
                </a:lnTo>
                <a:lnTo>
                  <a:pt x="1521" y="443"/>
                </a:lnTo>
                <a:lnTo>
                  <a:pt x="1522" y="440"/>
                </a:lnTo>
                <a:lnTo>
                  <a:pt x="1522" y="436"/>
                </a:lnTo>
                <a:lnTo>
                  <a:pt x="1521" y="420"/>
                </a:lnTo>
                <a:lnTo>
                  <a:pt x="1519" y="413"/>
                </a:lnTo>
                <a:lnTo>
                  <a:pt x="1519" y="417"/>
                </a:lnTo>
                <a:lnTo>
                  <a:pt x="1519" y="407"/>
                </a:lnTo>
                <a:lnTo>
                  <a:pt x="1517" y="392"/>
                </a:lnTo>
                <a:lnTo>
                  <a:pt x="1517" y="394"/>
                </a:lnTo>
                <a:lnTo>
                  <a:pt x="1519" y="409"/>
                </a:lnTo>
                <a:lnTo>
                  <a:pt x="1519" y="442"/>
                </a:lnTo>
                <a:lnTo>
                  <a:pt x="1519" y="449"/>
                </a:lnTo>
                <a:lnTo>
                  <a:pt x="1521" y="445"/>
                </a:lnTo>
                <a:lnTo>
                  <a:pt x="1521" y="453"/>
                </a:lnTo>
                <a:lnTo>
                  <a:pt x="1521" y="436"/>
                </a:lnTo>
                <a:lnTo>
                  <a:pt x="1522" y="468"/>
                </a:lnTo>
                <a:lnTo>
                  <a:pt x="1524" y="503"/>
                </a:lnTo>
                <a:lnTo>
                  <a:pt x="1522" y="472"/>
                </a:lnTo>
                <a:lnTo>
                  <a:pt x="1522" y="466"/>
                </a:lnTo>
                <a:lnTo>
                  <a:pt x="1522" y="470"/>
                </a:lnTo>
                <a:lnTo>
                  <a:pt x="1522" y="490"/>
                </a:lnTo>
                <a:lnTo>
                  <a:pt x="1524" y="528"/>
                </a:lnTo>
                <a:lnTo>
                  <a:pt x="1526" y="534"/>
                </a:lnTo>
                <a:lnTo>
                  <a:pt x="1526" y="528"/>
                </a:lnTo>
                <a:lnTo>
                  <a:pt x="1524" y="516"/>
                </a:lnTo>
                <a:lnTo>
                  <a:pt x="1524" y="507"/>
                </a:lnTo>
                <a:lnTo>
                  <a:pt x="1526" y="514"/>
                </a:lnTo>
                <a:lnTo>
                  <a:pt x="1526" y="524"/>
                </a:lnTo>
                <a:lnTo>
                  <a:pt x="1526" y="538"/>
                </a:lnTo>
                <a:lnTo>
                  <a:pt x="1526" y="526"/>
                </a:lnTo>
                <a:lnTo>
                  <a:pt x="1526" y="547"/>
                </a:lnTo>
                <a:lnTo>
                  <a:pt x="1530" y="566"/>
                </a:lnTo>
                <a:lnTo>
                  <a:pt x="1530" y="568"/>
                </a:lnTo>
                <a:lnTo>
                  <a:pt x="1532" y="591"/>
                </a:lnTo>
                <a:lnTo>
                  <a:pt x="1526" y="557"/>
                </a:lnTo>
                <a:lnTo>
                  <a:pt x="1524" y="524"/>
                </a:lnTo>
                <a:lnTo>
                  <a:pt x="1522" y="505"/>
                </a:lnTo>
                <a:lnTo>
                  <a:pt x="1522" y="503"/>
                </a:lnTo>
                <a:lnTo>
                  <a:pt x="1522" y="495"/>
                </a:lnTo>
                <a:lnTo>
                  <a:pt x="1521" y="465"/>
                </a:lnTo>
                <a:lnTo>
                  <a:pt x="1521" y="488"/>
                </a:lnTo>
                <a:lnTo>
                  <a:pt x="1521" y="480"/>
                </a:lnTo>
                <a:lnTo>
                  <a:pt x="1519" y="451"/>
                </a:lnTo>
                <a:lnTo>
                  <a:pt x="1519" y="474"/>
                </a:lnTo>
                <a:lnTo>
                  <a:pt x="1519" y="470"/>
                </a:lnTo>
                <a:lnTo>
                  <a:pt x="1517" y="443"/>
                </a:lnTo>
                <a:lnTo>
                  <a:pt x="1517" y="447"/>
                </a:lnTo>
                <a:lnTo>
                  <a:pt x="1517" y="445"/>
                </a:lnTo>
                <a:lnTo>
                  <a:pt x="1515" y="436"/>
                </a:lnTo>
                <a:lnTo>
                  <a:pt x="1517" y="440"/>
                </a:lnTo>
                <a:lnTo>
                  <a:pt x="1513" y="407"/>
                </a:lnTo>
                <a:lnTo>
                  <a:pt x="1513" y="405"/>
                </a:lnTo>
                <a:lnTo>
                  <a:pt x="1513" y="407"/>
                </a:lnTo>
                <a:lnTo>
                  <a:pt x="1511" y="394"/>
                </a:lnTo>
                <a:lnTo>
                  <a:pt x="1511" y="382"/>
                </a:lnTo>
                <a:lnTo>
                  <a:pt x="1511" y="374"/>
                </a:lnTo>
                <a:lnTo>
                  <a:pt x="1507" y="369"/>
                </a:lnTo>
                <a:lnTo>
                  <a:pt x="1505" y="363"/>
                </a:lnTo>
                <a:lnTo>
                  <a:pt x="1507" y="376"/>
                </a:lnTo>
                <a:lnTo>
                  <a:pt x="1505" y="359"/>
                </a:lnTo>
                <a:lnTo>
                  <a:pt x="1503" y="357"/>
                </a:lnTo>
                <a:lnTo>
                  <a:pt x="1503" y="361"/>
                </a:lnTo>
                <a:lnTo>
                  <a:pt x="1503" y="353"/>
                </a:lnTo>
                <a:lnTo>
                  <a:pt x="1507" y="480"/>
                </a:lnTo>
                <a:lnTo>
                  <a:pt x="1501" y="338"/>
                </a:lnTo>
                <a:lnTo>
                  <a:pt x="1501" y="332"/>
                </a:lnTo>
                <a:lnTo>
                  <a:pt x="1501" y="305"/>
                </a:lnTo>
                <a:lnTo>
                  <a:pt x="1501" y="324"/>
                </a:lnTo>
                <a:lnTo>
                  <a:pt x="1503" y="280"/>
                </a:lnTo>
                <a:lnTo>
                  <a:pt x="1505" y="361"/>
                </a:lnTo>
                <a:lnTo>
                  <a:pt x="1507" y="369"/>
                </a:lnTo>
                <a:lnTo>
                  <a:pt x="1507" y="349"/>
                </a:lnTo>
                <a:lnTo>
                  <a:pt x="1505" y="330"/>
                </a:lnTo>
                <a:lnTo>
                  <a:pt x="1507" y="340"/>
                </a:lnTo>
                <a:lnTo>
                  <a:pt x="1511" y="369"/>
                </a:lnTo>
                <a:lnTo>
                  <a:pt x="1511" y="372"/>
                </a:lnTo>
                <a:lnTo>
                  <a:pt x="1505" y="305"/>
                </a:lnTo>
                <a:lnTo>
                  <a:pt x="1503" y="274"/>
                </a:lnTo>
                <a:lnTo>
                  <a:pt x="1505" y="299"/>
                </a:lnTo>
                <a:lnTo>
                  <a:pt x="1503" y="244"/>
                </a:lnTo>
                <a:lnTo>
                  <a:pt x="1503" y="240"/>
                </a:lnTo>
                <a:lnTo>
                  <a:pt x="1503" y="246"/>
                </a:lnTo>
                <a:lnTo>
                  <a:pt x="1503" y="261"/>
                </a:lnTo>
                <a:lnTo>
                  <a:pt x="1505" y="286"/>
                </a:lnTo>
                <a:lnTo>
                  <a:pt x="1505" y="290"/>
                </a:lnTo>
                <a:lnTo>
                  <a:pt x="1505" y="282"/>
                </a:lnTo>
                <a:lnTo>
                  <a:pt x="1507" y="305"/>
                </a:lnTo>
                <a:lnTo>
                  <a:pt x="1507" y="321"/>
                </a:lnTo>
                <a:lnTo>
                  <a:pt x="1507" y="326"/>
                </a:lnTo>
                <a:lnTo>
                  <a:pt x="1511" y="324"/>
                </a:lnTo>
                <a:lnTo>
                  <a:pt x="1511" y="326"/>
                </a:lnTo>
                <a:lnTo>
                  <a:pt x="1511" y="346"/>
                </a:lnTo>
                <a:lnTo>
                  <a:pt x="1513" y="365"/>
                </a:lnTo>
                <a:lnTo>
                  <a:pt x="1513" y="369"/>
                </a:lnTo>
                <a:lnTo>
                  <a:pt x="1513" y="365"/>
                </a:lnTo>
                <a:lnTo>
                  <a:pt x="1513" y="357"/>
                </a:lnTo>
                <a:lnTo>
                  <a:pt x="1511" y="326"/>
                </a:lnTo>
                <a:lnTo>
                  <a:pt x="1511" y="322"/>
                </a:lnTo>
                <a:lnTo>
                  <a:pt x="1513" y="347"/>
                </a:lnTo>
                <a:lnTo>
                  <a:pt x="1513" y="351"/>
                </a:lnTo>
                <a:lnTo>
                  <a:pt x="1513" y="349"/>
                </a:lnTo>
                <a:lnTo>
                  <a:pt x="1513" y="346"/>
                </a:lnTo>
                <a:lnTo>
                  <a:pt x="1513" y="363"/>
                </a:lnTo>
                <a:lnTo>
                  <a:pt x="1515" y="361"/>
                </a:lnTo>
                <a:lnTo>
                  <a:pt x="1515" y="346"/>
                </a:lnTo>
                <a:lnTo>
                  <a:pt x="1515" y="330"/>
                </a:lnTo>
                <a:lnTo>
                  <a:pt x="1515" y="332"/>
                </a:lnTo>
                <a:lnTo>
                  <a:pt x="1517" y="338"/>
                </a:lnTo>
                <a:lnTo>
                  <a:pt x="1517" y="361"/>
                </a:lnTo>
                <a:lnTo>
                  <a:pt x="1519" y="365"/>
                </a:lnTo>
                <a:lnTo>
                  <a:pt x="1519" y="363"/>
                </a:lnTo>
                <a:lnTo>
                  <a:pt x="1519" y="346"/>
                </a:lnTo>
                <a:lnTo>
                  <a:pt x="1519" y="311"/>
                </a:lnTo>
                <a:lnTo>
                  <a:pt x="1521" y="286"/>
                </a:lnTo>
                <a:lnTo>
                  <a:pt x="1521" y="282"/>
                </a:lnTo>
                <a:lnTo>
                  <a:pt x="1521" y="286"/>
                </a:lnTo>
                <a:lnTo>
                  <a:pt x="1522" y="305"/>
                </a:lnTo>
                <a:lnTo>
                  <a:pt x="1522" y="309"/>
                </a:lnTo>
                <a:lnTo>
                  <a:pt x="1524" y="303"/>
                </a:lnTo>
                <a:lnTo>
                  <a:pt x="1526" y="276"/>
                </a:lnTo>
                <a:lnTo>
                  <a:pt x="1521" y="263"/>
                </a:lnTo>
                <a:lnTo>
                  <a:pt x="1521" y="257"/>
                </a:lnTo>
                <a:lnTo>
                  <a:pt x="1522" y="255"/>
                </a:lnTo>
                <a:lnTo>
                  <a:pt x="1526" y="255"/>
                </a:lnTo>
                <a:lnTo>
                  <a:pt x="1530" y="255"/>
                </a:lnTo>
                <a:lnTo>
                  <a:pt x="1532" y="257"/>
                </a:lnTo>
                <a:lnTo>
                  <a:pt x="1538" y="263"/>
                </a:lnTo>
                <a:lnTo>
                  <a:pt x="1534" y="273"/>
                </a:lnTo>
                <a:lnTo>
                  <a:pt x="1530" y="280"/>
                </a:lnTo>
                <a:lnTo>
                  <a:pt x="1528" y="278"/>
                </a:lnTo>
                <a:lnTo>
                  <a:pt x="1526" y="294"/>
                </a:lnTo>
                <a:lnTo>
                  <a:pt x="1526" y="299"/>
                </a:lnTo>
                <a:lnTo>
                  <a:pt x="1528" y="298"/>
                </a:lnTo>
                <a:lnTo>
                  <a:pt x="1530" y="290"/>
                </a:lnTo>
                <a:lnTo>
                  <a:pt x="1530" y="298"/>
                </a:lnTo>
                <a:lnTo>
                  <a:pt x="1528" y="309"/>
                </a:lnTo>
                <a:lnTo>
                  <a:pt x="1524" y="322"/>
                </a:lnTo>
                <a:lnTo>
                  <a:pt x="1522" y="326"/>
                </a:lnTo>
                <a:lnTo>
                  <a:pt x="1524" y="326"/>
                </a:lnTo>
                <a:lnTo>
                  <a:pt x="1526" y="324"/>
                </a:lnTo>
                <a:lnTo>
                  <a:pt x="1528" y="324"/>
                </a:lnTo>
                <a:lnTo>
                  <a:pt x="1526" y="338"/>
                </a:lnTo>
                <a:lnTo>
                  <a:pt x="1524" y="347"/>
                </a:lnTo>
                <a:lnTo>
                  <a:pt x="1524" y="357"/>
                </a:lnTo>
                <a:lnTo>
                  <a:pt x="1526" y="359"/>
                </a:lnTo>
                <a:lnTo>
                  <a:pt x="1526" y="357"/>
                </a:lnTo>
                <a:lnTo>
                  <a:pt x="1528" y="349"/>
                </a:lnTo>
                <a:lnTo>
                  <a:pt x="1530" y="324"/>
                </a:lnTo>
                <a:lnTo>
                  <a:pt x="1532" y="321"/>
                </a:lnTo>
                <a:lnTo>
                  <a:pt x="1536" y="340"/>
                </a:lnTo>
                <a:lnTo>
                  <a:pt x="1536" y="342"/>
                </a:lnTo>
                <a:lnTo>
                  <a:pt x="1534" y="340"/>
                </a:lnTo>
                <a:lnTo>
                  <a:pt x="1534" y="338"/>
                </a:lnTo>
                <a:lnTo>
                  <a:pt x="1532" y="338"/>
                </a:lnTo>
                <a:lnTo>
                  <a:pt x="1530" y="361"/>
                </a:lnTo>
                <a:lnTo>
                  <a:pt x="1530" y="363"/>
                </a:lnTo>
                <a:lnTo>
                  <a:pt x="1536" y="359"/>
                </a:lnTo>
                <a:lnTo>
                  <a:pt x="1536" y="357"/>
                </a:lnTo>
                <a:lnTo>
                  <a:pt x="1544" y="353"/>
                </a:lnTo>
                <a:lnTo>
                  <a:pt x="1547" y="347"/>
                </a:lnTo>
                <a:lnTo>
                  <a:pt x="1547" y="340"/>
                </a:lnTo>
                <a:lnTo>
                  <a:pt x="1546" y="322"/>
                </a:lnTo>
                <a:lnTo>
                  <a:pt x="1547" y="315"/>
                </a:lnTo>
                <a:lnTo>
                  <a:pt x="1547" y="307"/>
                </a:lnTo>
                <a:lnTo>
                  <a:pt x="1547" y="305"/>
                </a:lnTo>
                <a:lnTo>
                  <a:pt x="1551" y="303"/>
                </a:lnTo>
                <a:lnTo>
                  <a:pt x="1555" y="301"/>
                </a:lnTo>
                <a:lnTo>
                  <a:pt x="1557" y="301"/>
                </a:lnTo>
                <a:lnTo>
                  <a:pt x="1555" y="299"/>
                </a:lnTo>
                <a:lnTo>
                  <a:pt x="1553" y="299"/>
                </a:lnTo>
                <a:lnTo>
                  <a:pt x="1546" y="301"/>
                </a:lnTo>
                <a:lnTo>
                  <a:pt x="1544" y="298"/>
                </a:lnTo>
                <a:lnTo>
                  <a:pt x="1549" y="296"/>
                </a:lnTo>
                <a:lnTo>
                  <a:pt x="1544" y="296"/>
                </a:lnTo>
                <a:lnTo>
                  <a:pt x="1538" y="288"/>
                </a:lnTo>
                <a:lnTo>
                  <a:pt x="1542" y="286"/>
                </a:lnTo>
                <a:lnTo>
                  <a:pt x="1544" y="282"/>
                </a:lnTo>
                <a:lnTo>
                  <a:pt x="1544" y="280"/>
                </a:lnTo>
                <a:lnTo>
                  <a:pt x="1542" y="282"/>
                </a:lnTo>
                <a:lnTo>
                  <a:pt x="1538" y="286"/>
                </a:lnTo>
                <a:lnTo>
                  <a:pt x="1536" y="286"/>
                </a:lnTo>
                <a:lnTo>
                  <a:pt x="1538" y="282"/>
                </a:lnTo>
                <a:lnTo>
                  <a:pt x="1542" y="276"/>
                </a:lnTo>
                <a:lnTo>
                  <a:pt x="1542" y="274"/>
                </a:lnTo>
                <a:lnTo>
                  <a:pt x="1540" y="278"/>
                </a:lnTo>
                <a:lnTo>
                  <a:pt x="1536" y="282"/>
                </a:lnTo>
                <a:lnTo>
                  <a:pt x="1534" y="282"/>
                </a:lnTo>
                <a:lnTo>
                  <a:pt x="1536" y="274"/>
                </a:lnTo>
                <a:lnTo>
                  <a:pt x="1540" y="265"/>
                </a:lnTo>
                <a:lnTo>
                  <a:pt x="1544" y="267"/>
                </a:lnTo>
                <a:lnTo>
                  <a:pt x="1546" y="273"/>
                </a:lnTo>
                <a:lnTo>
                  <a:pt x="1546" y="282"/>
                </a:lnTo>
                <a:lnTo>
                  <a:pt x="1547" y="284"/>
                </a:lnTo>
                <a:lnTo>
                  <a:pt x="1553" y="286"/>
                </a:lnTo>
                <a:lnTo>
                  <a:pt x="1555" y="288"/>
                </a:lnTo>
                <a:lnTo>
                  <a:pt x="1555" y="290"/>
                </a:lnTo>
                <a:lnTo>
                  <a:pt x="1553" y="286"/>
                </a:lnTo>
                <a:lnTo>
                  <a:pt x="1563" y="286"/>
                </a:lnTo>
                <a:lnTo>
                  <a:pt x="1559" y="288"/>
                </a:lnTo>
                <a:lnTo>
                  <a:pt x="1555" y="290"/>
                </a:lnTo>
                <a:lnTo>
                  <a:pt x="1559" y="305"/>
                </a:lnTo>
                <a:lnTo>
                  <a:pt x="1561" y="330"/>
                </a:lnTo>
                <a:lnTo>
                  <a:pt x="1561" y="376"/>
                </a:lnTo>
                <a:lnTo>
                  <a:pt x="1563" y="388"/>
                </a:lnTo>
                <a:lnTo>
                  <a:pt x="1565" y="392"/>
                </a:lnTo>
                <a:lnTo>
                  <a:pt x="1569" y="394"/>
                </a:lnTo>
                <a:lnTo>
                  <a:pt x="1572" y="395"/>
                </a:lnTo>
                <a:lnTo>
                  <a:pt x="1574" y="399"/>
                </a:lnTo>
                <a:lnTo>
                  <a:pt x="1576" y="407"/>
                </a:lnTo>
                <a:lnTo>
                  <a:pt x="1576" y="415"/>
                </a:lnTo>
                <a:lnTo>
                  <a:pt x="1572" y="418"/>
                </a:lnTo>
                <a:lnTo>
                  <a:pt x="1569" y="422"/>
                </a:lnTo>
                <a:lnTo>
                  <a:pt x="1567" y="426"/>
                </a:lnTo>
                <a:lnTo>
                  <a:pt x="1569" y="428"/>
                </a:lnTo>
                <a:lnTo>
                  <a:pt x="1570" y="432"/>
                </a:lnTo>
                <a:lnTo>
                  <a:pt x="1570" y="440"/>
                </a:lnTo>
                <a:lnTo>
                  <a:pt x="1572" y="447"/>
                </a:lnTo>
                <a:lnTo>
                  <a:pt x="1569" y="447"/>
                </a:lnTo>
                <a:lnTo>
                  <a:pt x="1567" y="449"/>
                </a:lnTo>
                <a:lnTo>
                  <a:pt x="1569" y="455"/>
                </a:lnTo>
                <a:lnTo>
                  <a:pt x="1570" y="459"/>
                </a:lnTo>
                <a:lnTo>
                  <a:pt x="1572" y="461"/>
                </a:lnTo>
                <a:lnTo>
                  <a:pt x="1578" y="461"/>
                </a:lnTo>
                <a:lnTo>
                  <a:pt x="1584" y="457"/>
                </a:lnTo>
                <a:lnTo>
                  <a:pt x="1586" y="453"/>
                </a:lnTo>
                <a:lnTo>
                  <a:pt x="1584" y="443"/>
                </a:lnTo>
                <a:lnTo>
                  <a:pt x="1582" y="440"/>
                </a:lnTo>
                <a:lnTo>
                  <a:pt x="1590" y="438"/>
                </a:lnTo>
                <a:lnTo>
                  <a:pt x="1594" y="436"/>
                </a:lnTo>
                <a:lnTo>
                  <a:pt x="1595" y="438"/>
                </a:lnTo>
                <a:lnTo>
                  <a:pt x="1594" y="451"/>
                </a:lnTo>
                <a:lnTo>
                  <a:pt x="1594" y="455"/>
                </a:lnTo>
                <a:lnTo>
                  <a:pt x="1595" y="457"/>
                </a:lnTo>
                <a:lnTo>
                  <a:pt x="1595" y="455"/>
                </a:lnTo>
                <a:lnTo>
                  <a:pt x="1603" y="445"/>
                </a:lnTo>
                <a:lnTo>
                  <a:pt x="1601" y="445"/>
                </a:lnTo>
                <a:lnTo>
                  <a:pt x="1599" y="442"/>
                </a:lnTo>
                <a:lnTo>
                  <a:pt x="1601" y="434"/>
                </a:lnTo>
                <a:lnTo>
                  <a:pt x="1599" y="434"/>
                </a:lnTo>
                <a:lnTo>
                  <a:pt x="1599" y="426"/>
                </a:lnTo>
                <a:lnTo>
                  <a:pt x="1605" y="417"/>
                </a:lnTo>
                <a:lnTo>
                  <a:pt x="1603" y="411"/>
                </a:lnTo>
                <a:lnTo>
                  <a:pt x="1603" y="407"/>
                </a:lnTo>
                <a:lnTo>
                  <a:pt x="1603" y="411"/>
                </a:lnTo>
                <a:lnTo>
                  <a:pt x="1599" y="415"/>
                </a:lnTo>
                <a:lnTo>
                  <a:pt x="1599" y="413"/>
                </a:lnTo>
                <a:lnTo>
                  <a:pt x="1599" y="407"/>
                </a:lnTo>
                <a:lnTo>
                  <a:pt x="1599" y="394"/>
                </a:lnTo>
                <a:lnTo>
                  <a:pt x="1597" y="392"/>
                </a:lnTo>
                <a:lnTo>
                  <a:pt x="1597" y="394"/>
                </a:lnTo>
                <a:lnTo>
                  <a:pt x="1595" y="411"/>
                </a:lnTo>
                <a:lnTo>
                  <a:pt x="1594" y="420"/>
                </a:lnTo>
                <a:lnTo>
                  <a:pt x="1592" y="420"/>
                </a:lnTo>
                <a:lnTo>
                  <a:pt x="1588" y="418"/>
                </a:lnTo>
                <a:lnTo>
                  <a:pt x="1584" y="415"/>
                </a:lnTo>
                <a:lnTo>
                  <a:pt x="1584" y="407"/>
                </a:lnTo>
                <a:lnTo>
                  <a:pt x="1586" y="403"/>
                </a:lnTo>
                <a:lnTo>
                  <a:pt x="1588" y="403"/>
                </a:lnTo>
                <a:lnTo>
                  <a:pt x="1590" y="405"/>
                </a:lnTo>
                <a:lnTo>
                  <a:pt x="1592" y="405"/>
                </a:lnTo>
                <a:lnTo>
                  <a:pt x="1592" y="403"/>
                </a:lnTo>
                <a:lnTo>
                  <a:pt x="1590" y="394"/>
                </a:lnTo>
                <a:lnTo>
                  <a:pt x="1584" y="363"/>
                </a:lnTo>
                <a:lnTo>
                  <a:pt x="1582" y="346"/>
                </a:lnTo>
                <a:lnTo>
                  <a:pt x="1584" y="349"/>
                </a:lnTo>
                <a:lnTo>
                  <a:pt x="1588" y="355"/>
                </a:lnTo>
                <a:lnTo>
                  <a:pt x="1592" y="357"/>
                </a:lnTo>
                <a:lnTo>
                  <a:pt x="1592" y="353"/>
                </a:lnTo>
                <a:lnTo>
                  <a:pt x="1590" y="342"/>
                </a:lnTo>
                <a:lnTo>
                  <a:pt x="1588" y="336"/>
                </a:lnTo>
                <a:lnTo>
                  <a:pt x="1590" y="326"/>
                </a:lnTo>
                <a:lnTo>
                  <a:pt x="1590" y="324"/>
                </a:lnTo>
                <a:lnTo>
                  <a:pt x="1592" y="328"/>
                </a:lnTo>
                <a:lnTo>
                  <a:pt x="1594" y="340"/>
                </a:lnTo>
                <a:lnTo>
                  <a:pt x="1595" y="340"/>
                </a:lnTo>
                <a:lnTo>
                  <a:pt x="1597" y="334"/>
                </a:lnTo>
                <a:lnTo>
                  <a:pt x="1595" y="334"/>
                </a:lnTo>
                <a:lnTo>
                  <a:pt x="1595" y="328"/>
                </a:lnTo>
                <a:lnTo>
                  <a:pt x="1594" y="324"/>
                </a:lnTo>
                <a:lnTo>
                  <a:pt x="1594" y="319"/>
                </a:lnTo>
                <a:lnTo>
                  <a:pt x="1595" y="319"/>
                </a:lnTo>
                <a:lnTo>
                  <a:pt x="1597" y="321"/>
                </a:lnTo>
                <a:lnTo>
                  <a:pt x="1599" y="321"/>
                </a:lnTo>
                <a:lnTo>
                  <a:pt x="1599" y="319"/>
                </a:lnTo>
                <a:lnTo>
                  <a:pt x="1597" y="309"/>
                </a:lnTo>
                <a:lnTo>
                  <a:pt x="1595" y="309"/>
                </a:lnTo>
                <a:lnTo>
                  <a:pt x="1595" y="307"/>
                </a:lnTo>
                <a:lnTo>
                  <a:pt x="1594" y="307"/>
                </a:lnTo>
                <a:lnTo>
                  <a:pt x="1594" y="311"/>
                </a:lnTo>
                <a:lnTo>
                  <a:pt x="1588" y="298"/>
                </a:lnTo>
                <a:lnTo>
                  <a:pt x="1590" y="299"/>
                </a:lnTo>
                <a:lnTo>
                  <a:pt x="1594" y="301"/>
                </a:lnTo>
                <a:lnTo>
                  <a:pt x="1595" y="301"/>
                </a:lnTo>
                <a:lnTo>
                  <a:pt x="1597" y="299"/>
                </a:lnTo>
                <a:lnTo>
                  <a:pt x="1597" y="296"/>
                </a:lnTo>
                <a:lnTo>
                  <a:pt x="1599" y="296"/>
                </a:lnTo>
                <a:lnTo>
                  <a:pt x="1601" y="299"/>
                </a:lnTo>
                <a:lnTo>
                  <a:pt x="1607" y="286"/>
                </a:lnTo>
                <a:lnTo>
                  <a:pt x="1607" y="280"/>
                </a:lnTo>
                <a:lnTo>
                  <a:pt x="1607" y="273"/>
                </a:lnTo>
                <a:lnTo>
                  <a:pt x="1607" y="261"/>
                </a:lnTo>
                <a:lnTo>
                  <a:pt x="1607" y="259"/>
                </a:lnTo>
                <a:lnTo>
                  <a:pt x="1611" y="257"/>
                </a:lnTo>
                <a:lnTo>
                  <a:pt x="1622" y="261"/>
                </a:lnTo>
                <a:lnTo>
                  <a:pt x="1624" y="261"/>
                </a:lnTo>
                <a:lnTo>
                  <a:pt x="1624" y="257"/>
                </a:lnTo>
                <a:lnTo>
                  <a:pt x="1617" y="246"/>
                </a:lnTo>
                <a:lnTo>
                  <a:pt x="1615" y="242"/>
                </a:lnTo>
                <a:lnTo>
                  <a:pt x="1617" y="240"/>
                </a:lnTo>
                <a:lnTo>
                  <a:pt x="1618" y="240"/>
                </a:lnTo>
                <a:lnTo>
                  <a:pt x="1624" y="242"/>
                </a:lnTo>
                <a:lnTo>
                  <a:pt x="1459" y="129"/>
                </a:lnTo>
                <a:lnTo>
                  <a:pt x="8" y="411"/>
                </a:lnTo>
                <a:lnTo>
                  <a:pt x="8" y="407"/>
                </a:lnTo>
                <a:lnTo>
                  <a:pt x="10" y="405"/>
                </a:lnTo>
                <a:lnTo>
                  <a:pt x="10" y="409"/>
                </a:lnTo>
                <a:lnTo>
                  <a:pt x="8" y="411"/>
                </a:lnTo>
                <a:lnTo>
                  <a:pt x="1459" y="129"/>
                </a:lnTo>
                <a:lnTo>
                  <a:pt x="10" y="632"/>
                </a:lnTo>
                <a:lnTo>
                  <a:pt x="10" y="630"/>
                </a:lnTo>
                <a:lnTo>
                  <a:pt x="11" y="645"/>
                </a:lnTo>
                <a:lnTo>
                  <a:pt x="10" y="632"/>
                </a:lnTo>
                <a:lnTo>
                  <a:pt x="1459" y="129"/>
                </a:lnTo>
                <a:lnTo>
                  <a:pt x="34" y="651"/>
                </a:lnTo>
                <a:lnTo>
                  <a:pt x="33" y="643"/>
                </a:lnTo>
                <a:lnTo>
                  <a:pt x="34" y="647"/>
                </a:lnTo>
                <a:lnTo>
                  <a:pt x="34" y="651"/>
                </a:lnTo>
                <a:lnTo>
                  <a:pt x="1459" y="129"/>
                </a:lnTo>
                <a:lnTo>
                  <a:pt x="42" y="430"/>
                </a:lnTo>
                <a:lnTo>
                  <a:pt x="42" y="428"/>
                </a:lnTo>
                <a:lnTo>
                  <a:pt x="44" y="434"/>
                </a:lnTo>
                <a:lnTo>
                  <a:pt x="42" y="436"/>
                </a:lnTo>
                <a:lnTo>
                  <a:pt x="44" y="434"/>
                </a:lnTo>
                <a:lnTo>
                  <a:pt x="44" y="443"/>
                </a:lnTo>
                <a:lnTo>
                  <a:pt x="42" y="438"/>
                </a:lnTo>
                <a:lnTo>
                  <a:pt x="40" y="434"/>
                </a:lnTo>
                <a:lnTo>
                  <a:pt x="42" y="430"/>
                </a:lnTo>
                <a:lnTo>
                  <a:pt x="1459" y="129"/>
                </a:lnTo>
                <a:lnTo>
                  <a:pt x="44" y="570"/>
                </a:lnTo>
                <a:lnTo>
                  <a:pt x="44" y="578"/>
                </a:lnTo>
                <a:lnTo>
                  <a:pt x="42" y="562"/>
                </a:lnTo>
                <a:lnTo>
                  <a:pt x="44" y="568"/>
                </a:lnTo>
                <a:lnTo>
                  <a:pt x="44" y="570"/>
                </a:lnTo>
                <a:lnTo>
                  <a:pt x="1459" y="129"/>
                </a:lnTo>
                <a:lnTo>
                  <a:pt x="44" y="641"/>
                </a:lnTo>
                <a:lnTo>
                  <a:pt x="44" y="639"/>
                </a:lnTo>
                <a:lnTo>
                  <a:pt x="46" y="620"/>
                </a:lnTo>
                <a:lnTo>
                  <a:pt x="46" y="630"/>
                </a:lnTo>
                <a:lnTo>
                  <a:pt x="46" y="634"/>
                </a:lnTo>
                <a:lnTo>
                  <a:pt x="46" y="637"/>
                </a:lnTo>
                <a:lnTo>
                  <a:pt x="44" y="641"/>
                </a:lnTo>
                <a:lnTo>
                  <a:pt x="1459" y="129"/>
                </a:lnTo>
                <a:lnTo>
                  <a:pt x="46" y="562"/>
                </a:lnTo>
                <a:lnTo>
                  <a:pt x="46" y="564"/>
                </a:lnTo>
                <a:lnTo>
                  <a:pt x="44" y="553"/>
                </a:lnTo>
                <a:lnTo>
                  <a:pt x="46" y="516"/>
                </a:lnTo>
                <a:lnTo>
                  <a:pt x="46" y="562"/>
                </a:lnTo>
                <a:lnTo>
                  <a:pt x="1459" y="129"/>
                </a:lnTo>
                <a:lnTo>
                  <a:pt x="50" y="584"/>
                </a:lnTo>
                <a:lnTo>
                  <a:pt x="48" y="568"/>
                </a:lnTo>
                <a:lnTo>
                  <a:pt x="48" y="514"/>
                </a:lnTo>
                <a:lnTo>
                  <a:pt x="44" y="457"/>
                </a:lnTo>
                <a:lnTo>
                  <a:pt x="46" y="455"/>
                </a:lnTo>
                <a:lnTo>
                  <a:pt x="46" y="451"/>
                </a:lnTo>
                <a:lnTo>
                  <a:pt x="50" y="513"/>
                </a:lnTo>
                <a:lnTo>
                  <a:pt x="52" y="545"/>
                </a:lnTo>
                <a:lnTo>
                  <a:pt x="50" y="584"/>
                </a:lnTo>
                <a:lnTo>
                  <a:pt x="1459" y="129"/>
                </a:lnTo>
                <a:lnTo>
                  <a:pt x="1557" y="1098"/>
                </a:lnTo>
                <a:lnTo>
                  <a:pt x="1559" y="1100"/>
                </a:lnTo>
                <a:lnTo>
                  <a:pt x="1557" y="1104"/>
                </a:lnTo>
                <a:lnTo>
                  <a:pt x="1555" y="1102"/>
                </a:lnTo>
                <a:lnTo>
                  <a:pt x="1557" y="1098"/>
                </a:lnTo>
                <a:lnTo>
                  <a:pt x="1459" y="129"/>
                </a:lnTo>
                <a:lnTo>
                  <a:pt x="1555" y="1098"/>
                </a:lnTo>
                <a:lnTo>
                  <a:pt x="1557" y="1098"/>
                </a:lnTo>
                <a:lnTo>
                  <a:pt x="1555" y="1102"/>
                </a:lnTo>
                <a:lnTo>
                  <a:pt x="1553" y="1100"/>
                </a:lnTo>
                <a:lnTo>
                  <a:pt x="1555" y="1098"/>
                </a:lnTo>
                <a:lnTo>
                  <a:pt x="1459" y="129"/>
                </a:lnTo>
                <a:lnTo>
                  <a:pt x="1559" y="668"/>
                </a:lnTo>
                <a:lnTo>
                  <a:pt x="1561" y="676"/>
                </a:lnTo>
                <a:lnTo>
                  <a:pt x="1559" y="680"/>
                </a:lnTo>
                <a:lnTo>
                  <a:pt x="1561" y="676"/>
                </a:lnTo>
                <a:lnTo>
                  <a:pt x="1563" y="678"/>
                </a:lnTo>
                <a:lnTo>
                  <a:pt x="1559" y="687"/>
                </a:lnTo>
                <a:lnTo>
                  <a:pt x="1557" y="699"/>
                </a:lnTo>
                <a:lnTo>
                  <a:pt x="1555" y="699"/>
                </a:lnTo>
                <a:lnTo>
                  <a:pt x="1559" y="680"/>
                </a:lnTo>
                <a:lnTo>
                  <a:pt x="1555" y="689"/>
                </a:lnTo>
                <a:lnTo>
                  <a:pt x="1553" y="697"/>
                </a:lnTo>
                <a:lnTo>
                  <a:pt x="1551" y="695"/>
                </a:lnTo>
                <a:lnTo>
                  <a:pt x="1551" y="689"/>
                </a:lnTo>
                <a:lnTo>
                  <a:pt x="1553" y="680"/>
                </a:lnTo>
                <a:lnTo>
                  <a:pt x="1559" y="668"/>
                </a:lnTo>
                <a:lnTo>
                  <a:pt x="1459" y="129"/>
                </a:lnTo>
                <a:lnTo>
                  <a:pt x="1549" y="741"/>
                </a:lnTo>
                <a:lnTo>
                  <a:pt x="1547" y="751"/>
                </a:lnTo>
                <a:lnTo>
                  <a:pt x="1546" y="749"/>
                </a:lnTo>
                <a:lnTo>
                  <a:pt x="1546" y="745"/>
                </a:lnTo>
                <a:lnTo>
                  <a:pt x="1549" y="741"/>
                </a:lnTo>
                <a:lnTo>
                  <a:pt x="1459" y="129"/>
                </a:lnTo>
                <a:lnTo>
                  <a:pt x="1490" y="912"/>
                </a:lnTo>
                <a:lnTo>
                  <a:pt x="1492" y="908"/>
                </a:lnTo>
                <a:lnTo>
                  <a:pt x="1494" y="904"/>
                </a:lnTo>
                <a:lnTo>
                  <a:pt x="1498" y="904"/>
                </a:lnTo>
                <a:lnTo>
                  <a:pt x="1498" y="906"/>
                </a:lnTo>
                <a:lnTo>
                  <a:pt x="1494" y="910"/>
                </a:lnTo>
                <a:lnTo>
                  <a:pt x="1492" y="912"/>
                </a:lnTo>
                <a:lnTo>
                  <a:pt x="1490" y="912"/>
                </a:lnTo>
                <a:lnTo>
                  <a:pt x="1459" y="129"/>
                </a:lnTo>
                <a:lnTo>
                  <a:pt x="1488" y="914"/>
                </a:lnTo>
                <a:lnTo>
                  <a:pt x="1492" y="918"/>
                </a:lnTo>
                <a:lnTo>
                  <a:pt x="1492" y="920"/>
                </a:lnTo>
                <a:lnTo>
                  <a:pt x="1490" y="922"/>
                </a:lnTo>
                <a:lnTo>
                  <a:pt x="1492" y="920"/>
                </a:lnTo>
                <a:lnTo>
                  <a:pt x="1492" y="922"/>
                </a:lnTo>
                <a:lnTo>
                  <a:pt x="1488" y="923"/>
                </a:lnTo>
                <a:lnTo>
                  <a:pt x="1492" y="927"/>
                </a:lnTo>
                <a:lnTo>
                  <a:pt x="1496" y="922"/>
                </a:lnTo>
                <a:lnTo>
                  <a:pt x="1498" y="918"/>
                </a:lnTo>
                <a:lnTo>
                  <a:pt x="1496" y="918"/>
                </a:lnTo>
                <a:lnTo>
                  <a:pt x="1498" y="916"/>
                </a:lnTo>
                <a:lnTo>
                  <a:pt x="1498" y="923"/>
                </a:lnTo>
                <a:lnTo>
                  <a:pt x="1498" y="927"/>
                </a:lnTo>
                <a:lnTo>
                  <a:pt x="1496" y="929"/>
                </a:lnTo>
                <a:lnTo>
                  <a:pt x="1496" y="933"/>
                </a:lnTo>
                <a:lnTo>
                  <a:pt x="1494" y="937"/>
                </a:lnTo>
                <a:lnTo>
                  <a:pt x="1496" y="939"/>
                </a:lnTo>
                <a:lnTo>
                  <a:pt x="1492" y="946"/>
                </a:lnTo>
                <a:lnTo>
                  <a:pt x="1490" y="946"/>
                </a:lnTo>
                <a:lnTo>
                  <a:pt x="1488" y="927"/>
                </a:lnTo>
                <a:lnTo>
                  <a:pt x="1488" y="914"/>
                </a:lnTo>
                <a:lnTo>
                  <a:pt x="1459" y="129"/>
                </a:lnTo>
                <a:lnTo>
                  <a:pt x="1455" y="136"/>
                </a:lnTo>
                <a:lnTo>
                  <a:pt x="1448" y="134"/>
                </a:lnTo>
                <a:lnTo>
                  <a:pt x="1453" y="138"/>
                </a:lnTo>
                <a:lnTo>
                  <a:pt x="1451" y="138"/>
                </a:lnTo>
                <a:lnTo>
                  <a:pt x="1434" y="119"/>
                </a:lnTo>
                <a:lnTo>
                  <a:pt x="1421" y="102"/>
                </a:lnTo>
                <a:lnTo>
                  <a:pt x="1421" y="100"/>
                </a:lnTo>
                <a:lnTo>
                  <a:pt x="1421" y="98"/>
                </a:lnTo>
                <a:lnTo>
                  <a:pt x="1425" y="100"/>
                </a:lnTo>
                <a:lnTo>
                  <a:pt x="1426" y="102"/>
                </a:lnTo>
                <a:lnTo>
                  <a:pt x="1440" y="119"/>
                </a:lnTo>
                <a:lnTo>
                  <a:pt x="1440" y="121"/>
                </a:lnTo>
                <a:lnTo>
                  <a:pt x="1442" y="121"/>
                </a:lnTo>
                <a:lnTo>
                  <a:pt x="1450" y="130"/>
                </a:lnTo>
                <a:lnTo>
                  <a:pt x="1457" y="136"/>
                </a:lnTo>
                <a:lnTo>
                  <a:pt x="1455" y="136"/>
                </a:lnTo>
                <a:lnTo>
                  <a:pt x="1459" y="129"/>
                </a:lnTo>
                <a:lnTo>
                  <a:pt x="1423" y="98"/>
                </a:lnTo>
                <a:lnTo>
                  <a:pt x="1425" y="98"/>
                </a:lnTo>
                <a:lnTo>
                  <a:pt x="1425" y="100"/>
                </a:lnTo>
                <a:lnTo>
                  <a:pt x="1423" y="98"/>
                </a:lnTo>
                <a:lnTo>
                  <a:pt x="1459" y="129"/>
                </a:lnTo>
                <a:lnTo>
                  <a:pt x="1473" y="152"/>
                </a:lnTo>
                <a:lnTo>
                  <a:pt x="1471" y="152"/>
                </a:lnTo>
                <a:lnTo>
                  <a:pt x="1469" y="152"/>
                </a:lnTo>
                <a:lnTo>
                  <a:pt x="1463" y="152"/>
                </a:lnTo>
                <a:lnTo>
                  <a:pt x="1461" y="150"/>
                </a:lnTo>
                <a:lnTo>
                  <a:pt x="1459" y="146"/>
                </a:lnTo>
                <a:lnTo>
                  <a:pt x="1463" y="146"/>
                </a:lnTo>
                <a:lnTo>
                  <a:pt x="1463" y="144"/>
                </a:lnTo>
                <a:lnTo>
                  <a:pt x="1459" y="142"/>
                </a:lnTo>
                <a:lnTo>
                  <a:pt x="1461" y="142"/>
                </a:lnTo>
                <a:lnTo>
                  <a:pt x="1459" y="142"/>
                </a:lnTo>
                <a:lnTo>
                  <a:pt x="1461" y="140"/>
                </a:lnTo>
                <a:lnTo>
                  <a:pt x="1461" y="138"/>
                </a:lnTo>
                <a:lnTo>
                  <a:pt x="1469" y="148"/>
                </a:lnTo>
                <a:lnTo>
                  <a:pt x="1473" y="150"/>
                </a:lnTo>
                <a:lnTo>
                  <a:pt x="1473" y="152"/>
                </a:lnTo>
                <a:lnTo>
                  <a:pt x="1459" y="129"/>
                </a:lnTo>
                <a:lnTo>
                  <a:pt x="1471" y="140"/>
                </a:lnTo>
                <a:lnTo>
                  <a:pt x="1474" y="146"/>
                </a:lnTo>
                <a:lnTo>
                  <a:pt x="1459" y="134"/>
                </a:lnTo>
                <a:lnTo>
                  <a:pt x="1444" y="121"/>
                </a:lnTo>
                <a:lnTo>
                  <a:pt x="1446" y="121"/>
                </a:lnTo>
                <a:lnTo>
                  <a:pt x="1448" y="121"/>
                </a:lnTo>
                <a:lnTo>
                  <a:pt x="1446" y="121"/>
                </a:lnTo>
                <a:lnTo>
                  <a:pt x="1446" y="119"/>
                </a:lnTo>
                <a:lnTo>
                  <a:pt x="1444" y="119"/>
                </a:lnTo>
                <a:lnTo>
                  <a:pt x="1442" y="119"/>
                </a:lnTo>
                <a:lnTo>
                  <a:pt x="1442" y="121"/>
                </a:lnTo>
                <a:lnTo>
                  <a:pt x="1440" y="117"/>
                </a:lnTo>
                <a:lnTo>
                  <a:pt x="1436" y="111"/>
                </a:lnTo>
                <a:lnTo>
                  <a:pt x="1430" y="107"/>
                </a:lnTo>
                <a:lnTo>
                  <a:pt x="1428" y="102"/>
                </a:lnTo>
                <a:lnTo>
                  <a:pt x="1430" y="104"/>
                </a:lnTo>
                <a:lnTo>
                  <a:pt x="1432" y="106"/>
                </a:lnTo>
                <a:lnTo>
                  <a:pt x="1434" y="104"/>
                </a:lnTo>
                <a:lnTo>
                  <a:pt x="1438" y="106"/>
                </a:lnTo>
                <a:lnTo>
                  <a:pt x="1434" y="104"/>
                </a:lnTo>
                <a:lnTo>
                  <a:pt x="1434" y="100"/>
                </a:lnTo>
                <a:lnTo>
                  <a:pt x="1430" y="102"/>
                </a:lnTo>
                <a:lnTo>
                  <a:pt x="1428" y="100"/>
                </a:lnTo>
                <a:lnTo>
                  <a:pt x="1432" y="100"/>
                </a:lnTo>
                <a:lnTo>
                  <a:pt x="1430" y="100"/>
                </a:lnTo>
                <a:lnTo>
                  <a:pt x="1426" y="100"/>
                </a:lnTo>
                <a:lnTo>
                  <a:pt x="1425" y="100"/>
                </a:lnTo>
                <a:lnTo>
                  <a:pt x="1425" y="98"/>
                </a:lnTo>
                <a:lnTo>
                  <a:pt x="1426" y="100"/>
                </a:lnTo>
                <a:lnTo>
                  <a:pt x="1423" y="98"/>
                </a:lnTo>
                <a:lnTo>
                  <a:pt x="1423" y="96"/>
                </a:lnTo>
                <a:lnTo>
                  <a:pt x="1419" y="96"/>
                </a:lnTo>
                <a:lnTo>
                  <a:pt x="1415" y="94"/>
                </a:lnTo>
                <a:lnTo>
                  <a:pt x="1417" y="86"/>
                </a:lnTo>
                <a:lnTo>
                  <a:pt x="1417" y="84"/>
                </a:lnTo>
                <a:lnTo>
                  <a:pt x="1415" y="82"/>
                </a:lnTo>
                <a:lnTo>
                  <a:pt x="1415" y="84"/>
                </a:lnTo>
                <a:lnTo>
                  <a:pt x="1413" y="88"/>
                </a:lnTo>
                <a:lnTo>
                  <a:pt x="1407" y="82"/>
                </a:lnTo>
                <a:lnTo>
                  <a:pt x="1411" y="79"/>
                </a:lnTo>
                <a:lnTo>
                  <a:pt x="1417" y="82"/>
                </a:lnTo>
                <a:lnTo>
                  <a:pt x="1413" y="79"/>
                </a:lnTo>
                <a:lnTo>
                  <a:pt x="1415" y="73"/>
                </a:lnTo>
                <a:lnTo>
                  <a:pt x="1417" y="73"/>
                </a:lnTo>
                <a:lnTo>
                  <a:pt x="1436" y="96"/>
                </a:lnTo>
                <a:lnTo>
                  <a:pt x="1432" y="90"/>
                </a:lnTo>
                <a:lnTo>
                  <a:pt x="1426" y="81"/>
                </a:lnTo>
                <a:lnTo>
                  <a:pt x="1421" y="69"/>
                </a:lnTo>
                <a:lnTo>
                  <a:pt x="1421" y="67"/>
                </a:lnTo>
                <a:lnTo>
                  <a:pt x="1419" y="69"/>
                </a:lnTo>
                <a:lnTo>
                  <a:pt x="1419" y="65"/>
                </a:lnTo>
                <a:lnTo>
                  <a:pt x="1419" y="63"/>
                </a:lnTo>
                <a:lnTo>
                  <a:pt x="1417" y="63"/>
                </a:lnTo>
                <a:lnTo>
                  <a:pt x="1413" y="56"/>
                </a:lnTo>
                <a:lnTo>
                  <a:pt x="1413" y="54"/>
                </a:lnTo>
                <a:lnTo>
                  <a:pt x="1413" y="52"/>
                </a:lnTo>
                <a:lnTo>
                  <a:pt x="1411" y="54"/>
                </a:lnTo>
                <a:lnTo>
                  <a:pt x="1409" y="50"/>
                </a:lnTo>
                <a:lnTo>
                  <a:pt x="1409" y="48"/>
                </a:lnTo>
                <a:lnTo>
                  <a:pt x="1409" y="50"/>
                </a:lnTo>
                <a:lnTo>
                  <a:pt x="1407" y="48"/>
                </a:lnTo>
                <a:lnTo>
                  <a:pt x="1409" y="44"/>
                </a:lnTo>
                <a:lnTo>
                  <a:pt x="1421" y="59"/>
                </a:lnTo>
                <a:lnTo>
                  <a:pt x="1442" y="90"/>
                </a:lnTo>
                <a:lnTo>
                  <a:pt x="1461" y="111"/>
                </a:lnTo>
                <a:lnTo>
                  <a:pt x="1474" y="125"/>
                </a:lnTo>
                <a:lnTo>
                  <a:pt x="1486" y="132"/>
                </a:lnTo>
                <a:lnTo>
                  <a:pt x="1482" y="134"/>
                </a:lnTo>
                <a:lnTo>
                  <a:pt x="1478" y="142"/>
                </a:lnTo>
                <a:lnTo>
                  <a:pt x="1473" y="140"/>
                </a:lnTo>
                <a:lnTo>
                  <a:pt x="1471" y="140"/>
                </a:lnTo>
                <a:lnTo>
                  <a:pt x="1459" y="129"/>
                </a:lnTo>
                <a:lnTo>
                  <a:pt x="1428" y="100"/>
                </a:lnTo>
                <a:lnTo>
                  <a:pt x="1430" y="102"/>
                </a:lnTo>
                <a:lnTo>
                  <a:pt x="1428" y="102"/>
                </a:lnTo>
                <a:lnTo>
                  <a:pt x="1428" y="100"/>
                </a:lnTo>
                <a:lnTo>
                  <a:pt x="1459" y="129"/>
                </a:lnTo>
                <a:lnTo>
                  <a:pt x="1484" y="971"/>
                </a:lnTo>
                <a:lnTo>
                  <a:pt x="1482" y="973"/>
                </a:lnTo>
                <a:lnTo>
                  <a:pt x="1484" y="970"/>
                </a:lnTo>
                <a:lnTo>
                  <a:pt x="1484" y="971"/>
                </a:lnTo>
                <a:lnTo>
                  <a:pt x="1459" y="129"/>
                </a:lnTo>
                <a:lnTo>
                  <a:pt x="1486" y="964"/>
                </a:lnTo>
                <a:lnTo>
                  <a:pt x="1486" y="975"/>
                </a:lnTo>
                <a:lnTo>
                  <a:pt x="1484" y="970"/>
                </a:lnTo>
                <a:lnTo>
                  <a:pt x="1486" y="964"/>
                </a:lnTo>
                <a:lnTo>
                  <a:pt x="1459" y="129"/>
                </a:lnTo>
                <a:lnTo>
                  <a:pt x="1540" y="1075"/>
                </a:lnTo>
                <a:lnTo>
                  <a:pt x="1536" y="1073"/>
                </a:lnTo>
                <a:lnTo>
                  <a:pt x="1536" y="1069"/>
                </a:lnTo>
                <a:lnTo>
                  <a:pt x="1540" y="1064"/>
                </a:lnTo>
                <a:lnTo>
                  <a:pt x="1538" y="1066"/>
                </a:lnTo>
                <a:lnTo>
                  <a:pt x="1542" y="1064"/>
                </a:lnTo>
                <a:lnTo>
                  <a:pt x="1542" y="1069"/>
                </a:lnTo>
                <a:lnTo>
                  <a:pt x="1540" y="1075"/>
                </a:lnTo>
                <a:lnTo>
                  <a:pt x="1459" y="129"/>
                </a:lnTo>
                <a:lnTo>
                  <a:pt x="1542" y="1077"/>
                </a:lnTo>
                <a:lnTo>
                  <a:pt x="1544" y="1077"/>
                </a:lnTo>
                <a:lnTo>
                  <a:pt x="1544" y="1081"/>
                </a:lnTo>
                <a:lnTo>
                  <a:pt x="1544" y="1083"/>
                </a:lnTo>
                <a:lnTo>
                  <a:pt x="1542" y="1077"/>
                </a:lnTo>
                <a:lnTo>
                  <a:pt x="1459" y="129"/>
                </a:lnTo>
                <a:lnTo>
                  <a:pt x="1544" y="1006"/>
                </a:lnTo>
                <a:lnTo>
                  <a:pt x="1544" y="1004"/>
                </a:lnTo>
                <a:lnTo>
                  <a:pt x="1546" y="1004"/>
                </a:lnTo>
                <a:lnTo>
                  <a:pt x="1547" y="1002"/>
                </a:lnTo>
                <a:lnTo>
                  <a:pt x="1546" y="1004"/>
                </a:lnTo>
                <a:lnTo>
                  <a:pt x="1544" y="1006"/>
                </a:lnTo>
                <a:lnTo>
                  <a:pt x="1459" y="129"/>
                </a:lnTo>
                <a:lnTo>
                  <a:pt x="1549" y="1096"/>
                </a:lnTo>
                <a:lnTo>
                  <a:pt x="1546" y="1090"/>
                </a:lnTo>
                <a:lnTo>
                  <a:pt x="1547" y="1092"/>
                </a:lnTo>
                <a:lnTo>
                  <a:pt x="1549" y="1089"/>
                </a:lnTo>
                <a:lnTo>
                  <a:pt x="1549" y="1087"/>
                </a:lnTo>
                <a:lnTo>
                  <a:pt x="1549" y="1085"/>
                </a:lnTo>
                <a:lnTo>
                  <a:pt x="1546" y="1089"/>
                </a:lnTo>
                <a:lnTo>
                  <a:pt x="1544" y="1083"/>
                </a:lnTo>
                <a:lnTo>
                  <a:pt x="1546" y="1083"/>
                </a:lnTo>
                <a:lnTo>
                  <a:pt x="1546" y="1085"/>
                </a:lnTo>
                <a:lnTo>
                  <a:pt x="1547" y="1081"/>
                </a:lnTo>
                <a:lnTo>
                  <a:pt x="1549" y="1089"/>
                </a:lnTo>
                <a:lnTo>
                  <a:pt x="1549" y="1096"/>
                </a:lnTo>
                <a:lnTo>
                  <a:pt x="1459" y="129"/>
                </a:lnTo>
                <a:lnTo>
                  <a:pt x="1549" y="1042"/>
                </a:lnTo>
                <a:lnTo>
                  <a:pt x="1547" y="1046"/>
                </a:lnTo>
                <a:lnTo>
                  <a:pt x="1547" y="1044"/>
                </a:lnTo>
                <a:lnTo>
                  <a:pt x="1549" y="1042"/>
                </a:lnTo>
                <a:lnTo>
                  <a:pt x="1459" y="129"/>
                </a:lnTo>
                <a:lnTo>
                  <a:pt x="1536" y="948"/>
                </a:lnTo>
                <a:lnTo>
                  <a:pt x="1544" y="950"/>
                </a:lnTo>
                <a:lnTo>
                  <a:pt x="1549" y="948"/>
                </a:lnTo>
                <a:lnTo>
                  <a:pt x="1551" y="950"/>
                </a:lnTo>
                <a:lnTo>
                  <a:pt x="1553" y="952"/>
                </a:lnTo>
                <a:lnTo>
                  <a:pt x="1557" y="952"/>
                </a:lnTo>
                <a:lnTo>
                  <a:pt x="1557" y="958"/>
                </a:lnTo>
                <a:lnTo>
                  <a:pt x="1551" y="956"/>
                </a:lnTo>
                <a:lnTo>
                  <a:pt x="1547" y="956"/>
                </a:lnTo>
                <a:lnTo>
                  <a:pt x="1538" y="958"/>
                </a:lnTo>
                <a:lnTo>
                  <a:pt x="1538" y="954"/>
                </a:lnTo>
                <a:lnTo>
                  <a:pt x="1536" y="956"/>
                </a:lnTo>
                <a:lnTo>
                  <a:pt x="1536" y="954"/>
                </a:lnTo>
                <a:lnTo>
                  <a:pt x="1553" y="952"/>
                </a:lnTo>
                <a:lnTo>
                  <a:pt x="1536" y="952"/>
                </a:lnTo>
                <a:lnTo>
                  <a:pt x="1536" y="948"/>
                </a:lnTo>
                <a:lnTo>
                  <a:pt x="1459" y="129"/>
                </a:lnTo>
                <a:lnTo>
                  <a:pt x="1538" y="975"/>
                </a:lnTo>
                <a:lnTo>
                  <a:pt x="1540" y="977"/>
                </a:lnTo>
                <a:lnTo>
                  <a:pt x="1538" y="977"/>
                </a:lnTo>
                <a:lnTo>
                  <a:pt x="1538" y="975"/>
                </a:lnTo>
                <a:lnTo>
                  <a:pt x="1459" y="129"/>
                </a:lnTo>
                <a:lnTo>
                  <a:pt x="1536" y="975"/>
                </a:lnTo>
                <a:lnTo>
                  <a:pt x="1536" y="977"/>
                </a:lnTo>
                <a:lnTo>
                  <a:pt x="1534" y="977"/>
                </a:lnTo>
                <a:lnTo>
                  <a:pt x="1536" y="975"/>
                </a:lnTo>
                <a:lnTo>
                  <a:pt x="1459" y="129"/>
                </a:lnTo>
                <a:lnTo>
                  <a:pt x="1530" y="898"/>
                </a:lnTo>
                <a:lnTo>
                  <a:pt x="1530" y="900"/>
                </a:lnTo>
                <a:lnTo>
                  <a:pt x="1528" y="898"/>
                </a:lnTo>
                <a:lnTo>
                  <a:pt x="1530" y="898"/>
                </a:lnTo>
                <a:lnTo>
                  <a:pt x="1459" y="129"/>
                </a:lnTo>
                <a:lnTo>
                  <a:pt x="1517" y="996"/>
                </a:lnTo>
                <a:lnTo>
                  <a:pt x="1519" y="998"/>
                </a:lnTo>
                <a:lnTo>
                  <a:pt x="1522" y="1000"/>
                </a:lnTo>
                <a:lnTo>
                  <a:pt x="1524" y="1000"/>
                </a:lnTo>
                <a:lnTo>
                  <a:pt x="1524" y="998"/>
                </a:lnTo>
                <a:lnTo>
                  <a:pt x="1524" y="994"/>
                </a:lnTo>
                <a:lnTo>
                  <a:pt x="1526" y="987"/>
                </a:lnTo>
                <a:lnTo>
                  <a:pt x="1528" y="981"/>
                </a:lnTo>
                <a:lnTo>
                  <a:pt x="1532" y="981"/>
                </a:lnTo>
                <a:lnTo>
                  <a:pt x="1534" y="983"/>
                </a:lnTo>
                <a:lnTo>
                  <a:pt x="1532" y="989"/>
                </a:lnTo>
                <a:lnTo>
                  <a:pt x="1534" y="993"/>
                </a:lnTo>
                <a:lnTo>
                  <a:pt x="1536" y="991"/>
                </a:lnTo>
                <a:lnTo>
                  <a:pt x="1538" y="987"/>
                </a:lnTo>
                <a:lnTo>
                  <a:pt x="1540" y="983"/>
                </a:lnTo>
                <a:lnTo>
                  <a:pt x="1538" y="983"/>
                </a:lnTo>
                <a:lnTo>
                  <a:pt x="1540" y="981"/>
                </a:lnTo>
                <a:lnTo>
                  <a:pt x="1544" y="975"/>
                </a:lnTo>
                <a:lnTo>
                  <a:pt x="1544" y="970"/>
                </a:lnTo>
                <a:lnTo>
                  <a:pt x="1544" y="966"/>
                </a:lnTo>
                <a:lnTo>
                  <a:pt x="1542" y="970"/>
                </a:lnTo>
                <a:lnTo>
                  <a:pt x="1540" y="971"/>
                </a:lnTo>
                <a:lnTo>
                  <a:pt x="1538" y="968"/>
                </a:lnTo>
                <a:lnTo>
                  <a:pt x="1540" y="964"/>
                </a:lnTo>
                <a:lnTo>
                  <a:pt x="1538" y="966"/>
                </a:lnTo>
                <a:lnTo>
                  <a:pt x="1538" y="962"/>
                </a:lnTo>
                <a:lnTo>
                  <a:pt x="1555" y="962"/>
                </a:lnTo>
                <a:lnTo>
                  <a:pt x="1553" y="979"/>
                </a:lnTo>
                <a:lnTo>
                  <a:pt x="1549" y="996"/>
                </a:lnTo>
                <a:lnTo>
                  <a:pt x="1547" y="998"/>
                </a:lnTo>
                <a:lnTo>
                  <a:pt x="1547" y="996"/>
                </a:lnTo>
                <a:lnTo>
                  <a:pt x="1547" y="993"/>
                </a:lnTo>
                <a:lnTo>
                  <a:pt x="1547" y="987"/>
                </a:lnTo>
                <a:lnTo>
                  <a:pt x="1546" y="983"/>
                </a:lnTo>
                <a:lnTo>
                  <a:pt x="1544" y="985"/>
                </a:lnTo>
                <a:lnTo>
                  <a:pt x="1546" y="996"/>
                </a:lnTo>
                <a:lnTo>
                  <a:pt x="1546" y="1000"/>
                </a:lnTo>
                <a:lnTo>
                  <a:pt x="1544" y="1002"/>
                </a:lnTo>
                <a:lnTo>
                  <a:pt x="1542" y="1004"/>
                </a:lnTo>
                <a:lnTo>
                  <a:pt x="1532" y="1000"/>
                </a:lnTo>
                <a:lnTo>
                  <a:pt x="1530" y="1000"/>
                </a:lnTo>
                <a:lnTo>
                  <a:pt x="1530" y="1002"/>
                </a:lnTo>
                <a:lnTo>
                  <a:pt x="1532" y="1010"/>
                </a:lnTo>
                <a:lnTo>
                  <a:pt x="1532" y="1018"/>
                </a:lnTo>
                <a:lnTo>
                  <a:pt x="1530" y="1025"/>
                </a:lnTo>
                <a:lnTo>
                  <a:pt x="1528" y="1027"/>
                </a:lnTo>
                <a:lnTo>
                  <a:pt x="1528" y="1023"/>
                </a:lnTo>
                <a:lnTo>
                  <a:pt x="1528" y="1016"/>
                </a:lnTo>
                <a:lnTo>
                  <a:pt x="1526" y="1016"/>
                </a:lnTo>
                <a:lnTo>
                  <a:pt x="1524" y="1018"/>
                </a:lnTo>
                <a:lnTo>
                  <a:pt x="1522" y="1021"/>
                </a:lnTo>
                <a:lnTo>
                  <a:pt x="1522" y="1029"/>
                </a:lnTo>
                <a:lnTo>
                  <a:pt x="1521" y="1042"/>
                </a:lnTo>
                <a:lnTo>
                  <a:pt x="1522" y="1046"/>
                </a:lnTo>
                <a:lnTo>
                  <a:pt x="1522" y="1048"/>
                </a:lnTo>
                <a:lnTo>
                  <a:pt x="1521" y="1050"/>
                </a:lnTo>
                <a:lnTo>
                  <a:pt x="1519" y="1052"/>
                </a:lnTo>
                <a:lnTo>
                  <a:pt x="1517" y="1052"/>
                </a:lnTo>
                <a:lnTo>
                  <a:pt x="1515" y="1048"/>
                </a:lnTo>
                <a:lnTo>
                  <a:pt x="1511" y="1046"/>
                </a:lnTo>
                <a:lnTo>
                  <a:pt x="1507" y="1046"/>
                </a:lnTo>
                <a:lnTo>
                  <a:pt x="1505" y="1050"/>
                </a:lnTo>
                <a:lnTo>
                  <a:pt x="1503" y="1058"/>
                </a:lnTo>
                <a:lnTo>
                  <a:pt x="1499" y="1064"/>
                </a:lnTo>
                <a:lnTo>
                  <a:pt x="1496" y="1067"/>
                </a:lnTo>
                <a:lnTo>
                  <a:pt x="1494" y="1067"/>
                </a:lnTo>
                <a:lnTo>
                  <a:pt x="1496" y="1062"/>
                </a:lnTo>
                <a:lnTo>
                  <a:pt x="1498" y="1052"/>
                </a:lnTo>
                <a:lnTo>
                  <a:pt x="1496" y="1054"/>
                </a:lnTo>
                <a:lnTo>
                  <a:pt x="1492" y="1054"/>
                </a:lnTo>
                <a:lnTo>
                  <a:pt x="1490" y="1054"/>
                </a:lnTo>
                <a:lnTo>
                  <a:pt x="1488" y="1050"/>
                </a:lnTo>
                <a:lnTo>
                  <a:pt x="1490" y="1046"/>
                </a:lnTo>
                <a:lnTo>
                  <a:pt x="1492" y="1042"/>
                </a:lnTo>
                <a:lnTo>
                  <a:pt x="1496" y="1041"/>
                </a:lnTo>
                <a:lnTo>
                  <a:pt x="1501" y="1042"/>
                </a:lnTo>
                <a:lnTo>
                  <a:pt x="1505" y="1041"/>
                </a:lnTo>
                <a:lnTo>
                  <a:pt x="1505" y="1037"/>
                </a:lnTo>
                <a:lnTo>
                  <a:pt x="1505" y="1027"/>
                </a:lnTo>
                <a:lnTo>
                  <a:pt x="1505" y="1019"/>
                </a:lnTo>
                <a:lnTo>
                  <a:pt x="1507" y="1014"/>
                </a:lnTo>
                <a:lnTo>
                  <a:pt x="1505" y="1016"/>
                </a:lnTo>
                <a:lnTo>
                  <a:pt x="1499" y="1027"/>
                </a:lnTo>
                <a:lnTo>
                  <a:pt x="1498" y="1029"/>
                </a:lnTo>
                <a:lnTo>
                  <a:pt x="1498" y="1027"/>
                </a:lnTo>
                <a:lnTo>
                  <a:pt x="1496" y="1025"/>
                </a:lnTo>
                <a:lnTo>
                  <a:pt x="1494" y="1025"/>
                </a:lnTo>
                <a:lnTo>
                  <a:pt x="1496" y="1023"/>
                </a:lnTo>
                <a:lnTo>
                  <a:pt x="1499" y="1016"/>
                </a:lnTo>
                <a:lnTo>
                  <a:pt x="1501" y="1014"/>
                </a:lnTo>
                <a:lnTo>
                  <a:pt x="1503" y="1016"/>
                </a:lnTo>
                <a:lnTo>
                  <a:pt x="1505" y="1016"/>
                </a:lnTo>
                <a:lnTo>
                  <a:pt x="1507" y="1014"/>
                </a:lnTo>
                <a:lnTo>
                  <a:pt x="1513" y="1008"/>
                </a:lnTo>
                <a:lnTo>
                  <a:pt x="1517" y="1004"/>
                </a:lnTo>
                <a:lnTo>
                  <a:pt x="1515" y="1004"/>
                </a:lnTo>
                <a:lnTo>
                  <a:pt x="1494" y="1016"/>
                </a:lnTo>
                <a:lnTo>
                  <a:pt x="1486" y="1021"/>
                </a:lnTo>
                <a:lnTo>
                  <a:pt x="1490" y="1018"/>
                </a:lnTo>
                <a:lnTo>
                  <a:pt x="1490" y="1016"/>
                </a:lnTo>
                <a:lnTo>
                  <a:pt x="1496" y="1012"/>
                </a:lnTo>
                <a:lnTo>
                  <a:pt x="1511" y="1006"/>
                </a:lnTo>
                <a:lnTo>
                  <a:pt x="1513" y="1002"/>
                </a:lnTo>
                <a:lnTo>
                  <a:pt x="1515" y="996"/>
                </a:lnTo>
                <a:lnTo>
                  <a:pt x="1515" y="994"/>
                </a:lnTo>
                <a:lnTo>
                  <a:pt x="1517" y="994"/>
                </a:lnTo>
                <a:lnTo>
                  <a:pt x="1517" y="996"/>
                </a:lnTo>
                <a:lnTo>
                  <a:pt x="1459" y="129"/>
                </a:lnTo>
                <a:lnTo>
                  <a:pt x="1515" y="925"/>
                </a:lnTo>
                <a:lnTo>
                  <a:pt x="1517" y="925"/>
                </a:lnTo>
                <a:lnTo>
                  <a:pt x="1515" y="927"/>
                </a:lnTo>
                <a:lnTo>
                  <a:pt x="1515" y="925"/>
                </a:lnTo>
                <a:lnTo>
                  <a:pt x="1459" y="129"/>
                </a:lnTo>
                <a:lnTo>
                  <a:pt x="1507" y="943"/>
                </a:lnTo>
                <a:lnTo>
                  <a:pt x="1511" y="939"/>
                </a:lnTo>
                <a:lnTo>
                  <a:pt x="1511" y="937"/>
                </a:lnTo>
                <a:lnTo>
                  <a:pt x="1513" y="931"/>
                </a:lnTo>
                <a:lnTo>
                  <a:pt x="1515" y="935"/>
                </a:lnTo>
                <a:lnTo>
                  <a:pt x="1515" y="939"/>
                </a:lnTo>
                <a:lnTo>
                  <a:pt x="1515" y="943"/>
                </a:lnTo>
                <a:lnTo>
                  <a:pt x="1507" y="946"/>
                </a:lnTo>
                <a:lnTo>
                  <a:pt x="1507" y="943"/>
                </a:lnTo>
                <a:lnTo>
                  <a:pt x="1459" y="129"/>
                </a:lnTo>
                <a:lnTo>
                  <a:pt x="1507" y="962"/>
                </a:lnTo>
                <a:lnTo>
                  <a:pt x="1511" y="960"/>
                </a:lnTo>
                <a:lnTo>
                  <a:pt x="1513" y="958"/>
                </a:lnTo>
                <a:lnTo>
                  <a:pt x="1513" y="960"/>
                </a:lnTo>
                <a:lnTo>
                  <a:pt x="1515" y="958"/>
                </a:lnTo>
                <a:lnTo>
                  <a:pt x="1517" y="960"/>
                </a:lnTo>
                <a:lnTo>
                  <a:pt x="1513" y="962"/>
                </a:lnTo>
                <a:lnTo>
                  <a:pt x="1507" y="968"/>
                </a:lnTo>
                <a:lnTo>
                  <a:pt x="1503" y="973"/>
                </a:lnTo>
                <a:lnTo>
                  <a:pt x="1501" y="979"/>
                </a:lnTo>
                <a:lnTo>
                  <a:pt x="1494" y="983"/>
                </a:lnTo>
                <a:lnTo>
                  <a:pt x="1494" y="981"/>
                </a:lnTo>
                <a:lnTo>
                  <a:pt x="1496" y="979"/>
                </a:lnTo>
                <a:lnTo>
                  <a:pt x="1492" y="981"/>
                </a:lnTo>
                <a:lnTo>
                  <a:pt x="1490" y="981"/>
                </a:lnTo>
                <a:lnTo>
                  <a:pt x="1488" y="981"/>
                </a:lnTo>
                <a:lnTo>
                  <a:pt x="1490" y="979"/>
                </a:lnTo>
                <a:lnTo>
                  <a:pt x="1490" y="970"/>
                </a:lnTo>
                <a:lnTo>
                  <a:pt x="1488" y="975"/>
                </a:lnTo>
                <a:lnTo>
                  <a:pt x="1488" y="964"/>
                </a:lnTo>
                <a:lnTo>
                  <a:pt x="1486" y="964"/>
                </a:lnTo>
                <a:lnTo>
                  <a:pt x="1488" y="960"/>
                </a:lnTo>
                <a:lnTo>
                  <a:pt x="1492" y="960"/>
                </a:lnTo>
                <a:lnTo>
                  <a:pt x="1494" y="968"/>
                </a:lnTo>
                <a:lnTo>
                  <a:pt x="1499" y="971"/>
                </a:lnTo>
                <a:lnTo>
                  <a:pt x="1503" y="973"/>
                </a:lnTo>
                <a:lnTo>
                  <a:pt x="1505" y="971"/>
                </a:lnTo>
                <a:lnTo>
                  <a:pt x="1507" y="962"/>
                </a:lnTo>
                <a:lnTo>
                  <a:pt x="1459" y="129"/>
                </a:lnTo>
                <a:lnTo>
                  <a:pt x="1488" y="119"/>
                </a:lnTo>
                <a:lnTo>
                  <a:pt x="1488" y="121"/>
                </a:lnTo>
                <a:lnTo>
                  <a:pt x="1490" y="121"/>
                </a:lnTo>
                <a:lnTo>
                  <a:pt x="1488" y="119"/>
                </a:lnTo>
                <a:lnTo>
                  <a:pt x="1459" y="129"/>
                </a:lnTo>
                <a:lnTo>
                  <a:pt x="1432" y="92"/>
                </a:lnTo>
                <a:lnTo>
                  <a:pt x="1430" y="92"/>
                </a:lnTo>
                <a:lnTo>
                  <a:pt x="1428" y="94"/>
                </a:lnTo>
                <a:lnTo>
                  <a:pt x="1430" y="96"/>
                </a:lnTo>
                <a:lnTo>
                  <a:pt x="1430" y="94"/>
                </a:lnTo>
                <a:lnTo>
                  <a:pt x="1432" y="92"/>
                </a:lnTo>
                <a:lnTo>
                  <a:pt x="1459" y="129"/>
                </a:lnTo>
                <a:lnTo>
                  <a:pt x="1553" y="376"/>
                </a:lnTo>
                <a:lnTo>
                  <a:pt x="1546" y="426"/>
                </a:lnTo>
                <a:lnTo>
                  <a:pt x="1544" y="418"/>
                </a:lnTo>
                <a:lnTo>
                  <a:pt x="1544" y="422"/>
                </a:lnTo>
                <a:lnTo>
                  <a:pt x="1544" y="424"/>
                </a:lnTo>
                <a:lnTo>
                  <a:pt x="1544" y="422"/>
                </a:lnTo>
                <a:lnTo>
                  <a:pt x="1544" y="440"/>
                </a:lnTo>
                <a:lnTo>
                  <a:pt x="1546" y="445"/>
                </a:lnTo>
                <a:lnTo>
                  <a:pt x="1546" y="442"/>
                </a:lnTo>
                <a:lnTo>
                  <a:pt x="1546" y="440"/>
                </a:lnTo>
                <a:lnTo>
                  <a:pt x="1546" y="451"/>
                </a:lnTo>
                <a:lnTo>
                  <a:pt x="1547" y="461"/>
                </a:lnTo>
                <a:lnTo>
                  <a:pt x="1547" y="482"/>
                </a:lnTo>
                <a:lnTo>
                  <a:pt x="1547" y="486"/>
                </a:lnTo>
                <a:lnTo>
                  <a:pt x="1549" y="484"/>
                </a:lnTo>
                <a:lnTo>
                  <a:pt x="1549" y="488"/>
                </a:lnTo>
                <a:lnTo>
                  <a:pt x="1549" y="478"/>
                </a:lnTo>
                <a:lnTo>
                  <a:pt x="1551" y="491"/>
                </a:lnTo>
                <a:lnTo>
                  <a:pt x="1553" y="486"/>
                </a:lnTo>
                <a:lnTo>
                  <a:pt x="1553" y="480"/>
                </a:lnTo>
                <a:lnTo>
                  <a:pt x="1553" y="465"/>
                </a:lnTo>
                <a:lnTo>
                  <a:pt x="1551" y="445"/>
                </a:lnTo>
                <a:lnTo>
                  <a:pt x="1546" y="426"/>
                </a:lnTo>
                <a:lnTo>
                  <a:pt x="1555" y="374"/>
                </a:lnTo>
                <a:lnTo>
                  <a:pt x="1553" y="376"/>
                </a:lnTo>
                <a:lnTo>
                  <a:pt x="1459" y="129"/>
                </a:lnTo>
                <a:lnTo>
                  <a:pt x="1609" y="397"/>
                </a:lnTo>
                <a:lnTo>
                  <a:pt x="1609" y="386"/>
                </a:lnTo>
                <a:lnTo>
                  <a:pt x="1609" y="384"/>
                </a:lnTo>
                <a:lnTo>
                  <a:pt x="1605" y="372"/>
                </a:lnTo>
                <a:lnTo>
                  <a:pt x="1605" y="369"/>
                </a:lnTo>
                <a:lnTo>
                  <a:pt x="1603" y="372"/>
                </a:lnTo>
                <a:lnTo>
                  <a:pt x="1603" y="380"/>
                </a:lnTo>
                <a:lnTo>
                  <a:pt x="1605" y="390"/>
                </a:lnTo>
                <a:lnTo>
                  <a:pt x="1611" y="405"/>
                </a:lnTo>
                <a:lnTo>
                  <a:pt x="1609" y="397"/>
                </a:lnTo>
                <a:lnTo>
                  <a:pt x="1459" y="129"/>
                </a:lnTo>
                <a:lnTo>
                  <a:pt x="1618" y="943"/>
                </a:lnTo>
                <a:lnTo>
                  <a:pt x="1620" y="943"/>
                </a:lnTo>
                <a:lnTo>
                  <a:pt x="1624" y="943"/>
                </a:lnTo>
                <a:lnTo>
                  <a:pt x="1613" y="943"/>
                </a:lnTo>
                <a:lnTo>
                  <a:pt x="1618" y="943"/>
                </a:lnTo>
                <a:lnTo>
                  <a:pt x="1459" y="129"/>
                </a:lnTo>
                <a:lnTo>
                  <a:pt x="1551" y="524"/>
                </a:lnTo>
                <a:lnTo>
                  <a:pt x="1553" y="532"/>
                </a:lnTo>
                <a:lnTo>
                  <a:pt x="1553" y="528"/>
                </a:lnTo>
                <a:lnTo>
                  <a:pt x="1551" y="524"/>
                </a:lnTo>
                <a:lnTo>
                  <a:pt x="1459" y="129"/>
                </a:lnTo>
                <a:lnTo>
                  <a:pt x="1474" y="54"/>
                </a:lnTo>
                <a:lnTo>
                  <a:pt x="1473" y="52"/>
                </a:lnTo>
                <a:lnTo>
                  <a:pt x="1473" y="54"/>
                </a:lnTo>
                <a:lnTo>
                  <a:pt x="1474" y="54"/>
                </a:lnTo>
                <a:lnTo>
                  <a:pt x="1459" y="129"/>
                </a:lnTo>
                <a:lnTo>
                  <a:pt x="1419" y="42"/>
                </a:lnTo>
                <a:lnTo>
                  <a:pt x="1419" y="44"/>
                </a:lnTo>
                <a:lnTo>
                  <a:pt x="1421" y="44"/>
                </a:lnTo>
                <a:lnTo>
                  <a:pt x="1421" y="42"/>
                </a:lnTo>
                <a:lnTo>
                  <a:pt x="1419" y="42"/>
                </a:lnTo>
                <a:lnTo>
                  <a:pt x="1459" y="129"/>
                </a:lnTo>
                <a:lnTo>
                  <a:pt x="1417" y="34"/>
                </a:lnTo>
                <a:lnTo>
                  <a:pt x="1419" y="34"/>
                </a:lnTo>
                <a:lnTo>
                  <a:pt x="1421" y="33"/>
                </a:lnTo>
                <a:lnTo>
                  <a:pt x="1421" y="31"/>
                </a:lnTo>
                <a:lnTo>
                  <a:pt x="1421" y="29"/>
                </a:lnTo>
                <a:lnTo>
                  <a:pt x="1421" y="27"/>
                </a:lnTo>
                <a:lnTo>
                  <a:pt x="1419" y="27"/>
                </a:lnTo>
                <a:lnTo>
                  <a:pt x="1419" y="29"/>
                </a:lnTo>
                <a:lnTo>
                  <a:pt x="1417" y="29"/>
                </a:lnTo>
                <a:lnTo>
                  <a:pt x="1417" y="31"/>
                </a:lnTo>
                <a:lnTo>
                  <a:pt x="1417" y="33"/>
                </a:lnTo>
                <a:lnTo>
                  <a:pt x="1417" y="34"/>
                </a:lnTo>
                <a:lnTo>
                  <a:pt x="1459" y="129"/>
                </a:lnTo>
                <a:lnTo>
                  <a:pt x="1413" y="13"/>
                </a:lnTo>
                <a:lnTo>
                  <a:pt x="1415" y="15"/>
                </a:lnTo>
                <a:lnTo>
                  <a:pt x="1415" y="13"/>
                </a:lnTo>
                <a:lnTo>
                  <a:pt x="1417" y="11"/>
                </a:lnTo>
                <a:lnTo>
                  <a:pt x="1417" y="10"/>
                </a:lnTo>
                <a:lnTo>
                  <a:pt x="1417" y="8"/>
                </a:lnTo>
                <a:lnTo>
                  <a:pt x="1415" y="8"/>
                </a:lnTo>
                <a:lnTo>
                  <a:pt x="1415" y="6"/>
                </a:lnTo>
                <a:lnTo>
                  <a:pt x="1415" y="8"/>
                </a:lnTo>
                <a:lnTo>
                  <a:pt x="1415" y="6"/>
                </a:lnTo>
                <a:lnTo>
                  <a:pt x="1415" y="8"/>
                </a:lnTo>
                <a:lnTo>
                  <a:pt x="1413" y="10"/>
                </a:lnTo>
                <a:lnTo>
                  <a:pt x="1413" y="11"/>
                </a:lnTo>
                <a:lnTo>
                  <a:pt x="1413" y="13"/>
                </a:lnTo>
                <a:lnTo>
                  <a:pt x="1459" y="129"/>
                </a:lnTo>
                <a:lnTo>
                  <a:pt x="1426" y="15"/>
                </a:lnTo>
                <a:lnTo>
                  <a:pt x="1426" y="13"/>
                </a:lnTo>
                <a:lnTo>
                  <a:pt x="1426" y="11"/>
                </a:lnTo>
                <a:lnTo>
                  <a:pt x="1426" y="10"/>
                </a:lnTo>
                <a:lnTo>
                  <a:pt x="1425" y="11"/>
                </a:lnTo>
                <a:lnTo>
                  <a:pt x="1425" y="13"/>
                </a:lnTo>
                <a:lnTo>
                  <a:pt x="1425" y="15"/>
                </a:lnTo>
                <a:lnTo>
                  <a:pt x="1426" y="15"/>
                </a:lnTo>
                <a:lnTo>
                  <a:pt x="1459" y="129"/>
                </a:lnTo>
                <a:lnTo>
                  <a:pt x="1428" y="34"/>
                </a:lnTo>
                <a:lnTo>
                  <a:pt x="1428" y="36"/>
                </a:lnTo>
                <a:lnTo>
                  <a:pt x="1430" y="34"/>
                </a:lnTo>
                <a:lnTo>
                  <a:pt x="1430" y="33"/>
                </a:lnTo>
                <a:lnTo>
                  <a:pt x="1428" y="34"/>
                </a:lnTo>
                <a:lnTo>
                  <a:pt x="1459" y="129"/>
                </a:lnTo>
                <a:lnTo>
                  <a:pt x="1459" y="90"/>
                </a:lnTo>
                <a:lnTo>
                  <a:pt x="1459" y="88"/>
                </a:lnTo>
                <a:lnTo>
                  <a:pt x="1457" y="88"/>
                </a:lnTo>
                <a:lnTo>
                  <a:pt x="1459" y="90"/>
                </a:lnTo>
                <a:lnTo>
                  <a:pt x="1459" y="129"/>
                </a:lnTo>
                <a:lnTo>
                  <a:pt x="1480" y="65"/>
                </a:lnTo>
                <a:lnTo>
                  <a:pt x="1478" y="65"/>
                </a:lnTo>
                <a:lnTo>
                  <a:pt x="1478" y="67"/>
                </a:lnTo>
                <a:lnTo>
                  <a:pt x="1480" y="65"/>
                </a:lnTo>
                <a:lnTo>
                  <a:pt x="1459" y="129"/>
                </a:lnTo>
                <a:lnTo>
                  <a:pt x="1505" y="359"/>
                </a:lnTo>
                <a:lnTo>
                  <a:pt x="1503" y="351"/>
                </a:lnTo>
                <a:lnTo>
                  <a:pt x="1503" y="355"/>
                </a:lnTo>
                <a:lnTo>
                  <a:pt x="1505" y="359"/>
                </a:lnTo>
                <a:lnTo>
                  <a:pt x="1459" y="129"/>
                </a:lnTo>
                <a:lnTo>
                  <a:pt x="1434" y="40"/>
                </a:lnTo>
                <a:lnTo>
                  <a:pt x="1436" y="40"/>
                </a:lnTo>
                <a:lnTo>
                  <a:pt x="1436" y="38"/>
                </a:lnTo>
                <a:lnTo>
                  <a:pt x="1438" y="38"/>
                </a:lnTo>
                <a:lnTo>
                  <a:pt x="1436" y="36"/>
                </a:lnTo>
                <a:lnTo>
                  <a:pt x="1438" y="36"/>
                </a:lnTo>
                <a:lnTo>
                  <a:pt x="1438" y="34"/>
                </a:lnTo>
                <a:lnTo>
                  <a:pt x="1436" y="33"/>
                </a:lnTo>
                <a:lnTo>
                  <a:pt x="1438" y="33"/>
                </a:lnTo>
                <a:lnTo>
                  <a:pt x="1436" y="33"/>
                </a:lnTo>
                <a:lnTo>
                  <a:pt x="1434" y="33"/>
                </a:lnTo>
                <a:lnTo>
                  <a:pt x="1434" y="34"/>
                </a:lnTo>
                <a:lnTo>
                  <a:pt x="1432" y="36"/>
                </a:lnTo>
                <a:lnTo>
                  <a:pt x="1432" y="40"/>
                </a:lnTo>
                <a:lnTo>
                  <a:pt x="1434" y="40"/>
                </a:lnTo>
                <a:lnTo>
                  <a:pt x="1459" y="129"/>
                </a:lnTo>
                <a:lnTo>
                  <a:pt x="1440" y="77"/>
                </a:lnTo>
                <a:lnTo>
                  <a:pt x="1442" y="77"/>
                </a:lnTo>
                <a:lnTo>
                  <a:pt x="1442" y="75"/>
                </a:lnTo>
                <a:lnTo>
                  <a:pt x="1442" y="73"/>
                </a:lnTo>
                <a:lnTo>
                  <a:pt x="1440" y="73"/>
                </a:lnTo>
                <a:lnTo>
                  <a:pt x="1440" y="75"/>
                </a:lnTo>
                <a:lnTo>
                  <a:pt x="1440" y="77"/>
                </a:lnTo>
                <a:lnTo>
                  <a:pt x="1459" y="129"/>
                </a:lnTo>
                <a:lnTo>
                  <a:pt x="1448" y="59"/>
                </a:lnTo>
                <a:lnTo>
                  <a:pt x="1450" y="61"/>
                </a:lnTo>
                <a:lnTo>
                  <a:pt x="1451" y="61"/>
                </a:lnTo>
                <a:lnTo>
                  <a:pt x="1451" y="59"/>
                </a:lnTo>
                <a:lnTo>
                  <a:pt x="1451" y="58"/>
                </a:lnTo>
                <a:lnTo>
                  <a:pt x="1450" y="58"/>
                </a:lnTo>
                <a:lnTo>
                  <a:pt x="1448" y="58"/>
                </a:lnTo>
                <a:lnTo>
                  <a:pt x="1448" y="59"/>
                </a:lnTo>
                <a:lnTo>
                  <a:pt x="1459" y="129"/>
                </a:lnTo>
                <a:lnTo>
                  <a:pt x="1438" y="2"/>
                </a:lnTo>
                <a:lnTo>
                  <a:pt x="1436" y="2"/>
                </a:lnTo>
                <a:lnTo>
                  <a:pt x="1436" y="4"/>
                </a:lnTo>
                <a:lnTo>
                  <a:pt x="1438" y="2"/>
                </a:lnTo>
                <a:lnTo>
                  <a:pt x="1459" y="129"/>
                </a:lnTo>
                <a:lnTo>
                  <a:pt x="1442" y="54"/>
                </a:lnTo>
                <a:lnTo>
                  <a:pt x="1444" y="52"/>
                </a:lnTo>
                <a:lnTo>
                  <a:pt x="1444" y="50"/>
                </a:lnTo>
                <a:lnTo>
                  <a:pt x="1442" y="52"/>
                </a:lnTo>
                <a:lnTo>
                  <a:pt x="1442" y="54"/>
                </a:lnTo>
                <a:lnTo>
                  <a:pt x="1459" y="129"/>
                </a:lnTo>
                <a:lnTo>
                  <a:pt x="1544" y="981"/>
                </a:lnTo>
                <a:lnTo>
                  <a:pt x="1544" y="983"/>
                </a:lnTo>
                <a:lnTo>
                  <a:pt x="1546" y="981"/>
                </a:lnTo>
                <a:lnTo>
                  <a:pt x="1544" y="981"/>
                </a:lnTo>
                <a:lnTo>
                  <a:pt x="1459" y="129"/>
                </a:lnTo>
                <a:lnTo>
                  <a:pt x="40" y="461"/>
                </a:lnTo>
                <a:lnTo>
                  <a:pt x="40" y="463"/>
                </a:lnTo>
                <a:lnTo>
                  <a:pt x="42" y="459"/>
                </a:lnTo>
                <a:lnTo>
                  <a:pt x="40" y="461"/>
                </a:lnTo>
                <a:lnTo>
                  <a:pt x="1459" y="129"/>
                </a:lnTo>
                <a:lnTo>
                  <a:pt x="1609" y="369"/>
                </a:lnTo>
                <a:lnTo>
                  <a:pt x="1609" y="347"/>
                </a:lnTo>
                <a:lnTo>
                  <a:pt x="1609" y="349"/>
                </a:lnTo>
                <a:lnTo>
                  <a:pt x="1607" y="342"/>
                </a:lnTo>
                <a:lnTo>
                  <a:pt x="1605" y="336"/>
                </a:lnTo>
                <a:lnTo>
                  <a:pt x="1603" y="332"/>
                </a:lnTo>
                <a:lnTo>
                  <a:pt x="1601" y="332"/>
                </a:lnTo>
                <a:lnTo>
                  <a:pt x="1599" y="336"/>
                </a:lnTo>
                <a:lnTo>
                  <a:pt x="1601" y="353"/>
                </a:lnTo>
                <a:lnTo>
                  <a:pt x="1601" y="359"/>
                </a:lnTo>
                <a:lnTo>
                  <a:pt x="1601" y="346"/>
                </a:lnTo>
                <a:lnTo>
                  <a:pt x="1603" y="342"/>
                </a:lnTo>
                <a:lnTo>
                  <a:pt x="1605" y="347"/>
                </a:lnTo>
                <a:lnTo>
                  <a:pt x="1609" y="369"/>
                </a:lnTo>
                <a:lnTo>
                  <a:pt x="1459" y="129"/>
                </a:lnTo>
                <a:lnTo>
                  <a:pt x="1519" y="449"/>
                </a:lnTo>
                <a:lnTo>
                  <a:pt x="1517" y="407"/>
                </a:lnTo>
                <a:lnTo>
                  <a:pt x="1519" y="442"/>
                </a:lnTo>
                <a:lnTo>
                  <a:pt x="1519" y="449"/>
                </a:lnTo>
                <a:lnTo>
                  <a:pt x="1459" y="129"/>
                </a:lnTo>
                <a:lnTo>
                  <a:pt x="40" y="465"/>
                </a:lnTo>
                <a:lnTo>
                  <a:pt x="38" y="466"/>
                </a:lnTo>
                <a:lnTo>
                  <a:pt x="38" y="470"/>
                </a:lnTo>
                <a:lnTo>
                  <a:pt x="40" y="470"/>
                </a:lnTo>
                <a:lnTo>
                  <a:pt x="42" y="468"/>
                </a:lnTo>
                <a:lnTo>
                  <a:pt x="42" y="465"/>
                </a:lnTo>
                <a:lnTo>
                  <a:pt x="40" y="465"/>
                </a:lnTo>
                <a:lnTo>
                  <a:pt x="1459" y="129"/>
                </a:lnTo>
                <a:lnTo>
                  <a:pt x="1572" y="824"/>
                </a:lnTo>
                <a:lnTo>
                  <a:pt x="1570" y="818"/>
                </a:lnTo>
                <a:lnTo>
                  <a:pt x="1572" y="818"/>
                </a:lnTo>
                <a:lnTo>
                  <a:pt x="1574" y="818"/>
                </a:lnTo>
                <a:lnTo>
                  <a:pt x="1576" y="816"/>
                </a:lnTo>
                <a:lnTo>
                  <a:pt x="1574" y="814"/>
                </a:lnTo>
                <a:lnTo>
                  <a:pt x="1572" y="812"/>
                </a:lnTo>
                <a:lnTo>
                  <a:pt x="1570" y="812"/>
                </a:lnTo>
                <a:lnTo>
                  <a:pt x="1572" y="810"/>
                </a:lnTo>
                <a:lnTo>
                  <a:pt x="1576" y="802"/>
                </a:lnTo>
                <a:lnTo>
                  <a:pt x="1572" y="806"/>
                </a:lnTo>
                <a:lnTo>
                  <a:pt x="1569" y="810"/>
                </a:lnTo>
                <a:lnTo>
                  <a:pt x="1569" y="806"/>
                </a:lnTo>
                <a:lnTo>
                  <a:pt x="1569" y="802"/>
                </a:lnTo>
                <a:lnTo>
                  <a:pt x="1567" y="802"/>
                </a:lnTo>
                <a:lnTo>
                  <a:pt x="1567" y="806"/>
                </a:lnTo>
                <a:lnTo>
                  <a:pt x="1563" y="808"/>
                </a:lnTo>
                <a:lnTo>
                  <a:pt x="1565" y="810"/>
                </a:lnTo>
                <a:lnTo>
                  <a:pt x="1563" y="812"/>
                </a:lnTo>
                <a:lnTo>
                  <a:pt x="1559" y="814"/>
                </a:lnTo>
                <a:lnTo>
                  <a:pt x="1563" y="814"/>
                </a:lnTo>
                <a:lnTo>
                  <a:pt x="1563" y="816"/>
                </a:lnTo>
                <a:lnTo>
                  <a:pt x="1563" y="818"/>
                </a:lnTo>
                <a:lnTo>
                  <a:pt x="1563" y="820"/>
                </a:lnTo>
                <a:lnTo>
                  <a:pt x="1565" y="822"/>
                </a:lnTo>
                <a:lnTo>
                  <a:pt x="1567" y="822"/>
                </a:lnTo>
                <a:lnTo>
                  <a:pt x="1567" y="826"/>
                </a:lnTo>
                <a:lnTo>
                  <a:pt x="1569" y="826"/>
                </a:lnTo>
                <a:lnTo>
                  <a:pt x="1570" y="826"/>
                </a:lnTo>
                <a:lnTo>
                  <a:pt x="1572" y="826"/>
                </a:lnTo>
                <a:lnTo>
                  <a:pt x="1572" y="824"/>
                </a:lnTo>
                <a:lnTo>
                  <a:pt x="1459" y="129"/>
                </a:lnTo>
                <a:lnTo>
                  <a:pt x="1597" y="943"/>
                </a:lnTo>
                <a:lnTo>
                  <a:pt x="1592" y="943"/>
                </a:lnTo>
                <a:lnTo>
                  <a:pt x="1597" y="945"/>
                </a:lnTo>
                <a:lnTo>
                  <a:pt x="1597" y="943"/>
                </a:lnTo>
                <a:lnTo>
                  <a:pt x="1459" y="129"/>
                </a:lnTo>
                <a:lnTo>
                  <a:pt x="33" y="428"/>
                </a:lnTo>
                <a:lnTo>
                  <a:pt x="33" y="420"/>
                </a:lnTo>
                <a:lnTo>
                  <a:pt x="33" y="417"/>
                </a:lnTo>
                <a:lnTo>
                  <a:pt x="31" y="418"/>
                </a:lnTo>
                <a:lnTo>
                  <a:pt x="31" y="420"/>
                </a:lnTo>
                <a:lnTo>
                  <a:pt x="31" y="418"/>
                </a:lnTo>
                <a:lnTo>
                  <a:pt x="31" y="411"/>
                </a:lnTo>
                <a:lnTo>
                  <a:pt x="29" y="424"/>
                </a:lnTo>
                <a:lnTo>
                  <a:pt x="29" y="436"/>
                </a:lnTo>
                <a:lnTo>
                  <a:pt x="31" y="428"/>
                </a:lnTo>
                <a:lnTo>
                  <a:pt x="33" y="428"/>
                </a:lnTo>
                <a:lnTo>
                  <a:pt x="1459" y="129"/>
                </a:lnTo>
                <a:lnTo>
                  <a:pt x="1599" y="941"/>
                </a:lnTo>
                <a:lnTo>
                  <a:pt x="1597" y="943"/>
                </a:lnTo>
                <a:lnTo>
                  <a:pt x="1601" y="941"/>
                </a:lnTo>
                <a:lnTo>
                  <a:pt x="1599" y="941"/>
                </a:lnTo>
                <a:lnTo>
                  <a:pt x="1459" y="129"/>
                </a:lnTo>
                <a:lnTo>
                  <a:pt x="1559" y="793"/>
                </a:lnTo>
                <a:lnTo>
                  <a:pt x="1561" y="793"/>
                </a:lnTo>
                <a:lnTo>
                  <a:pt x="1561" y="795"/>
                </a:lnTo>
                <a:lnTo>
                  <a:pt x="1561" y="797"/>
                </a:lnTo>
                <a:lnTo>
                  <a:pt x="1563" y="799"/>
                </a:lnTo>
                <a:lnTo>
                  <a:pt x="1565" y="799"/>
                </a:lnTo>
                <a:lnTo>
                  <a:pt x="1565" y="797"/>
                </a:lnTo>
                <a:lnTo>
                  <a:pt x="1565" y="795"/>
                </a:lnTo>
                <a:lnTo>
                  <a:pt x="1565" y="793"/>
                </a:lnTo>
                <a:lnTo>
                  <a:pt x="1565" y="791"/>
                </a:lnTo>
                <a:lnTo>
                  <a:pt x="1567" y="789"/>
                </a:lnTo>
                <a:lnTo>
                  <a:pt x="1563" y="791"/>
                </a:lnTo>
                <a:lnTo>
                  <a:pt x="1563" y="789"/>
                </a:lnTo>
                <a:lnTo>
                  <a:pt x="1561" y="789"/>
                </a:lnTo>
                <a:lnTo>
                  <a:pt x="1561" y="791"/>
                </a:lnTo>
                <a:lnTo>
                  <a:pt x="1561" y="793"/>
                </a:lnTo>
                <a:lnTo>
                  <a:pt x="1559" y="793"/>
                </a:lnTo>
                <a:lnTo>
                  <a:pt x="1459" y="129"/>
                </a:lnTo>
                <a:lnTo>
                  <a:pt x="1567" y="849"/>
                </a:lnTo>
                <a:lnTo>
                  <a:pt x="1567" y="847"/>
                </a:lnTo>
                <a:lnTo>
                  <a:pt x="1565" y="849"/>
                </a:lnTo>
                <a:lnTo>
                  <a:pt x="1565" y="862"/>
                </a:lnTo>
                <a:lnTo>
                  <a:pt x="1561" y="889"/>
                </a:lnTo>
                <a:lnTo>
                  <a:pt x="1561" y="893"/>
                </a:lnTo>
                <a:lnTo>
                  <a:pt x="1563" y="891"/>
                </a:lnTo>
                <a:lnTo>
                  <a:pt x="1567" y="883"/>
                </a:lnTo>
                <a:lnTo>
                  <a:pt x="1569" y="881"/>
                </a:lnTo>
                <a:lnTo>
                  <a:pt x="1569" y="879"/>
                </a:lnTo>
                <a:lnTo>
                  <a:pt x="1567" y="872"/>
                </a:lnTo>
                <a:lnTo>
                  <a:pt x="1567" y="862"/>
                </a:lnTo>
                <a:lnTo>
                  <a:pt x="1567" y="849"/>
                </a:lnTo>
                <a:lnTo>
                  <a:pt x="1459" y="129"/>
                </a:lnTo>
                <a:lnTo>
                  <a:pt x="1547" y="1129"/>
                </a:lnTo>
                <a:lnTo>
                  <a:pt x="1547" y="1131"/>
                </a:lnTo>
                <a:lnTo>
                  <a:pt x="1549" y="1129"/>
                </a:lnTo>
                <a:lnTo>
                  <a:pt x="1547" y="1129"/>
                </a:lnTo>
                <a:lnTo>
                  <a:pt x="1459" y="129"/>
                </a:lnTo>
                <a:lnTo>
                  <a:pt x="11" y="461"/>
                </a:lnTo>
                <a:lnTo>
                  <a:pt x="13" y="445"/>
                </a:lnTo>
                <a:lnTo>
                  <a:pt x="10" y="461"/>
                </a:lnTo>
                <a:lnTo>
                  <a:pt x="10" y="470"/>
                </a:lnTo>
                <a:lnTo>
                  <a:pt x="11" y="470"/>
                </a:lnTo>
                <a:lnTo>
                  <a:pt x="11" y="461"/>
                </a:lnTo>
                <a:lnTo>
                  <a:pt x="1459" y="129"/>
                </a:lnTo>
                <a:lnTo>
                  <a:pt x="2" y="626"/>
                </a:lnTo>
                <a:lnTo>
                  <a:pt x="0" y="618"/>
                </a:lnTo>
                <a:lnTo>
                  <a:pt x="0" y="628"/>
                </a:lnTo>
                <a:lnTo>
                  <a:pt x="2" y="628"/>
                </a:lnTo>
                <a:lnTo>
                  <a:pt x="2" y="626"/>
                </a:lnTo>
                <a:lnTo>
                  <a:pt x="1459" y="129"/>
                </a:lnTo>
                <a:lnTo>
                  <a:pt x="1572" y="862"/>
                </a:lnTo>
                <a:lnTo>
                  <a:pt x="1574" y="862"/>
                </a:lnTo>
                <a:lnTo>
                  <a:pt x="1576" y="862"/>
                </a:lnTo>
                <a:lnTo>
                  <a:pt x="1578" y="858"/>
                </a:lnTo>
                <a:lnTo>
                  <a:pt x="1574" y="850"/>
                </a:lnTo>
                <a:lnTo>
                  <a:pt x="1572" y="850"/>
                </a:lnTo>
                <a:lnTo>
                  <a:pt x="1572" y="852"/>
                </a:lnTo>
                <a:lnTo>
                  <a:pt x="1570" y="856"/>
                </a:lnTo>
                <a:lnTo>
                  <a:pt x="1570" y="862"/>
                </a:lnTo>
                <a:lnTo>
                  <a:pt x="1572" y="862"/>
                </a:lnTo>
                <a:lnTo>
                  <a:pt x="1459" y="129"/>
                </a:lnTo>
                <a:lnTo>
                  <a:pt x="1570" y="693"/>
                </a:lnTo>
                <a:lnTo>
                  <a:pt x="1570" y="691"/>
                </a:lnTo>
                <a:lnTo>
                  <a:pt x="1569" y="691"/>
                </a:lnTo>
                <a:lnTo>
                  <a:pt x="1567" y="699"/>
                </a:lnTo>
                <a:lnTo>
                  <a:pt x="1569" y="701"/>
                </a:lnTo>
                <a:lnTo>
                  <a:pt x="1572" y="705"/>
                </a:lnTo>
                <a:lnTo>
                  <a:pt x="1572" y="703"/>
                </a:lnTo>
                <a:lnTo>
                  <a:pt x="1570" y="699"/>
                </a:lnTo>
                <a:lnTo>
                  <a:pt x="1569" y="695"/>
                </a:lnTo>
                <a:lnTo>
                  <a:pt x="1570" y="693"/>
                </a:lnTo>
                <a:lnTo>
                  <a:pt x="1459" y="129"/>
                </a:lnTo>
                <a:lnTo>
                  <a:pt x="1565" y="1137"/>
                </a:lnTo>
                <a:lnTo>
                  <a:pt x="1567" y="1133"/>
                </a:lnTo>
                <a:lnTo>
                  <a:pt x="1565" y="1135"/>
                </a:lnTo>
                <a:lnTo>
                  <a:pt x="1565" y="1137"/>
                </a:lnTo>
                <a:lnTo>
                  <a:pt x="1459" y="129"/>
                </a:lnTo>
                <a:close/>
              </a:path>
            </a:pathLst>
          </a:custGeom>
          <a:solidFill>
            <a:schemeClr val="bg2">
              <a:tint val="9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ja-JP" altLang="en-US">
              <a:effectLst>
                <a:outerShdw blurRad="50800" dist="50800" dir="5400000" algn="tl" rotWithShape="0">
                  <a:srgbClr val="000000">
                    <a:alpha val="30000"/>
                  </a:srgbClr>
                </a:outerShdw>
              </a:effectLst>
            </a:endParaRPr>
          </a:p>
        </p:txBody>
      </p:sp>
      <p:sp>
        <p:nvSpPr>
          <p:cNvPr id="25" name="タイトル プレースホルダ 24"/>
          <p:cNvSpPr>
            <a:spLocks noGrp="1"/>
          </p:cNvSpPr>
          <p:nvPr>
            <p:ph type="title"/>
          </p:nvPr>
        </p:nvSpPr>
        <p:spPr>
          <a:xfrm>
            <a:off x="457200" y="274638"/>
            <a:ext cx="8229600" cy="1143000"/>
          </a:xfrm>
          <a:prstGeom prst="rect">
            <a:avLst/>
          </a:prstGeom>
        </p:spPr>
        <p:txBody>
          <a:bodyPr vert="horz" rtlCol="0" anchor="ctr">
            <a:normAutofit/>
          </a:body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00174"/>
            <a:ext cx="8229600" cy="4525963"/>
          </a:xfrm>
          <a:prstGeom prst="rect">
            <a:avLst/>
          </a:prstGeom>
        </p:spPr>
        <p:txBody>
          <a:bodyPr vert="horz" rtlCol="0">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7" name="日付プレースホルダ 16"/>
          <p:cNvSpPr>
            <a:spLocks noGrp="1"/>
          </p:cNvSpPr>
          <p:nvPr>
            <p:ph type="dt" sz="half" idx="2"/>
          </p:nvPr>
        </p:nvSpPr>
        <p:spPr>
          <a:xfrm>
            <a:off x="457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endParaRPr lang="en-US" altLang="ja-JP"/>
          </a:p>
        </p:txBody>
      </p:sp>
      <p:sp>
        <p:nvSpPr>
          <p:cNvPr id="12" name="スライド番号プレースホルダ 11"/>
          <p:cNvSpPr>
            <a:spLocks noGrp="1"/>
          </p:cNvSpPr>
          <p:nvPr>
            <p:ph type="sldNum" sz="quarter" idx="4"/>
          </p:nvPr>
        </p:nvSpPr>
        <p:spPr>
          <a:xfrm>
            <a:off x="6553200" y="6356350"/>
            <a:ext cx="2133600" cy="365125"/>
          </a:xfrm>
          <a:prstGeom prst="rect">
            <a:avLst/>
          </a:prstGeom>
        </p:spPr>
        <p:txBody>
          <a:bodyPr vert="horz" rtlCol="0" anchor="ctr"/>
          <a:lstStyle>
            <a:lvl1pPr algn="ctr" eaLnBrk="1" latinLnBrk="0" hangingPunct="1">
              <a:defRPr kumimoji="0" sz="1200">
                <a:solidFill>
                  <a:schemeClr val="tx2"/>
                </a:solidFill>
              </a:defRPr>
            </a:lvl1pPr>
          </a:lstStyle>
          <a:p>
            <a:pPr>
              <a:defRPr/>
            </a:pPr>
            <a:fld id="{1F4487C0-4F43-4C69-8989-E70E134CBE5C}" type="slidenum">
              <a:rPr lang="en-US" altLang="ja-JP" smtClean="0"/>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400" baseline="0">
          <a:gradFill flip="none" rotWithShape="1">
            <a:gsLst>
              <a:gs pos="60000">
                <a:schemeClr val="tx2"/>
              </a:gs>
              <a:gs pos="100000">
                <a:schemeClr val="tx2">
                  <a:tint val="20000"/>
                </a:schemeClr>
              </a:gs>
            </a:gsLst>
            <a:lin ang="5400000" scaled="1"/>
            <a:tileRect/>
          </a:gradFill>
          <a:effectLst>
            <a:outerShdw blurRad="127000" algn="tl" rotWithShape="0">
              <a:schemeClr val="bg1">
                <a:alpha val="90000"/>
              </a:schemeClr>
            </a:outerShd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60000"/>
        <a:buFont typeface="Wingdings"/>
        <a:buChar char="u"/>
        <a:defRPr kumimoji="1" sz="3200" baseline="0">
          <a:solidFill>
            <a:schemeClr val="tx2"/>
          </a:solidFill>
          <a:latin typeface="+mn-lt"/>
          <a:ea typeface="+mn-ea"/>
          <a:cs typeface="+mn-cs"/>
        </a:defRPr>
      </a:lvl1pPr>
      <a:lvl2pPr marL="742950" indent="-285750" algn="l" rtl="0" eaLnBrk="1" latinLnBrk="0" hangingPunct="1">
        <a:spcBef>
          <a:spcPct val="20000"/>
        </a:spcBef>
        <a:buClr>
          <a:schemeClr val="tx2">
            <a:tint val="75000"/>
          </a:schemeClr>
        </a:buClr>
        <a:buSzPct val="55000"/>
        <a:buFont typeface="Wingdings"/>
        <a:buChar char="u"/>
        <a:defRPr kumimoji="1" sz="2800" baseline="0">
          <a:solidFill>
            <a:schemeClr val="tx2"/>
          </a:solidFill>
          <a:latin typeface="+mn-lt"/>
          <a:ea typeface="+mn-ea"/>
          <a:cs typeface="+mn-cs"/>
        </a:defRPr>
      </a:lvl2pPr>
      <a:lvl3pPr marL="1143000" indent="-228600" algn="l" rtl="0" eaLnBrk="1" latinLnBrk="0" hangingPunct="1">
        <a:spcBef>
          <a:spcPct val="20000"/>
        </a:spcBef>
        <a:buClr>
          <a:schemeClr val="accent4">
            <a:shade val="75000"/>
          </a:schemeClr>
        </a:buClr>
        <a:buSzPct val="55000"/>
        <a:buFont typeface="Wingdings"/>
        <a:buChar char="u"/>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2">
            <a:shade val="75000"/>
          </a:schemeClr>
        </a:buClr>
        <a:buSzPct val="50000"/>
        <a:buFont typeface="Wingdings"/>
        <a:buChar char="u"/>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5">
            <a:shade val="75000"/>
          </a:schemeClr>
        </a:buClr>
        <a:buSzPct val="45000"/>
        <a:buFont typeface="Wingdings"/>
        <a:buChar char="u"/>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6">
            <a:shade val="75000"/>
          </a:schemeClr>
        </a:buClr>
        <a:buSzPct val="60000"/>
        <a:buFont typeface="Wingdings"/>
        <a:buChar char="u"/>
        <a:defRPr kumimoji="1" sz="2000">
          <a:solidFill>
            <a:schemeClr val="tx2"/>
          </a:solidFill>
          <a:latin typeface="+mn-lt"/>
          <a:ea typeface="+mn-ea"/>
          <a:cs typeface="+mn-cs"/>
        </a:defRPr>
      </a:lvl6pPr>
      <a:lvl7pPr marL="2971800" indent="-228600" algn="l" rtl="0" eaLnBrk="1" latinLnBrk="0" hangingPunct="1">
        <a:spcBef>
          <a:spcPct val="20000"/>
        </a:spcBef>
        <a:buClr>
          <a:schemeClr val="accent1"/>
        </a:buClr>
        <a:buSzPct val="50000"/>
        <a:buFont typeface="Wingdings"/>
        <a:buChar char="u"/>
        <a:defRPr kumimoji="1" sz="2000">
          <a:solidFill>
            <a:schemeClr val="tx2"/>
          </a:solidFill>
          <a:latin typeface="+mn-lt"/>
          <a:ea typeface="+mn-ea"/>
          <a:cs typeface="+mn-cs"/>
        </a:defRPr>
      </a:lvl7pPr>
      <a:lvl8pPr marL="3429000" indent="-228600" algn="l" rtl="0" eaLnBrk="1" latinLnBrk="0" hangingPunct="1">
        <a:spcBef>
          <a:spcPct val="20000"/>
        </a:spcBef>
        <a:buClr>
          <a:schemeClr val="tx2">
            <a:tint val="50000"/>
          </a:schemeClr>
        </a:buClr>
        <a:buSzPct val="50000"/>
        <a:buFont typeface="Wingdings"/>
        <a:buChar char="u"/>
        <a:defRPr kumimoji="1" sz="2000">
          <a:solidFill>
            <a:schemeClr val="tx2"/>
          </a:solidFill>
          <a:latin typeface="+mn-lt"/>
          <a:ea typeface="+mn-ea"/>
          <a:cs typeface="+mn-cs"/>
        </a:defRPr>
      </a:lvl8pPr>
      <a:lvl9pPr marL="3886200" indent="-228600" algn="l" rtl="0" eaLnBrk="1" latinLnBrk="0" hangingPunct="1">
        <a:spcBef>
          <a:spcPct val="20000"/>
        </a:spcBef>
        <a:buClr>
          <a:schemeClr val="accent4"/>
        </a:buClr>
        <a:buSzPct val="50000"/>
        <a:buFont typeface="Wingdings"/>
        <a:buChar char="u"/>
        <a:defRPr kumimoji="1" sz="2000">
          <a:solidFill>
            <a:schemeClr val="tx2"/>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714375"/>
            <a:ext cx="7772400" cy="1634505"/>
          </a:xfrm>
        </p:spPr>
        <p:txBody>
          <a:bodyPr>
            <a:normAutofit fontScale="90000"/>
          </a:bodyPr>
          <a:lstStyle/>
          <a:p>
            <a:r>
              <a:rPr lang="ja-JP" altLang="en-US" b="1" dirty="0" smtClean="0"/>
              <a:t>　</a:t>
            </a:r>
            <a:r>
              <a:rPr lang="en-US" altLang="ja-JP" sz="4800" b="1" dirty="0" smtClean="0"/>
              <a:t/>
            </a:r>
            <a:br>
              <a:rPr lang="en-US" altLang="ja-JP" sz="4800" b="1" dirty="0" smtClean="0"/>
            </a:br>
            <a:r>
              <a:rPr lang="en-US" altLang="ja-JP" sz="4800" b="1" dirty="0" smtClean="0"/>
              <a:t>Macroeconomics</a:t>
            </a:r>
            <a:br>
              <a:rPr lang="en-US" altLang="ja-JP" sz="4800" b="1" dirty="0" smtClean="0"/>
            </a:br>
            <a:r>
              <a:rPr lang="ja-JP" altLang="en-US" b="1" dirty="0" smtClean="0"/>
              <a:t>マ</a:t>
            </a:r>
            <a:r>
              <a:rPr lang="ja-JP" altLang="en-US" sz="4800" b="1" dirty="0" smtClean="0"/>
              <a:t>クロ経済学</a:t>
            </a:r>
            <a:endParaRPr lang="ja-JP" altLang="en-US" sz="4800" dirty="0" smtClean="0"/>
          </a:p>
        </p:txBody>
      </p:sp>
      <p:sp>
        <p:nvSpPr>
          <p:cNvPr id="2051" name="Rectangle 3"/>
          <p:cNvSpPr>
            <a:spLocks noGrp="1" noChangeArrowheads="1"/>
          </p:cNvSpPr>
          <p:nvPr>
            <p:ph type="subTitle" idx="1"/>
          </p:nvPr>
        </p:nvSpPr>
        <p:spPr>
          <a:xfrm>
            <a:off x="395536" y="4357688"/>
            <a:ext cx="8496944" cy="1785937"/>
          </a:xfrm>
        </p:spPr>
        <p:txBody>
          <a:bodyPr/>
          <a:lstStyle/>
          <a:p>
            <a:pPr eaLnBrk="1" hangingPunct="1"/>
            <a:r>
              <a:rPr lang="en-US" altLang="ja-JP" sz="2400" b="1" dirty="0" smtClean="0">
                <a:solidFill>
                  <a:schemeClr val="tx1"/>
                </a:solidFill>
              </a:rPr>
              <a:t>Chap.15</a:t>
            </a:r>
            <a:r>
              <a:rPr lang="ja-JP" altLang="en-US" sz="2400" b="1" dirty="0" smtClean="0">
                <a:solidFill>
                  <a:schemeClr val="tx1"/>
                </a:solidFill>
              </a:rPr>
              <a:t>　</a:t>
            </a:r>
            <a:r>
              <a:rPr lang="en-US" altLang="ja-JP" sz="2400" b="1" dirty="0" smtClean="0">
                <a:solidFill>
                  <a:schemeClr val="tx1"/>
                </a:solidFill>
              </a:rPr>
              <a:t>The Supply of and Demand for </a:t>
            </a:r>
            <a:r>
              <a:rPr lang="en-US" altLang="ja-JP" sz="2400" b="1" dirty="0" smtClean="0">
                <a:solidFill>
                  <a:schemeClr val="tx1"/>
                </a:solidFill>
              </a:rPr>
              <a:t>Money</a:t>
            </a:r>
          </a:p>
          <a:p>
            <a:r>
              <a:rPr lang="ja-JP" altLang="ja-JP" sz="2400" b="1" dirty="0" smtClean="0">
                <a:solidFill>
                  <a:schemeClr val="tx1"/>
                </a:solidFill>
              </a:rPr>
              <a:t>第</a:t>
            </a:r>
            <a:r>
              <a:rPr lang="en-US" altLang="ja-JP" sz="2400" b="1" dirty="0" smtClean="0">
                <a:solidFill>
                  <a:schemeClr val="tx1"/>
                </a:solidFill>
              </a:rPr>
              <a:t>15</a:t>
            </a:r>
            <a:r>
              <a:rPr lang="ja-JP" altLang="ja-JP" sz="2400" b="1" dirty="0" smtClean="0">
                <a:solidFill>
                  <a:schemeClr val="tx1"/>
                </a:solidFill>
              </a:rPr>
              <a:t>章　貨幣の供給と需要</a:t>
            </a:r>
            <a:endParaRPr lang="en-US" altLang="ja-JP" sz="2400" b="1" dirty="0" smtClean="0">
              <a:solidFill>
                <a:schemeClr val="tx1"/>
              </a:solidFill>
            </a:endParaRPr>
          </a:p>
          <a:p>
            <a:pPr eaLnBrk="1" hangingPunct="1"/>
            <a:endParaRPr lang="ja-JP" altLang="ja-JP" sz="2400" dirty="0" smtClean="0">
              <a:solidFill>
                <a:schemeClr val="tx1"/>
              </a:solidFill>
            </a:endParaRPr>
          </a:p>
          <a:p>
            <a:pPr eaLnBrk="1" hangingPunct="1"/>
            <a:endParaRPr lang="ja-JP" altLang="en-US" dirty="0" smtClean="0"/>
          </a:p>
          <a:p>
            <a:pPr eaLnBrk="1" hangingPunct="1"/>
            <a:endParaRPr lang="ja-JP" altLang="en-US" dirty="0" smtClean="0"/>
          </a:p>
          <a:p>
            <a:pPr eaLnBrk="1" hangingPunct="1"/>
            <a:endParaRPr lang="ja-JP" alt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
            <a:ext cx="7772400" cy="404663"/>
          </a:xfrm>
        </p:spPr>
        <p:txBody>
          <a:bodyPr>
            <a:normAutofit/>
          </a:bodyPr>
          <a:lstStyle/>
          <a:p>
            <a:r>
              <a:rPr lang="ja-JP" altLang="ja-JP" sz="2000" b="1" dirty="0" smtClean="0"/>
              <a:t>３</a:t>
            </a:r>
            <a:r>
              <a:rPr lang="ja-JP" altLang="en-US" sz="2000" b="1" dirty="0" smtClean="0"/>
              <a:t>．</a:t>
            </a:r>
            <a:r>
              <a:rPr lang="en-US" altLang="ja-JP" sz="2000" b="1" dirty="0" smtClean="0"/>
              <a:t>Money Multiplier   </a:t>
            </a:r>
            <a:r>
              <a:rPr lang="ja-JP" altLang="ja-JP" sz="2000" b="1" dirty="0" smtClean="0"/>
              <a:t>貨幣</a:t>
            </a:r>
            <a:r>
              <a:rPr lang="ja-JP" altLang="ja-JP" sz="2000" b="1" dirty="0" smtClean="0"/>
              <a:t>乗数</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5123" name="Rectangle 3"/>
          <p:cNvSpPr>
            <a:spLocks noGrp="1" noChangeArrowheads="1"/>
          </p:cNvSpPr>
          <p:nvPr>
            <p:ph idx="1"/>
          </p:nvPr>
        </p:nvSpPr>
        <p:spPr>
          <a:xfrm>
            <a:off x="0" y="404664"/>
            <a:ext cx="9144000" cy="6148536"/>
          </a:xfrm>
        </p:spPr>
        <p:txBody>
          <a:bodyPr>
            <a:normAutofit/>
          </a:bodyPr>
          <a:lstStyle/>
          <a:p>
            <a:pPr algn="just">
              <a:buNone/>
            </a:pPr>
            <a:r>
              <a:rPr lang="en-US" altLang="ja-JP" sz="1800" dirty="0" smtClean="0"/>
              <a:t>Money </a:t>
            </a:r>
            <a:r>
              <a:rPr lang="en-US" altLang="ja-JP" sz="1800" dirty="0" smtClean="0"/>
              <a:t>that the central bank supplies in the market = </a:t>
            </a:r>
            <a:r>
              <a:rPr lang="en-US" altLang="ja-JP" sz="1800" b="1" dirty="0" smtClean="0"/>
              <a:t>high-powered money H </a:t>
            </a:r>
            <a:r>
              <a:rPr lang="en-US" altLang="ja-JP" sz="1800" dirty="0" smtClean="0"/>
              <a:t>=</a:t>
            </a:r>
          </a:p>
          <a:p>
            <a:pPr algn="just">
              <a:buNone/>
            </a:pPr>
            <a:r>
              <a:rPr lang="en-US" altLang="ja-JP" sz="1800" dirty="0" smtClean="0"/>
              <a:t> </a:t>
            </a:r>
            <a:r>
              <a:rPr lang="en-US" altLang="ja-JP" sz="1800" b="1" dirty="0" smtClean="0"/>
              <a:t>base money, monetary base </a:t>
            </a:r>
            <a:r>
              <a:rPr lang="en-US" altLang="ja-JP" sz="1800" dirty="0" smtClean="0"/>
              <a:t>= </a:t>
            </a:r>
            <a:r>
              <a:rPr lang="en-US" altLang="ja-JP" sz="1800" b="1" dirty="0" smtClean="0"/>
              <a:t>cash</a:t>
            </a:r>
            <a:r>
              <a:rPr lang="ja-JP" altLang="en-US" sz="1800" b="1" dirty="0" smtClean="0"/>
              <a:t>　</a:t>
            </a:r>
            <a:r>
              <a:rPr lang="en-US" altLang="ja-JP" sz="1800" b="1" dirty="0" smtClean="0"/>
              <a:t>currency in the market C + central bank current account CA (exclude excess reserve as earning assets) </a:t>
            </a:r>
            <a:r>
              <a:rPr lang="en-US" altLang="ja-JP" sz="1800" dirty="0" smtClean="0"/>
              <a:t>⇒generates </a:t>
            </a:r>
            <a:r>
              <a:rPr lang="en-US" altLang="ja-JP" sz="1800" b="1" dirty="0" smtClean="0"/>
              <a:t>the narrow money M1 </a:t>
            </a:r>
            <a:r>
              <a:rPr lang="en-US" altLang="ja-JP" sz="1800" dirty="0" smtClean="0"/>
              <a:t>= cash currency C +deposit currency D</a:t>
            </a:r>
          </a:p>
          <a:p>
            <a:pPr algn="just">
              <a:buNone/>
            </a:pPr>
            <a:r>
              <a:rPr lang="en-US" altLang="ja-JP" sz="1800" dirty="0" smtClean="0"/>
              <a:t>   ⇒ generates </a:t>
            </a:r>
            <a:r>
              <a:rPr lang="en-US" altLang="ja-JP" sz="1800" b="1" dirty="0" smtClean="0"/>
              <a:t>the broad money M2 </a:t>
            </a:r>
            <a:r>
              <a:rPr lang="en-US" altLang="ja-JP" sz="1800" dirty="0" smtClean="0"/>
              <a:t>= M1 + time deposit TD (quasi-currency) </a:t>
            </a:r>
          </a:p>
          <a:p>
            <a:pPr algn="just">
              <a:buNone/>
            </a:pPr>
            <a:r>
              <a:rPr lang="en-US" altLang="ja-JP" sz="1800" dirty="0" smtClean="0"/>
              <a:t>If the cash deposit ratio is </a:t>
            </a:r>
            <a:r>
              <a:rPr lang="en-US" altLang="ja-JP" sz="1800" dirty="0" err="1" smtClean="0"/>
              <a:t>cd</a:t>
            </a:r>
            <a:r>
              <a:rPr lang="en-US" altLang="ja-JP" sz="1800" dirty="0" smtClean="0"/>
              <a:t>, the deposit reserve ratio is rd, and the quasi-currency / deposit currency ratio is td,</a:t>
            </a:r>
          </a:p>
          <a:p>
            <a:r>
              <a:rPr lang="ja-JP" altLang="ja-JP" sz="1800" dirty="0" smtClean="0"/>
              <a:t>　</a:t>
            </a:r>
            <a:r>
              <a:rPr lang="en-US" altLang="ja-JP" sz="1800" i="1" dirty="0" smtClean="0"/>
              <a:t>M</a:t>
            </a:r>
            <a:r>
              <a:rPr lang="en-US" altLang="ja-JP" sz="1800" dirty="0" smtClean="0"/>
              <a:t>1/</a:t>
            </a:r>
            <a:r>
              <a:rPr lang="en-US" altLang="ja-JP" sz="1800" i="1" dirty="0" smtClean="0"/>
              <a:t>H</a:t>
            </a:r>
            <a:r>
              <a:rPr lang="ja-JP" altLang="ja-JP" sz="1800" dirty="0" smtClean="0"/>
              <a:t>＝</a:t>
            </a:r>
            <a:r>
              <a:rPr lang="en-US" altLang="ja-JP" sz="1800" dirty="0" smtClean="0"/>
              <a:t>(</a:t>
            </a:r>
            <a:r>
              <a:rPr lang="en-US" altLang="ja-JP" sz="1800" i="1" dirty="0" smtClean="0"/>
              <a:t>C</a:t>
            </a:r>
            <a:r>
              <a:rPr lang="ja-JP" altLang="ja-JP" sz="1800" dirty="0" smtClean="0"/>
              <a:t>＋</a:t>
            </a:r>
            <a:r>
              <a:rPr lang="en-US" altLang="ja-JP" sz="1800" i="1" dirty="0" smtClean="0"/>
              <a:t>D</a:t>
            </a:r>
            <a:r>
              <a:rPr lang="en-US" altLang="ja-JP" sz="1800" dirty="0" smtClean="0"/>
              <a:t>)/(</a:t>
            </a:r>
            <a:r>
              <a:rPr lang="en-US" altLang="ja-JP" sz="1800" i="1" dirty="0" smtClean="0"/>
              <a:t>C</a:t>
            </a:r>
            <a:r>
              <a:rPr lang="ja-JP" altLang="ja-JP" sz="1800" dirty="0" smtClean="0"/>
              <a:t>＋</a:t>
            </a:r>
            <a:r>
              <a:rPr lang="en-US" altLang="ja-JP" sz="1800" i="1" dirty="0" smtClean="0"/>
              <a:t>CA</a:t>
            </a:r>
            <a:r>
              <a:rPr lang="en-US" altLang="ja-JP" sz="1800" dirty="0" smtClean="0"/>
              <a:t>)</a:t>
            </a:r>
            <a:r>
              <a:rPr lang="ja-JP" altLang="ja-JP" sz="1800" dirty="0" smtClean="0"/>
              <a:t>＝</a:t>
            </a:r>
            <a:r>
              <a:rPr lang="en-US" altLang="ja-JP" sz="1800" dirty="0" smtClean="0"/>
              <a:t>(</a:t>
            </a:r>
            <a:r>
              <a:rPr lang="en-US" altLang="ja-JP" sz="1800" i="1" dirty="0" smtClean="0"/>
              <a:t>C</a:t>
            </a:r>
            <a:r>
              <a:rPr lang="en-US" altLang="ja-JP" sz="1800" dirty="0" smtClean="0"/>
              <a:t>/</a:t>
            </a:r>
            <a:r>
              <a:rPr lang="en-US" altLang="ja-JP" sz="1800" i="1" dirty="0" smtClean="0"/>
              <a:t>D</a:t>
            </a:r>
            <a:r>
              <a:rPr lang="ja-JP" altLang="ja-JP" sz="1800" dirty="0" smtClean="0"/>
              <a:t>＋</a:t>
            </a:r>
            <a:r>
              <a:rPr lang="en-US" altLang="ja-JP" sz="1800" dirty="0" smtClean="0"/>
              <a:t>1)/(</a:t>
            </a:r>
            <a:r>
              <a:rPr lang="en-US" altLang="ja-JP" sz="1800" i="1" dirty="0" smtClean="0"/>
              <a:t>C</a:t>
            </a:r>
            <a:r>
              <a:rPr lang="en-US" altLang="ja-JP" sz="1800" dirty="0" smtClean="0"/>
              <a:t>/</a:t>
            </a:r>
            <a:r>
              <a:rPr lang="en-US" altLang="ja-JP" sz="1800" i="1" dirty="0" smtClean="0"/>
              <a:t>D</a:t>
            </a:r>
            <a:r>
              <a:rPr lang="ja-JP" altLang="ja-JP" sz="1800" dirty="0" smtClean="0"/>
              <a:t>＋</a:t>
            </a:r>
            <a:r>
              <a:rPr lang="en-US" altLang="ja-JP" sz="1800" i="1" dirty="0" smtClean="0"/>
              <a:t>CA</a:t>
            </a:r>
            <a:r>
              <a:rPr lang="en-US" altLang="ja-JP" sz="1800" dirty="0" smtClean="0"/>
              <a:t>/</a:t>
            </a:r>
            <a:r>
              <a:rPr lang="en-US" altLang="ja-JP" sz="1800" i="1" dirty="0" smtClean="0"/>
              <a:t>D</a:t>
            </a:r>
            <a:r>
              <a:rPr lang="en-US" altLang="ja-JP" sz="1800" dirty="0" smtClean="0"/>
              <a:t>)</a:t>
            </a:r>
            <a:r>
              <a:rPr lang="ja-JP" altLang="ja-JP" sz="1800" dirty="0" smtClean="0"/>
              <a:t>＝</a:t>
            </a:r>
            <a:r>
              <a:rPr lang="en-US" altLang="ja-JP" sz="1800" dirty="0" smtClean="0"/>
              <a:t>(</a:t>
            </a:r>
            <a:r>
              <a:rPr lang="en-US" altLang="ja-JP" sz="1800" i="1" dirty="0" err="1" smtClean="0"/>
              <a:t>cd</a:t>
            </a:r>
            <a:r>
              <a:rPr lang="ja-JP" altLang="ja-JP" sz="1800" dirty="0" smtClean="0"/>
              <a:t>＋</a:t>
            </a:r>
            <a:r>
              <a:rPr lang="en-US" altLang="ja-JP" sz="1800" dirty="0" smtClean="0"/>
              <a:t>1)/(</a:t>
            </a:r>
            <a:r>
              <a:rPr lang="en-US" altLang="ja-JP" sz="1800" i="1" dirty="0" err="1" smtClean="0"/>
              <a:t>cd</a:t>
            </a:r>
            <a:r>
              <a:rPr lang="ja-JP" altLang="ja-JP" sz="1800" dirty="0" smtClean="0"/>
              <a:t>＋</a:t>
            </a:r>
            <a:r>
              <a:rPr lang="en-US" altLang="ja-JP" sz="1800" i="1" dirty="0" smtClean="0"/>
              <a:t>rd</a:t>
            </a:r>
            <a:r>
              <a:rPr lang="en-US" altLang="ja-JP" sz="1800" dirty="0" smtClean="0"/>
              <a:t>)</a:t>
            </a:r>
            <a:endParaRPr lang="ja-JP" altLang="ja-JP" sz="1800" dirty="0" smtClean="0"/>
          </a:p>
          <a:p>
            <a:r>
              <a:rPr lang="ja-JP" altLang="ja-JP" sz="1800" dirty="0" smtClean="0"/>
              <a:t>　　</a:t>
            </a:r>
            <a:r>
              <a:rPr lang="en-US" altLang="ja-JP" sz="1800" i="1" dirty="0" smtClean="0"/>
              <a:t>M</a:t>
            </a:r>
            <a:r>
              <a:rPr lang="en-US" altLang="ja-JP" sz="1800" dirty="0" smtClean="0"/>
              <a:t>2/</a:t>
            </a:r>
            <a:r>
              <a:rPr lang="en-US" altLang="ja-JP" sz="1800" i="1" dirty="0" smtClean="0"/>
              <a:t>H</a:t>
            </a:r>
            <a:r>
              <a:rPr lang="ja-JP" altLang="ja-JP" sz="1800" dirty="0" smtClean="0"/>
              <a:t>＝</a:t>
            </a:r>
            <a:r>
              <a:rPr lang="en-US" altLang="ja-JP" sz="1800" dirty="0" smtClean="0"/>
              <a:t>(</a:t>
            </a:r>
            <a:r>
              <a:rPr lang="en-US" altLang="ja-JP" sz="1800" i="1" dirty="0" smtClean="0"/>
              <a:t>C</a:t>
            </a:r>
            <a:r>
              <a:rPr lang="ja-JP" altLang="ja-JP" sz="1800" dirty="0" smtClean="0"/>
              <a:t>＋</a:t>
            </a:r>
            <a:r>
              <a:rPr lang="en-US" altLang="ja-JP" sz="1800" i="1" dirty="0" smtClean="0"/>
              <a:t>D</a:t>
            </a:r>
            <a:r>
              <a:rPr lang="ja-JP" altLang="ja-JP" sz="1800" dirty="0" smtClean="0"/>
              <a:t>＋</a:t>
            </a:r>
            <a:r>
              <a:rPr lang="en-US" altLang="ja-JP" sz="1800" i="1" dirty="0" smtClean="0"/>
              <a:t>TD</a:t>
            </a:r>
            <a:r>
              <a:rPr lang="en-US" altLang="ja-JP" sz="1800" dirty="0" smtClean="0"/>
              <a:t>)/(</a:t>
            </a:r>
            <a:r>
              <a:rPr lang="en-US" altLang="ja-JP" sz="1800" i="1" dirty="0" smtClean="0"/>
              <a:t>C</a:t>
            </a:r>
            <a:r>
              <a:rPr lang="ja-JP" altLang="ja-JP" sz="1800" dirty="0" smtClean="0"/>
              <a:t>＋</a:t>
            </a:r>
            <a:r>
              <a:rPr lang="en-US" altLang="ja-JP" sz="1800" i="1" dirty="0" smtClean="0"/>
              <a:t>CA</a:t>
            </a:r>
            <a:r>
              <a:rPr lang="en-US" altLang="ja-JP" sz="1800" dirty="0" smtClean="0"/>
              <a:t>)</a:t>
            </a:r>
            <a:r>
              <a:rPr lang="ja-JP" altLang="ja-JP" sz="1800" dirty="0" smtClean="0"/>
              <a:t>＝</a:t>
            </a:r>
            <a:r>
              <a:rPr lang="en-US" altLang="ja-JP" sz="1800" dirty="0" smtClean="0"/>
              <a:t>(</a:t>
            </a:r>
            <a:r>
              <a:rPr lang="en-US" altLang="ja-JP" sz="1800" i="1" dirty="0" smtClean="0"/>
              <a:t>C</a:t>
            </a:r>
            <a:r>
              <a:rPr lang="en-US" altLang="ja-JP" sz="1800" dirty="0" smtClean="0"/>
              <a:t>/</a:t>
            </a:r>
            <a:r>
              <a:rPr lang="en-US" altLang="ja-JP" sz="1800" i="1" dirty="0" smtClean="0"/>
              <a:t>D</a:t>
            </a:r>
            <a:r>
              <a:rPr lang="ja-JP" altLang="ja-JP" sz="1800" dirty="0" smtClean="0"/>
              <a:t>＋</a:t>
            </a:r>
            <a:r>
              <a:rPr lang="en-US" altLang="ja-JP" sz="1800" dirty="0" smtClean="0"/>
              <a:t>1</a:t>
            </a:r>
            <a:r>
              <a:rPr lang="ja-JP" altLang="ja-JP" sz="1800" dirty="0" smtClean="0"/>
              <a:t>＋</a:t>
            </a:r>
            <a:r>
              <a:rPr lang="en-US" altLang="ja-JP" sz="1800" i="1" dirty="0" smtClean="0"/>
              <a:t>TD</a:t>
            </a:r>
            <a:r>
              <a:rPr lang="en-US" altLang="ja-JP" sz="1800" dirty="0" smtClean="0"/>
              <a:t>/</a:t>
            </a:r>
            <a:r>
              <a:rPr lang="en-US" altLang="ja-JP" sz="1800" i="1" dirty="0" smtClean="0"/>
              <a:t>D</a:t>
            </a:r>
            <a:r>
              <a:rPr lang="en-US" altLang="ja-JP" sz="1800" dirty="0" smtClean="0"/>
              <a:t>)/(</a:t>
            </a:r>
            <a:r>
              <a:rPr lang="en-US" altLang="ja-JP" sz="1800" i="1" dirty="0" smtClean="0"/>
              <a:t>C</a:t>
            </a:r>
            <a:r>
              <a:rPr lang="en-US" altLang="ja-JP" sz="1800" dirty="0" smtClean="0"/>
              <a:t>/</a:t>
            </a:r>
            <a:r>
              <a:rPr lang="en-US" altLang="ja-JP" sz="1800" i="1" dirty="0" smtClean="0"/>
              <a:t>D</a:t>
            </a:r>
            <a:r>
              <a:rPr lang="ja-JP" altLang="ja-JP" sz="1800" dirty="0" smtClean="0"/>
              <a:t>＋</a:t>
            </a:r>
            <a:r>
              <a:rPr lang="en-US" altLang="ja-JP" sz="1800" i="1" dirty="0" smtClean="0"/>
              <a:t>CA</a:t>
            </a:r>
            <a:r>
              <a:rPr lang="en-US" altLang="ja-JP" sz="1800" dirty="0" smtClean="0"/>
              <a:t>/</a:t>
            </a:r>
            <a:r>
              <a:rPr lang="en-US" altLang="ja-JP" sz="1800" i="1" dirty="0" smtClean="0"/>
              <a:t>D</a:t>
            </a:r>
            <a:r>
              <a:rPr lang="en-US" altLang="ja-JP" sz="1800" dirty="0" smtClean="0"/>
              <a:t>)</a:t>
            </a:r>
            <a:endParaRPr lang="ja-JP" altLang="ja-JP" sz="1800" dirty="0" smtClean="0"/>
          </a:p>
          <a:p>
            <a:r>
              <a:rPr lang="ja-JP" altLang="ja-JP" sz="1800" dirty="0" smtClean="0"/>
              <a:t>　　　　　＝</a:t>
            </a:r>
            <a:r>
              <a:rPr lang="en-US" altLang="ja-JP" sz="1800" dirty="0" smtClean="0"/>
              <a:t>(</a:t>
            </a:r>
            <a:r>
              <a:rPr lang="en-US" altLang="ja-JP" sz="1800" i="1" dirty="0" err="1" smtClean="0"/>
              <a:t>cd</a:t>
            </a:r>
            <a:r>
              <a:rPr lang="ja-JP" altLang="ja-JP" sz="1800" dirty="0" smtClean="0"/>
              <a:t>＋</a:t>
            </a:r>
            <a:r>
              <a:rPr lang="en-US" altLang="ja-JP" sz="1800" dirty="0" smtClean="0"/>
              <a:t>1</a:t>
            </a:r>
            <a:r>
              <a:rPr lang="ja-JP" altLang="ja-JP" sz="1800" dirty="0" smtClean="0"/>
              <a:t>＋</a:t>
            </a:r>
            <a:r>
              <a:rPr lang="en-US" altLang="ja-JP" sz="1800" i="1" dirty="0" smtClean="0"/>
              <a:t>td</a:t>
            </a:r>
            <a:r>
              <a:rPr lang="en-US" altLang="ja-JP" sz="1800" dirty="0" smtClean="0"/>
              <a:t>)/(</a:t>
            </a:r>
            <a:r>
              <a:rPr lang="en-US" altLang="ja-JP" sz="1800" i="1" dirty="0" err="1" smtClean="0"/>
              <a:t>cd</a:t>
            </a:r>
            <a:r>
              <a:rPr lang="ja-JP" altLang="ja-JP" sz="1800" dirty="0" smtClean="0"/>
              <a:t>＋</a:t>
            </a:r>
            <a:r>
              <a:rPr lang="en-US" altLang="ja-JP" sz="1800" i="1" dirty="0" smtClean="0"/>
              <a:t>rd</a:t>
            </a:r>
            <a:r>
              <a:rPr lang="en-US" altLang="ja-JP" sz="1800" dirty="0" smtClean="0"/>
              <a:t>)</a:t>
            </a:r>
          </a:p>
          <a:p>
            <a:r>
              <a:rPr lang="ja-JP" altLang="ja-JP" sz="1800" dirty="0" smtClean="0">
                <a:latin typeface="+mj-ea"/>
                <a:ea typeface="+mj-ea"/>
              </a:rPr>
              <a:t>中央銀行が市中に供給する貨幣＝</a:t>
            </a:r>
            <a:r>
              <a:rPr lang="ja-JP" altLang="ja-JP" sz="1800" b="1" dirty="0" smtClean="0">
                <a:latin typeface="+mj-ea"/>
                <a:ea typeface="+mj-ea"/>
              </a:rPr>
              <a:t>ハイパワードマネー</a:t>
            </a:r>
            <a:r>
              <a:rPr lang="en-US" altLang="ja-JP" sz="1800" b="1" i="1" dirty="0" smtClean="0">
                <a:latin typeface="+mj-ea"/>
                <a:ea typeface="+mj-ea"/>
              </a:rPr>
              <a:t>H</a:t>
            </a:r>
            <a:r>
              <a:rPr lang="ja-JP" altLang="ja-JP" sz="1800" b="1" dirty="0" smtClean="0">
                <a:latin typeface="+mj-ea"/>
                <a:ea typeface="+mj-ea"/>
              </a:rPr>
              <a:t>＝</a:t>
            </a:r>
            <a:r>
              <a:rPr lang="ja-JP" altLang="en-US" sz="1800" b="1" dirty="0" smtClean="0">
                <a:latin typeface="+mj-ea"/>
                <a:ea typeface="+mj-ea"/>
              </a:rPr>
              <a:t>マネタリベース</a:t>
            </a:r>
            <a:r>
              <a:rPr lang="ja-JP" altLang="en-US" sz="1800" dirty="0" smtClean="0">
                <a:latin typeface="+mj-ea"/>
                <a:ea typeface="+mj-ea"/>
              </a:rPr>
              <a:t>＝</a:t>
            </a:r>
            <a:r>
              <a:rPr lang="ja-JP" altLang="ja-JP" sz="1800" b="1" dirty="0" smtClean="0">
                <a:latin typeface="+mj-ea"/>
                <a:ea typeface="+mj-ea"/>
              </a:rPr>
              <a:t>市中の現金通貨</a:t>
            </a:r>
            <a:r>
              <a:rPr lang="en-US" altLang="ja-JP" sz="1800" b="1" i="1" dirty="0" smtClean="0">
                <a:latin typeface="+mj-ea"/>
                <a:ea typeface="+mj-ea"/>
              </a:rPr>
              <a:t>C</a:t>
            </a:r>
            <a:r>
              <a:rPr lang="ja-JP" altLang="ja-JP" sz="1800" b="1" dirty="0" smtClean="0">
                <a:latin typeface="+mj-ea"/>
                <a:ea typeface="+mj-ea"/>
              </a:rPr>
              <a:t>＋中央銀行当座預金</a:t>
            </a:r>
            <a:r>
              <a:rPr lang="en-US" altLang="ja-JP" sz="1800" b="1" i="1" dirty="0" smtClean="0">
                <a:latin typeface="+mj-ea"/>
                <a:ea typeface="+mj-ea"/>
              </a:rPr>
              <a:t>CA</a:t>
            </a:r>
            <a:r>
              <a:rPr lang="ja-JP" altLang="en-US" sz="1800" b="1" dirty="0" smtClean="0">
                <a:latin typeface="+mj-ea"/>
                <a:ea typeface="+mj-ea"/>
              </a:rPr>
              <a:t>（収益資産としての超過準備を除く）</a:t>
            </a:r>
            <a:r>
              <a:rPr lang="ja-JP" altLang="ja-JP" sz="1800" dirty="0" smtClean="0">
                <a:latin typeface="+mj-ea"/>
                <a:ea typeface="+mj-ea"/>
              </a:rPr>
              <a:t>⇒現金通貨</a:t>
            </a:r>
            <a:r>
              <a:rPr lang="en-US" altLang="ja-JP" sz="1800" i="1" dirty="0" smtClean="0">
                <a:latin typeface="+mj-ea"/>
                <a:ea typeface="+mj-ea"/>
              </a:rPr>
              <a:t>C</a:t>
            </a:r>
            <a:r>
              <a:rPr lang="ja-JP" altLang="ja-JP" sz="1800" dirty="0" smtClean="0">
                <a:latin typeface="+mj-ea"/>
                <a:ea typeface="+mj-ea"/>
              </a:rPr>
              <a:t>＋預金通貨</a:t>
            </a:r>
            <a:r>
              <a:rPr lang="en-US" altLang="ja-JP" sz="1800" i="1" dirty="0" smtClean="0">
                <a:latin typeface="+mj-ea"/>
                <a:ea typeface="+mj-ea"/>
              </a:rPr>
              <a:t>D</a:t>
            </a:r>
            <a:r>
              <a:rPr lang="ja-JP" altLang="ja-JP" sz="1800" dirty="0" smtClean="0">
                <a:latin typeface="+mj-ea"/>
                <a:ea typeface="+mj-ea"/>
              </a:rPr>
              <a:t>の総計の狭義貨幣</a:t>
            </a:r>
            <a:r>
              <a:rPr lang="en-US" altLang="ja-JP" sz="1800" i="1" dirty="0" smtClean="0">
                <a:latin typeface="+mj-ea"/>
                <a:ea typeface="+mj-ea"/>
              </a:rPr>
              <a:t>M</a:t>
            </a:r>
            <a:r>
              <a:rPr lang="en-US" altLang="ja-JP" sz="1800" dirty="0" smtClean="0">
                <a:latin typeface="+mj-ea"/>
                <a:ea typeface="+mj-ea"/>
              </a:rPr>
              <a:t>1</a:t>
            </a:r>
            <a:r>
              <a:rPr lang="ja-JP" altLang="ja-JP" sz="1800" dirty="0" smtClean="0">
                <a:latin typeface="+mj-ea"/>
                <a:ea typeface="+mj-ea"/>
              </a:rPr>
              <a:t>を生む</a:t>
            </a:r>
          </a:p>
          <a:p>
            <a:r>
              <a:rPr lang="ja-JP" altLang="ja-JP" sz="1800" dirty="0" smtClean="0">
                <a:latin typeface="+mj-ea"/>
                <a:ea typeface="+mj-ea"/>
              </a:rPr>
              <a:t>⇒</a:t>
            </a:r>
            <a:r>
              <a:rPr lang="en-US" altLang="ja-JP" sz="1800" i="1" dirty="0" smtClean="0">
                <a:latin typeface="+mj-ea"/>
                <a:ea typeface="+mj-ea"/>
              </a:rPr>
              <a:t>M</a:t>
            </a:r>
            <a:r>
              <a:rPr lang="en-US" altLang="ja-JP" sz="1800" dirty="0" smtClean="0">
                <a:latin typeface="+mj-ea"/>
                <a:ea typeface="+mj-ea"/>
              </a:rPr>
              <a:t>1</a:t>
            </a:r>
            <a:r>
              <a:rPr lang="ja-JP" altLang="ja-JP" sz="1800" dirty="0" smtClean="0">
                <a:latin typeface="+mj-ea"/>
                <a:ea typeface="+mj-ea"/>
              </a:rPr>
              <a:t>＋定期性預金</a:t>
            </a:r>
            <a:r>
              <a:rPr lang="en-US" altLang="ja-JP" sz="1800" i="1" dirty="0" smtClean="0">
                <a:latin typeface="+mj-ea"/>
                <a:ea typeface="+mj-ea"/>
              </a:rPr>
              <a:t>TD</a:t>
            </a:r>
            <a:r>
              <a:rPr lang="ja-JP" altLang="ja-JP" sz="1800" dirty="0" smtClean="0">
                <a:latin typeface="+mj-ea"/>
                <a:ea typeface="+mj-ea"/>
              </a:rPr>
              <a:t>（準通貨）の総計の広義貨幣</a:t>
            </a:r>
            <a:r>
              <a:rPr lang="en-US" altLang="ja-JP" sz="1800" i="1" dirty="0" smtClean="0">
                <a:latin typeface="+mj-ea"/>
                <a:ea typeface="+mj-ea"/>
              </a:rPr>
              <a:t>M</a:t>
            </a:r>
            <a:r>
              <a:rPr lang="en-US" altLang="ja-JP" sz="1800" dirty="0" smtClean="0">
                <a:latin typeface="+mj-ea"/>
                <a:ea typeface="+mj-ea"/>
              </a:rPr>
              <a:t>2</a:t>
            </a:r>
            <a:r>
              <a:rPr lang="ja-JP" altLang="ja-JP" sz="1800" dirty="0" smtClean="0">
                <a:latin typeface="+mj-ea"/>
                <a:ea typeface="+mj-ea"/>
              </a:rPr>
              <a:t>を生む</a:t>
            </a:r>
          </a:p>
          <a:p>
            <a:r>
              <a:rPr lang="ja-JP" altLang="ja-JP" sz="1800" dirty="0" smtClean="0">
                <a:latin typeface="+mj-ea"/>
                <a:ea typeface="+mj-ea"/>
              </a:rPr>
              <a:t>現金・預金比率を</a:t>
            </a:r>
            <a:r>
              <a:rPr lang="en-US" altLang="ja-JP" sz="1800" i="1" dirty="0" err="1" smtClean="0">
                <a:latin typeface="+mj-ea"/>
                <a:ea typeface="+mj-ea"/>
              </a:rPr>
              <a:t>cd</a:t>
            </a:r>
            <a:r>
              <a:rPr lang="ja-JP" altLang="ja-JP" sz="1800" dirty="0" err="1" smtClean="0">
                <a:latin typeface="+mj-ea"/>
                <a:ea typeface="+mj-ea"/>
              </a:rPr>
              <a:t>、</a:t>
            </a:r>
            <a:r>
              <a:rPr lang="ja-JP" altLang="ja-JP" sz="1800" dirty="0" smtClean="0">
                <a:latin typeface="+mj-ea"/>
                <a:ea typeface="+mj-ea"/>
              </a:rPr>
              <a:t>預金準備率を</a:t>
            </a:r>
            <a:r>
              <a:rPr lang="en-US" altLang="ja-JP" sz="1800" i="1" dirty="0" smtClean="0">
                <a:latin typeface="+mj-ea"/>
                <a:ea typeface="+mj-ea"/>
              </a:rPr>
              <a:t>rd</a:t>
            </a:r>
            <a:r>
              <a:rPr lang="ja-JP" altLang="ja-JP" sz="1800" dirty="0" err="1" smtClean="0">
                <a:latin typeface="+mj-ea"/>
                <a:ea typeface="+mj-ea"/>
              </a:rPr>
              <a:t>、</a:t>
            </a:r>
            <a:r>
              <a:rPr lang="ja-JP" altLang="ja-JP" sz="1800" dirty="0" smtClean="0">
                <a:latin typeface="+mj-ea"/>
                <a:ea typeface="+mj-ea"/>
              </a:rPr>
              <a:t>準通貨・預金通貨比率を</a:t>
            </a:r>
            <a:r>
              <a:rPr lang="en-US" altLang="ja-JP" sz="1800" i="1" dirty="0" smtClean="0">
                <a:latin typeface="+mj-ea"/>
                <a:ea typeface="+mj-ea"/>
              </a:rPr>
              <a:t>td</a:t>
            </a:r>
            <a:r>
              <a:rPr lang="ja-JP" altLang="ja-JP" sz="1800" dirty="0" smtClean="0">
                <a:latin typeface="+mj-ea"/>
                <a:ea typeface="+mj-ea"/>
              </a:rPr>
              <a:t>とおくと、</a:t>
            </a:r>
          </a:p>
          <a:p>
            <a:r>
              <a:rPr lang="ja-JP" altLang="ja-JP" sz="1800" dirty="0" smtClean="0">
                <a:latin typeface="+mj-ea"/>
                <a:ea typeface="+mj-ea"/>
              </a:rPr>
              <a:t>　　</a:t>
            </a:r>
            <a:r>
              <a:rPr lang="en-US" altLang="ja-JP" sz="1800" i="1" dirty="0" smtClean="0">
                <a:latin typeface="+mj-ea"/>
                <a:ea typeface="+mj-ea"/>
              </a:rPr>
              <a:t>M</a:t>
            </a:r>
            <a:r>
              <a:rPr lang="en-US" altLang="ja-JP" sz="1800" dirty="0" smtClean="0">
                <a:latin typeface="+mj-ea"/>
                <a:ea typeface="+mj-ea"/>
              </a:rPr>
              <a:t>1/</a:t>
            </a:r>
            <a:r>
              <a:rPr lang="en-US" altLang="ja-JP" sz="1800" i="1" dirty="0" smtClean="0">
                <a:latin typeface="+mj-ea"/>
                <a:ea typeface="+mj-ea"/>
              </a:rPr>
              <a:t>H</a:t>
            </a:r>
            <a:r>
              <a:rPr lang="ja-JP" altLang="ja-JP" sz="1800" dirty="0" smtClean="0">
                <a:latin typeface="+mj-ea"/>
                <a:ea typeface="+mj-ea"/>
              </a:rPr>
              <a:t>＝</a:t>
            </a:r>
            <a:r>
              <a:rPr lang="en-US"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D</a:t>
            </a:r>
            <a:r>
              <a:rPr lang="en-US"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CA</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D</a:t>
            </a:r>
            <a:r>
              <a:rPr lang="ja-JP" altLang="ja-JP" sz="1800" dirty="0" smtClean="0">
                <a:latin typeface="+mj-ea"/>
                <a:ea typeface="+mj-ea"/>
              </a:rPr>
              <a:t>＋</a:t>
            </a:r>
            <a:r>
              <a:rPr lang="en-US" altLang="ja-JP" sz="1800" dirty="0" smtClean="0">
                <a:latin typeface="+mj-ea"/>
                <a:ea typeface="+mj-ea"/>
              </a:rPr>
              <a:t>1)/(</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D</a:t>
            </a:r>
            <a:r>
              <a:rPr lang="ja-JP" altLang="ja-JP" sz="1800" dirty="0" smtClean="0">
                <a:latin typeface="+mj-ea"/>
                <a:ea typeface="+mj-ea"/>
              </a:rPr>
              <a:t>＋</a:t>
            </a:r>
            <a:r>
              <a:rPr lang="en-US" altLang="ja-JP" sz="1800" i="1" dirty="0" smtClean="0">
                <a:latin typeface="+mj-ea"/>
                <a:ea typeface="+mj-ea"/>
              </a:rPr>
              <a:t>CA</a:t>
            </a:r>
            <a:r>
              <a:rPr lang="en-US" altLang="ja-JP" sz="1800" dirty="0" smtClean="0">
                <a:latin typeface="+mj-ea"/>
                <a:ea typeface="+mj-ea"/>
              </a:rPr>
              <a:t>/</a:t>
            </a:r>
            <a:r>
              <a:rPr lang="en-US" altLang="ja-JP" sz="1800" i="1" dirty="0" smtClean="0">
                <a:latin typeface="+mj-ea"/>
                <a:ea typeface="+mj-ea"/>
              </a:rPr>
              <a:t>D</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a:t>
            </a:r>
            <a:r>
              <a:rPr lang="en-US" altLang="ja-JP" sz="1800" i="1" dirty="0" err="1" smtClean="0">
                <a:latin typeface="+mj-ea"/>
                <a:ea typeface="+mj-ea"/>
              </a:rPr>
              <a:t>cd</a:t>
            </a:r>
            <a:r>
              <a:rPr lang="ja-JP" altLang="ja-JP" sz="1800" dirty="0" smtClean="0">
                <a:latin typeface="+mj-ea"/>
                <a:ea typeface="+mj-ea"/>
              </a:rPr>
              <a:t>＋</a:t>
            </a:r>
            <a:r>
              <a:rPr lang="en-US" altLang="ja-JP" sz="1800" dirty="0" smtClean="0">
                <a:latin typeface="+mj-ea"/>
                <a:ea typeface="+mj-ea"/>
              </a:rPr>
              <a:t>1)/(</a:t>
            </a:r>
            <a:r>
              <a:rPr lang="en-US" altLang="ja-JP" sz="1800" i="1" dirty="0" err="1" smtClean="0">
                <a:latin typeface="+mj-ea"/>
                <a:ea typeface="+mj-ea"/>
              </a:rPr>
              <a:t>cd</a:t>
            </a:r>
            <a:r>
              <a:rPr lang="ja-JP" altLang="ja-JP" sz="1800" dirty="0" smtClean="0">
                <a:latin typeface="+mj-ea"/>
                <a:ea typeface="+mj-ea"/>
              </a:rPr>
              <a:t>＋</a:t>
            </a:r>
            <a:r>
              <a:rPr lang="en-US" altLang="ja-JP" sz="1800" i="1" dirty="0" smtClean="0">
                <a:latin typeface="+mj-ea"/>
                <a:ea typeface="+mj-ea"/>
              </a:rPr>
              <a:t>rd</a:t>
            </a:r>
            <a:r>
              <a:rPr lang="en-US" altLang="ja-JP"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　　</a:t>
            </a:r>
            <a:r>
              <a:rPr lang="en-US" altLang="ja-JP" sz="1800" i="1" dirty="0" smtClean="0">
                <a:latin typeface="+mj-ea"/>
                <a:ea typeface="+mj-ea"/>
              </a:rPr>
              <a:t>M</a:t>
            </a:r>
            <a:r>
              <a:rPr lang="en-US" altLang="ja-JP" sz="1800" dirty="0" smtClean="0">
                <a:latin typeface="+mj-ea"/>
                <a:ea typeface="+mj-ea"/>
              </a:rPr>
              <a:t>2/</a:t>
            </a:r>
            <a:r>
              <a:rPr lang="en-US" altLang="ja-JP" sz="1800" i="1" dirty="0" smtClean="0">
                <a:latin typeface="+mj-ea"/>
                <a:ea typeface="+mj-ea"/>
              </a:rPr>
              <a:t>H</a:t>
            </a:r>
            <a:r>
              <a:rPr lang="ja-JP" altLang="ja-JP" sz="1800" dirty="0" smtClean="0">
                <a:latin typeface="+mj-ea"/>
                <a:ea typeface="+mj-ea"/>
              </a:rPr>
              <a:t>＝</a:t>
            </a:r>
            <a:r>
              <a:rPr lang="en-US"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D</a:t>
            </a:r>
            <a:r>
              <a:rPr lang="ja-JP" altLang="ja-JP" sz="1800" dirty="0" smtClean="0">
                <a:latin typeface="+mj-ea"/>
                <a:ea typeface="+mj-ea"/>
              </a:rPr>
              <a:t>＋</a:t>
            </a:r>
            <a:r>
              <a:rPr lang="en-US" altLang="ja-JP" sz="1800" i="1" dirty="0" smtClean="0">
                <a:latin typeface="+mj-ea"/>
                <a:ea typeface="+mj-ea"/>
              </a:rPr>
              <a:t>TD</a:t>
            </a:r>
            <a:r>
              <a:rPr lang="en-US" altLang="ja-JP" sz="1800" dirty="0" smtClean="0">
                <a:latin typeface="+mj-ea"/>
                <a:ea typeface="+mj-ea"/>
              </a:rPr>
              <a:t>)/(</a:t>
            </a:r>
            <a:r>
              <a:rPr lang="en-US" altLang="ja-JP" sz="1800" i="1" dirty="0" smtClean="0">
                <a:latin typeface="+mj-ea"/>
                <a:ea typeface="+mj-ea"/>
              </a:rPr>
              <a:t>C</a:t>
            </a:r>
            <a:r>
              <a:rPr lang="ja-JP" altLang="ja-JP" sz="1800" dirty="0" smtClean="0">
                <a:latin typeface="+mj-ea"/>
                <a:ea typeface="+mj-ea"/>
              </a:rPr>
              <a:t>＋</a:t>
            </a:r>
            <a:r>
              <a:rPr lang="en-US" altLang="ja-JP" sz="1800" i="1" dirty="0" smtClean="0">
                <a:latin typeface="+mj-ea"/>
                <a:ea typeface="+mj-ea"/>
              </a:rPr>
              <a:t>CA</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D</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TD</a:t>
            </a:r>
            <a:r>
              <a:rPr lang="en-US" altLang="ja-JP" sz="1800" dirty="0" smtClean="0">
                <a:latin typeface="+mj-ea"/>
                <a:ea typeface="+mj-ea"/>
              </a:rPr>
              <a:t>/</a:t>
            </a:r>
            <a:r>
              <a:rPr lang="en-US" altLang="ja-JP" sz="1800" i="1" dirty="0" smtClean="0">
                <a:latin typeface="+mj-ea"/>
                <a:ea typeface="+mj-ea"/>
              </a:rPr>
              <a:t>D</a:t>
            </a:r>
            <a:r>
              <a:rPr lang="en-US"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D</a:t>
            </a:r>
            <a:r>
              <a:rPr lang="ja-JP" altLang="ja-JP" sz="1800" dirty="0" smtClean="0">
                <a:latin typeface="+mj-ea"/>
                <a:ea typeface="+mj-ea"/>
              </a:rPr>
              <a:t>＋</a:t>
            </a:r>
            <a:r>
              <a:rPr lang="en-US" altLang="ja-JP" sz="1800" i="1" dirty="0" smtClean="0">
                <a:latin typeface="+mj-ea"/>
                <a:ea typeface="+mj-ea"/>
              </a:rPr>
              <a:t>CA</a:t>
            </a:r>
            <a:r>
              <a:rPr lang="en-US" altLang="ja-JP" sz="1800" dirty="0" smtClean="0">
                <a:latin typeface="+mj-ea"/>
                <a:ea typeface="+mj-ea"/>
              </a:rPr>
              <a:t>/</a:t>
            </a:r>
            <a:r>
              <a:rPr lang="en-US" altLang="ja-JP" sz="1800" i="1" dirty="0" smtClean="0">
                <a:latin typeface="+mj-ea"/>
                <a:ea typeface="+mj-ea"/>
              </a:rPr>
              <a:t>D</a:t>
            </a:r>
            <a:r>
              <a:rPr lang="en-US" altLang="ja-JP"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　　　　　＝</a:t>
            </a:r>
            <a:r>
              <a:rPr lang="en-US" altLang="ja-JP" sz="1800" dirty="0" smtClean="0">
                <a:latin typeface="+mj-ea"/>
                <a:ea typeface="+mj-ea"/>
              </a:rPr>
              <a:t>(</a:t>
            </a:r>
            <a:r>
              <a:rPr lang="en-US" altLang="ja-JP" sz="1800" i="1" dirty="0" err="1" smtClean="0">
                <a:latin typeface="+mj-ea"/>
                <a:ea typeface="+mj-ea"/>
              </a:rPr>
              <a:t>cd</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td</a:t>
            </a:r>
            <a:r>
              <a:rPr lang="en-US" altLang="ja-JP" sz="1800" dirty="0" smtClean="0">
                <a:latin typeface="+mj-ea"/>
                <a:ea typeface="+mj-ea"/>
              </a:rPr>
              <a:t>)/(</a:t>
            </a:r>
            <a:r>
              <a:rPr lang="en-US" altLang="ja-JP" sz="1800" i="1" dirty="0" err="1" smtClean="0">
                <a:latin typeface="+mj-ea"/>
                <a:ea typeface="+mj-ea"/>
              </a:rPr>
              <a:t>cd</a:t>
            </a:r>
            <a:r>
              <a:rPr lang="ja-JP" altLang="ja-JP" sz="1800" dirty="0" smtClean="0">
                <a:latin typeface="+mj-ea"/>
                <a:ea typeface="+mj-ea"/>
              </a:rPr>
              <a:t>＋</a:t>
            </a:r>
            <a:r>
              <a:rPr lang="en-US" altLang="ja-JP" sz="1800" i="1" dirty="0" smtClean="0">
                <a:latin typeface="+mj-ea"/>
                <a:ea typeface="+mj-ea"/>
              </a:rPr>
              <a:t>rd</a:t>
            </a:r>
            <a:r>
              <a:rPr lang="en-US" altLang="ja-JP" sz="1800" dirty="0" smtClean="0">
                <a:latin typeface="+mj-ea"/>
                <a:ea typeface="+mj-ea"/>
              </a:rPr>
              <a:t>)</a:t>
            </a:r>
          </a:p>
          <a:p>
            <a:endParaRPr lang="ja-JP" altLang="ja-JP" sz="1800" dirty="0" smtClean="0"/>
          </a:p>
          <a:p>
            <a:pPr algn="just">
              <a:buNone/>
            </a:pPr>
            <a:endParaRPr lang="en-US" altLang="ja-JP" sz="1800" dirty="0" smtClean="0"/>
          </a:p>
          <a:p>
            <a:pPr algn="just" eaLnBrk="1" hangingPunct="1">
              <a:buFontTx/>
              <a:buNone/>
            </a:pPr>
            <a:endParaRPr lang="ja-JP" altLang="en-US" sz="1800" dirty="0" smtClean="0">
              <a:ea typeface="ＭＳ 明朝" pitchFamily="17"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1"/>
            <a:ext cx="7772400" cy="404663"/>
          </a:xfrm>
        </p:spPr>
        <p:txBody>
          <a:bodyPr>
            <a:normAutofit/>
          </a:bodyPr>
          <a:lstStyle/>
          <a:p>
            <a:r>
              <a:rPr lang="ja-JP" altLang="ja-JP" sz="2000" b="1" dirty="0" smtClean="0"/>
              <a:t>３</a:t>
            </a:r>
            <a:r>
              <a:rPr lang="en-US" altLang="ja-JP" sz="2000" b="1" dirty="0" smtClean="0"/>
              <a:t>B</a:t>
            </a:r>
            <a:r>
              <a:rPr lang="ja-JP" altLang="en-US" sz="2000" b="1" dirty="0" err="1" smtClean="0"/>
              <a:t>．</a:t>
            </a:r>
            <a:r>
              <a:rPr lang="en-US" altLang="ja-JP" sz="2000" b="1" dirty="0" smtClean="0"/>
              <a:t>Money Multiplier     </a:t>
            </a:r>
            <a:r>
              <a:rPr lang="ja-JP" altLang="ja-JP" sz="2000" b="1" dirty="0" smtClean="0"/>
              <a:t>貨幣</a:t>
            </a:r>
            <a:r>
              <a:rPr lang="ja-JP" altLang="ja-JP" sz="2000" b="1" dirty="0" smtClean="0"/>
              <a:t>乗数</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5123" name="Rectangle 3"/>
          <p:cNvSpPr>
            <a:spLocks noGrp="1" noChangeArrowheads="1"/>
          </p:cNvSpPr>
          <p:nvPr>
            <p:ph idx="1"/>
          </p:nvPr>
        </p:nvSpPr>
        <p:spPr>
          <a:xfrm>
            <a:off x="0" y="404664"/>
            <a:ext cx="9144000" cy="6148536"/>
          </a:xfrm>
        </p:spPr>
        <p:txBody>
          <a:bodyPr/>
          <a:lstStyle/>
          <a:p>
            <a:pPr algn="just">
              <a:buNone/>
            </a:pPr>
            <a:r>
              <a:rPr lang="en-US" altLang="ja-JP" sz="1800" dirty="0" smtClean="0"/>
              <a:t>Magnification </a:t>
            </a:r>
            <a:r>
              <a:rPr lang="en-US" altLang="ja-JP" sz="1800" dirty="0" smtClean="0"/>
              <a:t>of how much money the high-powered money H produces = multiplier</a:t>
            </a:r>
          </a:p>
          <a:p>
            <a:pPr algn="just">
              <a:buNone/>
            </a:pPr>
            <a:r>
              <a:rPr lang="en-US" altLang="ja-JP" sz="1800" dirty="0" smtClean="0"/>
              <a:t> (money multiplier</a:t>
            </a:r>
            <a:r>
              <a:rPr lang="en-US" altLang="ja-JP" sz="1800" dirty="0" smtClean="0"/>
              <a:t>). </a:t>
            </a:r>
          </a:p>
          <a:p>
            <a:pPr algn="just">
              <a:buNone/>
            </a:pPr>
            <a:r>
              <a:rPr lang="en-US" altLang="ja-JP" sz="1800" dirty="0" smtClean="0"/>
              <a:t>Power means  </a:t>
            </a:r>
            <a:r>
              <a:rPr lang="en-US" altLang="ja-JP" sz="1800" b="1" dirty="0" smtClean="0"/>
              <a:t>a power to create money through credit creation</a:t>
            </a:r>
            <a:r>
              <a:rPr lang="en-US" altLang="ja-JP" sz="1800" dirty="0" smtClean="0"/>
              <a:t>.(M. </a:t>
            </a:r>
            <a:r>
              <a:rPr lang="en-US" altLang="ja-JP" sz="1800" dirty="0" err="1" smtClean="0"/>
              <a:t>Feedman</a:t>
            </a:r>
            <a:r>
              <a:rPr lang="en-US" altLang="ja-JP" sz="1800" dirty="0" smtClean="0"/>
              <a:t>)</a:t>
            </a:r>
            <a:endParaRPr lang="en-US" altLang="ja-JP" sz="1800" dirty="0" smtClean="0"/>
          </a:p>
          <a:p>
            <a:pPr algn="just">
              <a:buNone/>
            </a:pPr>
            <a:r>
              <a:rPr lang="en-US" altLang="ja-JP" sz="1800" dirty="0" smtClean="0"/>
              <a:t>Cash deposit ratio </a:t>
            </a:r>
            <a:r>
              <a:rPr lang="en-US" altLang="ja-JP" sz="1800" dirty="0" err="1" smtClean="0"/>
              <a:t>cd</a:t>
            </a:r>
            <a:r>
              <a:rPr lang="en-US" altLang="ja-JP" sz="1800" dirty="0" smtClean="0"/>
              <a:t> decreases, deposit reserve ratio rd falls, quasi-currency / </a:t>
            </a:r>
          </a:p>
          <a:p>
            <a:pPr algn="just">
              <a:buNone/>
            </a:pPr>
            <a:r>
              <a:rPr lang="en-US" altLang="ja-JP" sz="1800" dirty="0" smtClean="0"/>
              <a:t>deposit currency ratio td rises, ⇒ money multiplier becomes large</a:t>
            </a:r>
          </a:p>
          <a:p>
            <a:pPr algn="just">
              <a:buNone/>
            </a:pPr>
            <a:r>
              <a:rPr lang="en-US" altLang="ja-JP" sz="1800" dirty="0" smtClean="0"/>
              <a:t>At the end of 2011, cash currency = about 78 trillion yen, deposit currency = </a:t>
            </a:r>
          </a:p>
          <a:p>
            <a:pPr algn="just">
              <a:buNone/>
            </a:pPr>
            <a:r>
              <a:rPr lang="en-US" altLang="ja-JP" sz="1800" dirty="0" smtClean="0"/>
              <a:t>about 450 trillion yen, quasi-currency = about 553 trillion yen, monetary base </a:t>
            </a:r>
          </a:p>
          <a:p>
            <a:pPr algn="just">
              <a:buNone/>
            </a:pPr>
            <a:r>
              <a:rPr lang="en-US" altLang="ja-JP" sz="1800" dirty="0" smtClean="0"/>
              <a:t>= about 125 trillion yen</a:t>
            </a:r>
          </a:p>
          <a:p>
            <a:r>
              <a:rPr lang="en-US" altLang="ja-JP" sz="1800" i="1" dirty="0" smtClean="0"/>
              <a:t>M</a:t>
            </a:r>
            <a:r>
              <a:rPr lang="en-US" altLang="ja-JP" sz="1800" dirty="0" smtClean="0"/>
              <a:t>1</a:t>
            </a:r>
            <a:r>
              <a:rPr lang="ja-JP" altLang="ja-JP" sz="1800" dirty="0" smtClean="0"/>
              <a:t>／</a:t>
            </a:r>
            <a:r>
              <a:rPr lang="en-US" altLang="ja-JP" sz="1800" i="1" dirty="0" smtClean="0"/>
              <a:t>H</a:t>
            </a:r>
            <a:r>
              <a:rPr lang="ja-JP" altLang="ja-JP" sz="1800" dirty="0" smtClean="0"/>
              <a:t>＝</a:t>
            </a:r>
            <a:r>
              <a:rPr lang="en-US" altLang="ja-JP" sz="1800" dirty="0" smtClean="0"/>
              <a:t>(78</a:t>
            </a:r>
            <a:r>
              <a:rPr lang="ja-JP" altLang="ja-JP" sz="1800" dirty="0" smtClean="0"/>
              <a:t>＋</a:t>
            </a:r>
            <a:r>
              <a:rPr lang="en-US" altLang="ja-JP" sz="1800" dirty="0" smtClean="0"/>
              <a:t>450)</a:t>
            </a:r>
            <a:r>
              <a:rPr lang="ja-JP" altLang="ja-JP" sz="1800" dirty="0" smtClean="0"/>
              <a:t>／</a:t>
            </a:r>
            <a:r>
              <a:rPr lang="en-US" altLang="ja-JP" sz="1800" dirty="0" smtClean="0"/>
              <a:t>125</a:t>
            </a:r>
            <a:r>
              <a:rPr lang="ja-JP" altLang="ja-JP" sz="1800" dirty="0" smtClean="0"/>
              <a:t>＝</a:t>
            </a:r>
            <a:r>
              <a:rPr lang="en-US" altLang="ja-JP" sz="1800" dirty="0" smtClean="0"/>
              <a:t>4.2</a:t>
            </a:r>
            <a:endParaRPr lang="ja-JP" altLang="ja-JP" sz="1800" dirty="0" smtClean="0"/>
          </a:p>
          <a:p>
            <a:r>
              <a:rPr lang="en-US" altLang="ja-JP" sz="1800" i="1" dirty="0" smtClean="0"/>
              <a:t>M</a:t>
            </a:r>
            <a:r>
              <a:rPr lang="en-US" altLang="ja-JP" sz="1800" dirty="0" smtClean="0"/>
              <a:t>2</a:t>
            </a:r>
            <a:r>
              <a:rPr lang="ja-JP" altLang="ja-JP" sz="1800" dirty="0" smtClean="0"/>
              <a:t>／</a:t>
            </a:r>
            <a:r>
              <a:rPr lang="en-US" altLang="ja-JP" sz="1800" i="1" dirty="0" smtClean="0"/>
              <a:t>H</a:t>
            </a:r>
            <a:r>
              <a:rPr lang="ja-JP" altLang="ja-JP" sz="1800" dirty="0" smtClean="0"/>
              <a:t>＝</a:t>
            </a:r>
            <a:r>
              <a:rPr lang="en-US" altLang="ja-JP" sz="1800" dirty="0" smtClean="0"/>
              <a:t>(78</a:t>
            </a:r>
            <a:r>
              <a:rPr lang="ja-JP" altLang="ja-JP" sz="1800" dirty="0" smtClean="0"/>
              <a:t>＋</a:t>
            </a:r>
            <a:r>
              <a:rPr lang="en-US" altLang="ja-JP" sz="1800" dirty="0" smtClean="0"/>
              <a:t>450</a:t>
            </a:r>
            <a:r>
              <a:rPr lang="ja-JP" altLang="ja-JP" sz="1800" dirty="0" smtClean="0"/>
              <a:t>＋</a:t>
            </a:r>
            <a:r>
              <a:rPr lang="en-US" altLang="ja-JP" sz="1800" dirty="0" smtClean="0"/>
              <a:t>553)</a:t>
            </a:r>
            <a:r>
              <a:rPr lang="ja-JP" altLang="ja-JP" sz="1800" dirty="0" smtClean="0"/>
              <a:t>／</a:t>
            </a:r>
            <a:r>
              <a:rPr lang="en-US" altLang="ja-JP" sz="1800" dirty="0" smtClean="0"/>
              <a:t>125</a:t>
            </a:r>
            <a:r>
              <a:rPr lang="ja-JP" altLang="ja-JP" sz="1800" dirty="0" smtClean="0"/>
              <a:t>＝</a:t>
            </a:r>
            <a:r>
              <a:rPr lang="en-US" altLang="ja-JP" sz="1800" dirty="0" smtClean="0"/>
              <a:t>8.6</a:t>
            </a:r>
          </a:p>
          <a:p>
            <a:endParaRPr lang="en-US" altLang="ja-JP" sz="1800" dirty="0" smtClean="0"/>
          </a:p>
          <a:p>
            <a:r>
              <a:rPr lang="ja-JP" altLang="ja-JP" sz="1800" dirty="0" smtClean="0">
                <a:latin typeface="+mj-ea"/>
                <a:ea typeface="+mj-ea"/>
              </a:rPr>
              <a:t>ハイパワードマネー</a:t>
            </a:r>
            <a:r>
              <a:rPr lang="en-US" altLang="ja-JP" sz="1800" i="1" dirty="0" smtClean="0">
                <a:latin typeface="+mj-ea"/>
                <a:ea typeface="+mj-ea"/>
              </a:rPr>
              <a:t>H</a:t>
            </a:r>
            <a:r>
              <a:rPr lang="ja-JP" altLang="ja-JP" sz="1800" dirty="0" smtClean="0">
                <a:latin typeface="+mj-ea"/>
                <a:ea typeface="+mj-ea"/>
              </a:rPr>
              <a:t>がどれだけの貨幣を生み出すかの倍率＝</a:t>
            </a:r>
            <a:r>
              <a:rPr lang="ja-JP" altLang="ja-JP" sz="1800" b="1" dirty="0" smtClean="0">
                <a:latin typeface="+mj-ea"/>
                <a:ea typeface="+mj-ea"/>
              </a:rPr>
              <a:t>貨幣乗数</a:t>
            </a:r>
            <a:r>
              <a:rPr lang="ja-JP" altLang="ja-JP" sz="1800" dirty="0" smtClean="0">
                <a:latin typeface="+mj-ea"/>
                <a:ea typeface="+mj-ea"/>
              </a:rPr>
              <a:t>（</a:t>
            </a:r>
            <a:r>
              <a:rPr lang="en-US" altLang="ja-JP" sz="1800" dirty="0" smtClean="0">
                <a:latin typeface="+mj-ea"/>
                <a:ea typeface="+mj-ea"/>
              </a:rPr>
              <a:t>money multiplier</a:t>
            </a:r>
            <a:r>
              <a:rPr lang="ja-JP" altLang="ja-JP" sz="1800" dirty="0" smtClean="0">
                <a:latin typeface="+mj-ea"/>
                <a:ea typeface="+mj-ea"/>
              </a:rPr>
              <a:t>）</a:t>
            </a:r>
            <a:r>
              <a:rPr lang="en-US" altLang="ja-JP" sz="1800" dirty="0" smtClean="0">
                <a:latin typeface="+mj-ea"/>
                <a:ea typeface="+mj-ea"/>
              </a:rPr>
              <a:t>power</a:t>
            </a:r>
            <a:r>
              <a:rPr lang="ja-JP" altLang="en-US" sz="1800" dirty="0" smtClean="0">
                <a:latin typeface="+mj-ea"/>
                <a:ea typeface="+mj-ea"/>
              </a:rPr>
              <a:t>とは貨幣を信用創造で造る力である（</a:t>
            </a:r>
            <a:r>
              <a:rPr lang="en-US" altLang="ja-JP" sz="1800" dirty="0" smtClean="0">
                <a:latin typeface="+mj-ea"/>
                <a:ea typeface="+mj-ea"/>
              </a:rPr>
              <a:t>M.</a:t>
            </a:r>
            <a:r>
              <a:rPr lang="ja-JP" altLang="en-US" sz="1800" dirty="0" smtClean="0">
                <a:latin typeface="+mj-ea"/>
                <a:ea typeface="+mj-ea"/>
              </a:rPr>
              <a:t>　</a:t>
            </a:r>
            <a:r>
              <a:rPr lang="en-US" altLang="ja-JP" sz="1800" dirty="0" smtClean="0">
                <a:latin typeface="+mj-ea"/>
                <a:ea typeface="+mj-ea"/>
              </a:rPr>
              <a:t>Freedman</a:t>
            </a:r>
            <a:r>
              <a:rPr lang="ja-JP" altLang="en-US"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　現金・預金比率</a:t>
            </a:r>
            <a:r>
              <a:rPr lang="en-US" altLang="ja-JP" sz="1800" i="1" dirty="0" err="1" smtClean="0">
                <a:latin typeface="+mj-ea"/>
                <a:ea typeface="+mj-ea"/>
              </a:rPr>
              <a:t>cd</a:t>
            </a:r>
            <a:r>
              <a:rPr lang="ja-JP" altLang="ja-JP" sz="1800" dirty="0" smtClean="0">
                <a:latin typeface="+mj-ea"/>
                <a:ea typeface="+mj-ea"/>
              </a:rPr>
              <a:t>が下がる、預金準備率</a:t>
            </a:r>
            <a:r>
              <a:rPr lang="en-US" altLang="ja-JP" sz="1800" i="1" dirty="0" smtClean="0">
                <a:latin typeface="+mj-ea"/>
                <a:ea typeface="+mj-ea"/>
              </a:rPr>
              <a:t>rd</a:t>
            </a:r>
            <a:r>
              <a:rPr lang="ja-JP" altLang="ja-JP" sz="1800" dirty="0" smtClean="0">
                <a:latin typeface="+mj-ea"/>
                <a:ea typeface="+mj-ea"/>
              </a:rPr>
              <a:t>が下がる、準通貨・預金通貨比率</a:t>
            </a:r>
            <a:r>
              <a:rPr lang="en-US" altLang="ja-JP" sz="1800" i="1" dirty="0" smtClean="0">
                <a:latin typeface="+mj-ea"/>
                <a:ea typeface="+mj-ea"/>
              </a:rPr>
              <a:t>td</a:t>
            </a:r>
            <a:r>
              <a:rPr lang="ja-JP" altLang="ja-JP" sz="1800" dirty="0" smtClean="0">
                <a:latin typeface="+mj-ea"/>
                <a:ea typeface="+mj-ea"/>
              </a:rPr>
              <a:t>が上がる、⇒貨幣乗数は大きくなる</a:t>
            </a:r>
          </a:p>
          <a:p>
            <a:r>
              <a:rPr lang="ja-JP" altLang="ja-JP" sz="1800" dirty="0" smtClean="0">
                <a:latin typeface="+mj-ea"/>
                <a:ea typeface="+mj-ea"/>
              </a:rPr>
              <a:t>　</a:t>
            </a:r>
            <a:r>
              <a:rPr lang="en-US" altLang="ja-JP" sz="1800" dirty="0" smtClean="0">
                <a:latin typeface="+mj-ea"/>
                <a:ea typeface="+mj-ea"/>
              </a:rPr>
              <a:t>2011</a:t>
            </a:r>
            <a:r>
              <a:rPr lang="ja-JP" altLang="ja-JP" sz="1800" dirty="0" smtClean="0">
                <a:latin typeface="+mj-ea"/>
                <a:ea typeface="+mj-ea"/>
              </a:rPr>
              <a:t>年末現在、現金通貨＝約</a:t>
            </a:r>
            <a:r>
              <a:rPr lang="en-US" altLang="ja-JP" sz="1800" dirty="0" smtClean="0">
                <a:latin typeface="+mj-ea"/>
                <a:ea typeface="+mj-ea"/>
              </a:rPr>
              <a:t>78</a:t>
            </a:r>
            <a:r>
              <a:rPr lang="ja-JP" altLang="ja-JP" sz="1800" dirty="0" smtClean="0">
                <a:latin typeface="+mj-ea"/>
                <a:ea typeface="+mj-ea"/>
              </a:rPr>
              <a:t>兆円、預金通貨＝約</a:t>
            </a:r>
            <a:r>
              <a:rPr lang="en-US" altLang="ja-JP" sz="1800" dirty="0" smtClean="0">
                <a:latin typeface="+mj-ea"/>
                <a:ea typeface="+mj-ea"/>
              </a:rPr>
              <a:t>450</a:t>
            </a:r>
            <a:r>
              <a:rPr lang="ja-JP" altLang="ja-JP" sz="1800" dirty="0" smtClean="0">
                <a:latin typeface="+mj-ea"/>
                <a:ea typeface="+mj-ea"/>
              </a:rPr>
              <a:t>兆円、準通貨＝約</a:t>
            </a:r>
            <a:r>
              <a:rPr lang="en-US" altLang="ja-JP" sz="1800" dirty="0" smtClean="0">
                <a:latin typeface="+mj-ea"/>
                <a:ea typeface="+mj-ea"/>
              </a:rPr>
              <a:t>553</a:t>
            </a:r>
            <a:r>
              <a:rPr lang="ja-JP" altLang="ja-JP" sz="1800" dirty="0" smtClean="0">
                <a:latin typeface="+mj-ea"/>
                <a:ea typeface="+mj-ea"/>
              </a:rPr>
              <a:t>兆円、マネタリーベース＝約</a:t>
            </a:r>
            <a:r>
              <a:rPr lang="en-US" altLang="ja-JP" sz="1800" dirty="0" smtClean="0">
                <a:latin typeface="+mj-ea"/>
                <a:ea typeface="+mj-ea"/>
              </a:rPr>
              <a:t>125</a:t>
            </a:r>
            <a:r>
              <a:rPr lang="ja-JP" altLang="ja-JP" sz="1800" dirty="0" smtClean="0">
                <a:latin typeface="+mj-ea"/>
                <a:ea typeface="+mj-ea"/>
              </a:rPr>
              <a:t>兆円⇒</a:t>
            </a:r>
          </a:p>
          <a:p>
            <a:r>
              <a:rPr lang="ja-JP" altLang="ja-JP" sz="1800" dirty="0" smtClean="0">
                <a:latin typeface="+mj-ea"/>
                <a:ea typeface="+mj-ea"/>
              </a:rPr>
              <a:t>　　</a:t>
            </a:r>
            <a:r>
              <a:rPr lang="en-US" altLang="ja-JP" sz="1800" i="1" dirty="0" smtClean="0">
                <a:latin typeface="+mj-ea"/>
                <a:ea typeface="+mj-ea"/>
              </a:rPr>
              <a:t>M</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H</a:t>
            </a:r>
            <a:r>
              <a:rPr lang="ja-JP" altLang="ja-JP" sz="1800" dirty="0" smtClean="0">
                <a:latin typeface="+mj-ea"/>
                <a:ea typeface="+mj-ea"/>
              </a:rPr>
              <a:t>＝</a:t>
            </a:r>
            <a:r>
              <a:rPr lang="en-US" altLang="ja-JP" sz="1800" dirty="0" smtClean="0">
                <a:latin typeface="+mj-ea"/>
                <a:ea typeface="+mj-ea"/>
              </a:rPr>
              <a:t>(78</a:t>
            </a:r>
            <a:r>
              <a:rPr lang="ja-JP" altLang="ja-JP" sz="1800" dirty="0" smtClean="0">
                <a:latin typeface="+mj-ea"/>
                <a:ea typeface="+mj-ea"/>
              </a:rPr>
              <a:t>＋</a:t>
            </a:r>
            <a:r>
              <a:rPr lang="en-US" altLang="ja-JP" sz="1800" dirty="0" smtClean="0">
                <a:latin typeface="+mj-ea"/>
                <a:ea typeface="+mj-ea"/>
              </a:rPr>
              <a:t>450)</a:t>
            </a:r>
            <a:r>
              <a:rPr lang="ja-JP" altLang="ja-JP" sz="1800" dirty="0" smtClean="0">
                <a:latin typeface="+mj-ea"/>
                <a:ea typeface="+mj-ea"/>
              </a:rPr>
              <a:t>／</a:t>
            </a:r>
            <a:r>
              <a:rPr lang="en-US" altLang="ja-JP" sz="1800" dirty="0" smtClean="0">
                <a:latin typeface="+mj-ea"/>
                <a:ea typeface="+mj-ea"/>
              </a:rPr>
              <a:t>125</a:t>
            </a:r>
            <a:r>
              <a:rPr lang="ja-JP" altLang="ja-JP" sz="1800" dirty="0" smtClean="0">
                <a:latin typeface="+mj-ea"/>
                <a:ea typeface="+mj-ea"/>
              </a:rPr>
              <a:t>＝</a:t>
            </a:r>
            <a:r>
              <a:rPr lang="en-US" altLang="ja-JP" sz="1800" dirty="0" smtClean="0">
                <a:latin typeface="+mj-ea"/>
                <a:ea typeface="+mj-ea"/>
              </a:rPr>
              <a:t>4.2</a:t>
            </a:r>
            <a:endParaRPr lang="ja-JP" altLang="ja-JP" sz="1800" dirty="0" smtClean="0">
              <a:latin typeface="+mj-ea"/>
              <a:ea typeface="+mj-ea"/>
            </a:endParaRPr>
          </a:p>
          <a:p>
            <a:r>
              <a:rPr lang="ja-JP" altLang="ja-JP" sz="1800" dirty="0" smtClean="0">
                <a:latin typeface="+mj-ea"/>
                <a:ea typeface="+mj-ea"/>
              </a:rPr>
              <a:t>　</a:t>
            </a:r>
            <a:r>
              <a:rPr lang="ja-JP" altLang="ja-JP" sz="1800" i="1" dirty="0" smtClean="0">
                <a:latin typeface="+mj-ea"/>
                <a:ea typeface="+mj-ea"/>
              </a:rPr>
              <a:t>　</a:t>
            </a:r>
            <a:r>
              <a:rPr lang="en-US" altLang="ja-JP" sz="1800" i="1" dirty="0" smtClean="0">
                <a:latin typeface="+mj-ea"/>
                <a:ea typeface="+mj-ea"/>
              </a:rPr>
              <a:t>M</a:t>
            </a:r>
            <a:r>
              <a:rPr lang="en-US" altLang="ja-JP" sz="1800" dirty="0" smtClean="0">
                <a:latin typeface="+mj-ea"/>
                <a:ea typeface="+mj-ea"/>
              </a:rPr>
              <a:t>2</a:t>
            </a:r>
            <a:r>
              <a:rPr lang="ja-JP" altLang="ja-JP" sz="1800" dirty="0" smtClean="0">
                <a:latin typeface="+mj-ea"/>
                <a:ea typeface="+mj-ea"/>
              </a:rPr>
              <a:t>／</a:t>
            </a:r>
            <a:r>
              <a:rPr lang="en-US" altLang="ja-JP" sz="1800" i="1" dirty="0" smtClean="0">
                <a:latin typeface="+mj-ea"/>
                <a:ea typeface="+mj-ea"/>
              </a:rPr>
              <a:t>H</a:t>
            </a:r>
            <a:r>
              <a:rPr lang="ja-JP" altLang="ja-JP" sz="1800" dirty="0" smtClean="0">
                <a:latin typeface="+mj-ea"/>
                <a:ea typeface="+mj-ea"/>
              </a:rPr>
              <a:t>＝</a:t>
            </a:r>
            <a:r>
              <a:rPr lang="en-US" altLang="ja-JP" sz="1800" dirty="0" smtClean="0">
                <a:latin typeface="+mj-ea"/>
                <a:ea typeface="+mj-ea"/>
              </a:rPr>
              <a:t>(78</a:t>
            </a:r>
            <a:r>
              <a:rPr lang="ja-JP" altLang="ja-JP" sz="1800" dirty="0" smtClean="0">
                <a:latin typeface="+mj-ea"/>
                <a:ea typeface="+mj-ea"/>
              </a:rPr>
              <a:t>＋</a:t>
            </a:r>
            <a:r>
              <a:rPr lang="en-US" altLang="ja-JP" sz="1800" dirty="0" smtClean="0">
                <a:latin typeface="+mj-ea"/>
                <a:ea typeface="+mj-ea"/>
              </a:rPr>
              <a:t>450</a:t>
            </a:r>
            <a:r>
              <a:rPr lang="ja-JP" altLang="ja-JP" sz="1800" dirty="0" smtClean="0">
                <a:latin typeface="+mj-ea"/>
                <a:ea typeface="+mj-ea"/>
              </a:rPr>
              <a:t>＋</a:t>
            </a:r>
            <a:r>
              <a:rPr lang="en-US" altLang="ja-JP" sz="1800" dirty="0" smtClean="0">
                <a:latin typeface="+mj-ea"/>
                <a:ea typeface="+mj-ea"/>
              </a:rPr>
              <a:t>553)</a:t>
            </a:r>
            <a:r>
              <a:rPr lang="ja-JP" altLang="ja-JP" sz="1800" dirty="0" smtClean="0">
                <a:latin typeface="+mj-ea"/>
                <a:ea typeface="+mj-ea"/>
              </a:rPr>
              <a:t>／</a:t>
            </a:r>
            <a:r>
              <a:rPr lang="en-US" altLang="ja-JP" sz="1800" dirty="0" smtClean="0">
                <a:latin typeface="+mj-ea"/>
                <a:ea typeface="+mj-ea"/>
              </a:rPr>
              <a:t>125</a:t>
            </a:r>
            <a:r>
              <a:rPr lang="ja-JP" altLang="ja-JP" sz="1800" dirty="0" smtClean="0">
                <a:latin typeface="+mj-ea"/>
                <a:ea typeface="+mj-ea"/>
              </a:rPr>
              <a:t>＝</a:t>
            </a:r>
            <a:r>
              <a:rPr lang="en-US" altLang="ja-JP" sz="1800" dirty="0" smtClean="0">
                <a:latin typeface="+mj-ea"/>
                <a:ea typeface="+mj-ea"/>
              </a:rPr>
              <a:t>8.6</a:t>
            </a:r>
            <a:endParaRPr lang="ja-JP" altLang="ja-JP" sz="1800" dirty="0" smtClean="0">
              <a:latin typeface="+mj-ea"/>
              <a:ea typeface="+mj-ea"/>
            </a:endParaRPr>
          </a:p>
          <a:p>
            <a:pPr>
              <a:buNone/>
            </a:pPr>
            <a:endParaRPr lang="ja-JP" altLang="ja-JP" sz="1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
            <a:ext cx="7772400" cy="404663"/>
          </a:xfrm>
        </p:spPr>
        <p:txBody>
          <a:bodyPr>
            <a:normAutofit fontScale="90000"/>
          </a:bodyPr>
          <a:lstStyle/>
          <a:p>
            <a:r>
              <a:rPr lang="ja-JP" altLang="ja-JP" sz="2000" b="1" dirty="0" smtClean="0"/>
              <a:t>４</a:t>
            </a:r>
            <a:r>
              <a:rPr lang="ja-JP" altLang="en-US" sz="2000" b="1" dirty="0" smtClean="0"/>
              <a:t>．</a:t>
            </a:r>
            <a:r>
              <a:rPr lang="en-US" altLang="ja-JP" sz="2000" b="1" dirty="0" smtClean="0"/>
              <a:t>Credit </a:t>
            </a:r>
            <a:r>
              <a:rPr lang="en-US" altLang="ja-JP" sz="2000" b="1" dirty="0" smtClean="0"/>
              <a:t>Creation of Deposit </a:t>
            </a:r>
            <a:r>
              <a:rPr lang="en-US" altLang="ja-JP" sz="2000" b="1" dirty="0" smtClean="0"/>
              <a:t>Currency   </a:t>
            </a:r>
            <a:r>
              <a:rPr lang="ja-JP" altLang="ja-JP" sz="2000" b="1" dirty="0" smtClean="0"/>
              <a:t>預金</a:t>
            </a:r>
            <a:r>
              <a:rPr lang="ja-JP" altLang="ja-JP" sz="2000" b="1" dirty="0" smtClean="0"/>
              <a:t>通貨の信用創造</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404664"/>
            <a:ext cx="9144000" cy="6453336"/>
          </a:xfrm>
        </p:spPr>
        <p:txBody>
          <a:bodyPr>
            <a:normAutofit lnSpcReduction="10000"/>
          </a:bodyPr>
          <a:lstStyle/>
          <a:p>
            <a:pPr>
              <a:buNone/>
            </a:pPr>
            <a:r>
              <a:rPr lang="en-US" altLang="ja-JP" sz="1800" dirty="0" smtClean="0"/>
              <a:t>Transmission </a:t>
            </a:r>
            <a:r>
              <a:rPr lang="en-US" altLang="ja-JP" sz="1800" dirty="0" smtClean="0"/>
              <a:t>path or circulation path of the money supply</a:t>
            </a:r>
          </a:p>
          <a:p>
            <a:pPr>
              <a:buNone/>
            </a:pPr>
            <a:r>
              <a:rPr lang="en-US" altLang="ja-JP" sz="1800" dirty="0" smtClean="0"/>
              <a:t>From the central bank to commercial banks ⇒ companies (business corporations), financial institutions such as securities companies and insurance companies ⇒ households ⇒ to purchase goods and services, so that money is paid to companies, financial institutions, nonprofit corporations.  </a:t>
            </a:r>
            <a:r>
              <a:rPr lang="ja-JP" altLang="en-US" sz="1800" dirty="0" smtClean="0"/>
              <a:t>⇒</a:t>
            </a:r>
            <a:r>
              <a:rPr lang="en-US" altLang="ja-JP" sz="1800" dirty="0" smtClean="0"/>
              <a:t>Households and companies deposit money into the commercial banks as deposits, and the deposits</a:t>
            </a:r>
            <a:r>
              <a:rPr lang="ja-JP" altLang="en-US" sz="1800" dirty="0" smtClean="0"/>
              <a:t> </a:t>
            </a:r>
            <a:r>
              <a:rPr lang="en-US" altLang="ja-JP" sz="1800" dirty="0" smtClean="0"/>
              <a:t>are used for payment as deposit currency.</a:t>
            </a:r>
          </a:p>
          <a:p>
            <a:pPr>
              <a:buNone/>
            </a:pPr>
            <a:r>
              <a:rPr lang="en-US" altLang="ja-JP" sz="1800" dirty="0" smtClean="0"/>
              <a:t>Deposits made by companies’ and households’ depositing cash into banks = </a:t>
            </a:r>
            <a:r>
              <a:rPr lang="en-US" altLang="ja-JP" sz="1800" b="1" dirty="0" smtClean="0"/>
              <a:t>primary deposits</a:t>
            </a:r>
            <a:endParaRPr lang="en-US" altLang="ja-JP" sz="1800" dirty="0" smtClean="0"/>
          </a:p>
          <a:p>
            <a:pPr>
              <a:buNone/>
            </a:pPr>
            <a:r>
              <a:rPr lang="en-US" altLang="ja-JP" sz="1800" dirty="0" smtClean="0"/>
              <a:t>Deposits except deposit reserves (cash reserves)  are again lent to companies and households.</a:t>
            </a:r>
          </a:p>
          <a:p>
            <a:pPr>
              <a:buNone/>
            </a:pPr>
            <a:r>
              <a:rPr lang="en-US" altLang="ja-JP" sz="1800" dirty="0" smtClean="0"/>
              <a:t>Rate of deposit reserve against deposits = </a:t>
            </a:r>
            <a:r>
              <a:rPr lang="en-US" altLang="ja-JP" sz="1800" b="1" dirty="0" smtClean="0"/>
              <a:t>rate of deposit </a:t>
            </a:r>
            <a:r>
              <a:rPr lang="en-US" altLang="ja-JP" sz="1800" b="1" dirty="0" smtClean="0"/>
              <a:t>reserve</a:t>
            </a:r>
          </a:p>
          <a:p>
            <a:r>
              <a:rPr lang="ja-JP" altLang="ja-JP" sz="1800" dirty="0" smtClean="0">
                <a:latin typeface="+mj-ea"/>
                <a:ea typeface="+mj-ea"/>
              </a:rPr>
              <a:t>貨幣供給の波及経路、流通経路</a:t>
            </a:r>
          </a:p>
          <a:p>
            <a:r>
              <a:rPr lang="ja-JP" altLang="ja-JP" sz="1800" dirty="0" smtClean="0">
                <a:latin typeface="+mj-ea"/>
                <a:ea typeface="+mj-ea"/>
              </a:rPr>
              <a:t>中央銀行から市中銀行⇒企業（事業法人）、証券会社や保険会社等の金融機関⇒家計⇒財貨やサービスの購入に充てるので、企業や金融機関、非営利法人へとその貨幣が流通、企業や家計は市中銀行へ貨幣を預金として預け入れ、その預金が預金通貨として支払いに充当。</a:t>
            </a:r>
          </a:p>
          <a:p>
            <a:r>
              <a:rPr lang="ja-JP" altLang="ja-JP" sz="1800" dirty="0" smtClean="0">
                <a:latin typeface="+mj-ea"/>
                <a:ea typeface="+mj-ea"/>
              </a:rPr>
              <a:t>企業や家計が銀行へ現金を預け入れて作る預金＝</a:t>
            </a:r>
            <a:r>
              <a:rPr lang="ja-JP" altLang="ja-JP" sz="1800" b="1" dirty="0" smtClean="0">
                <a:latin typeface="+mj-ea"/>
                <a:ea typeface="+mj-ea"/>
              </a:rPr>
              <a:t>本源的預金</a:t>
            </a:r>
            <a:r>
              <a:rPr lang="ja-JP" altLang="ja-JP" sz="1800" dirty="0" smtClean="0">
                <a:latin typeface="+mj-ea"/>
                <a:ea typeface="+mj-ea"/>
              </a:rPr>
              <a:t>（</a:t>
            </a:r>
            <a:r>
              <a:rPr lang="en-US" altLang="ja-JP" sz="1800" dirty="0" smtClean="0">
                <a:latin typeface="+mj-ea"/>
                <a:ea typeface="+mj-ea"/>
              </a:rPr>
              <a:t>primary deposits</a:t>
            </a:r>
            <a:r>
              <a:rPr lang="ja-JP" altLang="ja-JP" sz="1800" dirty="0" smtClean="0">
                <a:latin typeface="+mj-ea"/>
                <a:ea typeface="+mj-ea"/>
              </a:rPr>
              <a:t>）</a:t>
            </a:r>
          </a:p>
          <a:p>
            <a:r>
              <a:rPr lang="ja-JP" altLang="ja-JP" sz="1800" b="1" dirty="0" smtClean="0">
                <a:latin typeface="+mj-ea"/>
                <a:ea typeface="+mj-ea"/>
              </a:rPr>
              <a:t>預金準備</a:t>
            </a:r>
            <a:r>
              <a:rPr lang="ja-JP" altLang="ja-JP" sz="1800" dirty="0" smtClean="0">
                <a:latin typeface="+mj-ea"/>
                <a:ea typeface="+mj-ea"/>
              </a:rPr>
              <a:t>（</a:t>
            </a:r>
            <a:r>
              <a:rPr lang="en-US" altLang="ja-JP" sz="1800" dirty="0" smtClean="0">
                <a:latin typeface="+mj-ea"/>
                <a:ea typeface="+mj-ea"/>
              </a:rPr>
              <a:t>deposit reserve</a:t>
            </a:r>
            <a:r>
              <a:rPr lang="ja-JP" altLang="ja-JP" sz="1800" dirty="0" err="1" smtClean="0">
                <a:latin typeface="+mj-ea"/>
                <a:ea typeface="+mj-ea"/>
              </a:rPr>
              <a:t>、</a:t>
            </a:r>
            <a:r>
              <a:rPr lang="ja-JP" altLang="ja-JP" sz="1800" dirty="0" smtClean="0">
                <a:latin typeface="+mj-ea"/>
                <a:ea typeface="+mj-ea"/>
              </a:rPr>
              <a:t>現金準備）の部分を除いて、企業や家計に貸出</a:t>
            </a:r>
          </a:p>
          <a:p>
            <a:r>
              <a:rPr lang="ja-JP" altLang="ja-JP" sz="1800" dirty="0" smtClean="0">
                <a:latin typeface="+mj-ea"/>
                <a:ea typeface="+mj-ea"/>
              </a:rPr>
              <a:t>預金に対する預金準備の割合＝</a:t>
            </a:r>
            <a:r>
              <a:rPr lang="ja-JP" altLang="ja-JP" sz="1800" b="1" dirty="0" smtClean="0">
                <a:latin typeface="+mj-ea"/>
                <a:ea typeface="+mj-ea"/>
              </a:rPr>
              <a:t>預金準備率</a:t>
            </a:r>
            <a:r>
              <a:rPr lang="ja-JP" altLang="ja-JP" sz="1800" dirty="0" smtClean="0">
                <a:latin typeface="+mj-ea"/>
                <a:ea typeface="+mj-ea"/>
              </a:rPr>
              <a:t>（</a:t>
            </a:r>
            <a:r>
              <a:rPr lang="en-US" altLang="ja-JP" sz="1800" dirty="0" smtClean="0">
                <a:latin typeface="+mj-ea"/>
                <a:ea typeface="+mj-ea"/>
              </a:rPr>
              <a:t>rate of deposit reserve</a:t>
            </a:r>
            <a:r>
              <a:rPr lang="ja-JP" altLang="ja-JP" sz="1800" dirty="0" smtClean="0">
                <a:latin typeface="+mj-ea"/>
                <a:ea typeface="+mj-ea"/>
              </a:rPr>
              <a:t>）</a:t>
            </a:r>
          </a:p>
          <a:p>
            <a:pPr>
              <a:buNone/>
            </a:pPr>
            <a:r>
              <a:rPr lang="en-US" altLang="ja-JP" sz="1800" b="1" dirty="0" smtClean="0">
                <a:latin typeface="+mj-ea"/>
                <a:ea typeface="+mj-ea"/>
              </a:rPr>
              <a:t/>
            </a:r>
            <a:br>
              <a:rPr lang="en-US" altLang="ja-JP" sz="1800" b="1" dirty="0" smtClean="0">
                <a:latin typeface="+mj-ea"/>
                <a:ea typeface="+mj-ea"/>
              </a:rPr>
            </a:br>
            <a:endParaRPr lang="ja-JP" altLang="ja-JP" sz="1800" b="1" dirty="0">
              <a:latin typeface="+mj-ea"/>
              <a:ea typeface="+mj-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1"/>
            <a:ext cx="7772400" cy="332655"/>
          </a:xfrm>
        </p:spPr>
        <p:txBody>
          <a:bodyPr>
            <a:normAutofit fontScale="90000"/>
          </a:bodyPr>
          <a:lstStyle/>
          <a:p>
            <a:r>
              <a:rPr lang="ja-JP" altLang="ja-JP" sz="2000" b="1" dirty="0" smtClean="0"/>
              <a:t>４</a:t>
            </a:r>
            <a:r>
              <a:rPr lang="en-US" altLang="ja-JP" sz="2000" b="1" dirty="0" smtClean="0"/>
              <a:t>B</a:t>
            </a:r>
            <a:r>
              <a:rPr lang="ja-JP" altLang="en-US" sz="2000" b="1" dirty="0" err="1" smtClean="0"/>
              <a:t>．</a:t>
            </a:r>
            <a:r>
              <a:rPr lang="en-US" altLang="ja-JP" sz="2000" b="1" dirty="0" smtClean="0"/>
              <a:t>Credit </a:t>
            </a:r>
            <a:r>
              <a:rPr lang="en-US" altLang="ja-JP" sz="2000" b="1" dirty="0" smtClean="0"/>
              <a:t>Creation of Deposit </a:t>
            </a:r>
            <a:r>
              <a:rPr lang="en-US" altLang="ja-JP" sz="2000" b="1" dirty="0" smtClean="0"/>
              <a:t>Currency   </a:t>
            </a:r>
            <a:r>
              <a:rPr lang="ja-JP" altLang="ja-JP" sz="2000" b="1" dirty="0" smtClean="0"/>
              <a:t>預金</a:t>
            </a:r>
            <a:r>
              <a:rPr lang="ja-JP" altLang="ja-JP" sz="2000" b="1" dirty="0" smtClean="0"/>
              <a:t>通貨の信用創造</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332656"/>
            <a:ext cx="9144000" cy="6525344"/>
          </a:xfrm>
        </p:spPr>
        <p:txBody>
          <a:bodyPr>
            <a:normAutofit fontScale="92500" lnSpcReduction="10000"/>
          </a:bodyPr>
          <a:lstStyle/>
          <a:p>
            <a:pPr>
              <a:buNone/>
            </a:pPr>
            <a:r>
              <a:rPr lang="en-US" altLang="ja-JP" sz="1800" dirty="0" smtClean="0"/>
              <a:t>Loans </a:t>
            </a:r>
            <a:r>
              <a:rPr lang="en-US" altLang="ja-JP" sz="1800" dirty="0" smtClean="0"/>
              <a:t>are initially implemented in the form of deposits at the same bank’s account ⇒ those derived from primary deposits through lending = </a:t>
            </a:r>
            <a:r>
              <a:rPr lang="en-US" altLang="ja-JP" sz="1800" b="1" dirty="0" smtClean="0"/>
              <a:t>derivative deposits</a:t>
            </a:r>
            <a:endParaRPr lang="en-US" altLang="ja-JP" sz="1800" dirty="0" smtClean="0"/>
          </a:p>
          <a:p>
            <a:pPr>
              <a:buNone/>
            </a:pPr>
            <a:r>
              <a:rPr lang="en-US" altLang="ja-JP" sz="1800" dirty="0" smtClean="0"/>
              <a:t>⇒ Lending further to companies and households, except for the deposit reserves of derivative deposits</a:t>
            </a:r>
          </a:p>
          <a:p>
            <a:pPr>
              <a:buNone/>
            </a:pPr>
            <a:r>
              <a:rPr lang="en-US" altLang="ja-JP" sz="1800" dirty="0" smtClean="0"/>
              <a:t>The primary deposit is </a:t>
            </a:r>
            <a:r>
              <a:rPr lang="en-US" altLang="ja-JP" sz="1800" i="1" dirty="0" smtClean="0"/>
              <a:t>D</a:t>
            </a:r>
            <a:r>
              <a:rPr lang="en-US" altLang="ja-JP" sz="1800" dirty="0" smtClean="0"/>
              <a:t>, the deposit reserve ratio is </a:t>
            </a:r>
            <a:r>
              <a:rPr lang="en-US" altLang="ja-JP" sz="1800" i="1" dirty="0" smtClean="0"/>
              <a:t>R</a:t>
            </a:r>
            <a:r>
              <a:rPr lang="en-US" altLang="ja-JP" sz="1800" dirty="0" smtClean="0"/>
              <a:t>, then the process of increasing deposits is</a:t>
            </a:r>
          </a:p>
          <a:p>
            <a:pPr>
              <a:buNone/>
            </a:pPr>
            <a:r>
              <a:rPr lang="en-US" altLang="ja-JP" sz="1800" i="1" dirty="0" smtClean="0"/>
              <a:t>      D</a:t>
            </a:r>
            <a:r>
              <a:rPr lang="ja-JP" altLang="ja-JP" sz="1800" dirty="0" smtClean="0"/>
              <a:t>＋</a:t>
            </a:r>
            <a:r>
              <a:rPr lang="en-US" altLang="ja-JP" sz="1800" i="1" dirty="0" smtClean="0"/>
              <a:t>D</a:t>
            </a:r>
            <a:r>
              <a:rPr lang="en-US" altLang="ja-JP" sz="1800" dirty="0" smtClean="0"/>
              <a:t> (1</a:t>
            </a:r>
            <a:r>
              <a:rPr lang="ja-JP" altLang="ja-JP" sz="1800" dirty="0" smtClean="0"/>
              <a:t>－</a:t>
            </a:r>
            <a:r>
              <a:rPr lang="en-US" altLang="ja-JP" sz="1800" i="1" dirty="0" smtClean="0"/>
              <a:t>R</a:t>
            </a:r>
            <a:r>
              <a:rPr lang="en-US" altLang="ja-JP" sz="1800" dirty="0" smtClean="0"/>
              <a:t>)</a:t>
            </a:r>
            <a:r>
              <a:rPr lang="ja-JP" altLang="ja-JP" sz="1800" dirty="0" smtClean="0"/>
              <a:t>＋</a:t>
            </a:r>
            <a:r>
              <a:rPr lang="en-US" altLang="ja-JP" sz="1800" i="1" dirty="0" smtClean="0"/>
              <a:t>D</a:t>
            </a:r>
            <a:r>
              <a:rPr lang="en-US" altLang="ja-JP" sz="1800" dirty="0" smtClean="0"/>
              <a:t> (1</a:t>
            </a:r>
            <a:r>
              <a:rPr lang="ja-JP" altLang="ja-JP" sz="1800" dirty="0" smtClean="0"/>
              <a:t>－</a:t>
            </a:r>
            <a:r>
              <a:rPr lang="en-US" altLang="ja-JP" sz="1800" i="1" dirty="0" smtClean="0"/>
              <a:t>R</a:t>
            </a:r>
            <a:r>
              <a:rPr lang="en-US" altLang="ja-JP" sz="1800" dirty="0" smtClean="0"/>
              <a:t> )</a:t>
            </a:r>
            <a:r>
              <a:rPr lang="en-US" altLang="ja-JP" sz="1800" baseline="30000" dirty="0" smtClean="0"/>
              <a:t>2</a:t>
            </a:r>
            <a:r>
              <a:rPr lang="ja-JP" altLang="ja-JP" sz="1800" dirty="0" smtClean="0"/>
              <a:t>＋</a:t>
            </a:r>
            <a:r>
              <a:rPr lang="en-US" altLang="ja-JP" sz="1800" i="1" dirty="0" smtClean="0"/>
              <a:t>D</a:t>
            </a:r>
            <a:r>
              <a:rPr lang="en-US" altLang="ja-JP" sz="1800" dirty="0" smtClean="0"/>
              <a:t> (1</a:t>
            </a:r>
            <a:r>
              <a:rPr lang="ja-JP" altLang="ja-JP" sz="1800" dirty="0" smtClean="0"/>
              <a:t>－</a:t>
            </a:r>
            <a:r>
              <a:rPr lang="en-US" altLang="ja-JP" sz="1800" i="1" dirty="0" smtClean="0"/>
              <a:t>R</a:t>
            </a:r>
            <a:r>
              <a:rPr lang="en-US" altLang="ja-JP" sz="1800" dirty="0" smtClean="0"/>
              <a:t> )</a:t>
            </a:r>
            <a:r>
              <a:rPr lang="en-US" altLang="ja-JP" sz="1800" baseline="30000" dirty="0" smtClean="0"/>
              <a:t>3</a:t>
            </a:r>
            <a:r>
              <a:rPr lang="ja-JP" altLang="ja-JP" sz="1800" dirty="0" smtClean="0"/>
              <a:t>＋　……　＝</a:t>
            </a:r>
            <a:r>
              <a:rPr lang="en-US" altLang="ja-JP" sz="1800" i="1" dirty="0" smtClean="0"/>
              <a:t>D</a:t>
            </a:r>
            <a:r>
              <a:rPr lang="en-US" altLang="ja-JP" sz="1800" dirty="0" smtClean="0"/>
              <a:t> </a:t>
            </a:r>
            <a:r>
              <a:rPr lang="ja-JP" altLang="ja-JP" sz="1800" dirty="0" smtClean="0"/>
              <a:t>／</a:t>
            </a:r>
            <a:r>
              <a:rPr lang="en-US" altLang="ja-JP" sz="1800" dirty="0" smtClean="0"/>
              <a:t>(1</a:t>
            </a:r>
            <a:r>
              <a:rPr lang="ja-JP" altLang="ja-JP" sz="1800" dirty="0" smtClean="0"/>
              <a:t>－</a:t>
            </a:r>
            <a:r>
              <a:rPr lang="en-US" altLang="ja-JP" sz="1800" dirty="0" smtClean="0"/>
              <a:t>(1</a:t>
            </a:r>
            <a:r>
              <a:rPr lang="ja-JP" altLang="ja-JP" sz="1800" dirty="0" smtClean="0"/>
              <a:t>－</a:t>
            </a:r>
            <a:r>
              <a:rPr lang="en-US" altLang="ja-JP" sz="1800" i="1" dirty="0" smtClean="0"/>
              <a:t>R</a:t>
            </a:r>
            <a:r>
              <a:rPr lang="en-US" altLang="ja-JP" sz="1800" dirty="0" smtClean="0"/>
              <a:t> ))</a:t>
            </a:r>
            <a:r>
              <a:rPr lang="ja-JP" altLang="ja-JP" sz="1800" dirty="0" smtClean="0"/>
              <a:t>＝</a:t>
            </a:r>
            <a:r>
              <a:rPr lang="en-US" altLang="ja-JP" sz="1800" i="1" dirty="0" smtClean="0"/>
              <a:t>D</a:t>
            </a:r>
            <a:r>
              <a:rPr lang="en-US" altLang="ja-JP" sz="1800" dirty="0" smtClean="0"/>
              <a:t> </a:t>
            </a:r>
            <a:r>
              <a:rPr lang="ja-JP" altLang="ja-JP" sz="1800" dirty="0" smtClean="0"/>
              <a:t>／</a:t>
            </a:r>
            <a:r>
              <a:rPr lang="en-US" altLang="ja-JP" sz="1800" i="1" dirty="0" smtClean="0"/>
              <a:t>R</a:t>
            </a:r>
            <a:r>
              <a:rPr lang="en-US" altLang="ja-JP" sz="1800" dirty="0" smtClean="0"/>
              <a:t> </a:t>
            </a:r>
            <a:endParaRPr lang="ja-JP" altLang="ja-JP" sz="1800" dirty="0" smtClean="0"/>
          </a:p>
          <a:p>
            <a:pPr>
              <a:buNone/>
            </a:pPr>
            <a:r>
              <a:rPr lang="en-US" altLang="ja-JP" sz="1800" dirty="0" smtClean="0"/>
              <a:t>⇒ Infinite Equal Proportion Series with the first term being </a:t>
            </a:r>
            <a:r>
              <a:rPr lang="en-US" altLang="ja-JP" sz="1800" i="1" dirty="0" smtClean="0"/>
              <a:t>D</a:t>
            </a:r>
            <a:r>
              <a:rPr lang="en-US" altLang="ja-JP" sz="1800" dirty="0" smtClean="0"/>
              <a:t> and the common ratio being (1 - </a:t>
            </a:r>
            <a:r>
              <a:rPr lang="en-US" altLang="ja-JP" sz="1800" i="1" dirty="0" smtClean="0"/>
              <a:t>R</a:t>
            </a:r>
            <a:r>
              <a:rPr lang="en-US" altLang="ja-JP" sz="1800" dirty="0" smtClean="0"/>
              <a:t>) ⇒ the total sum is </a:t>
            </a:r>
            <a:r>
              <a:rPr lang="en-US" altLang="ja-JP" sz="1800" i="1" dirty="0" smtClean="0"/>
              <a:t>D</a:t>
            </a:r>
            <a:r>
              <a:rPr lang="en-US" altLang="ja-JP" sz="1800" dirty="0" smtClean="0"/>
              <a:t> </a:t>
            </a:r>
            <a:r>
              <a:rPr lang="ja-JP" altLang="ja-JP" sz="1800" dirty="0" smtClean="0"/>
              <a:t>／</a:t>
            </a:r>
            <a:r>
              <a:rPr lang="en-US" altLang="ja-JP" sz="1800" i="1" dirty="0" smtClean="0"/>
              <a:t>R</a:t>
            </a:r>
            <a:r>
              <a:rPr lang="en-US" altLang="ja-JP" sz="1800" dirty="0" smtClean="0"/>
              <a:t> </a:t>
            </a:r>
          </a:p>
          <a:p>
            <a:pPr>
              <a:buNone/>
            </a:pPr>
            <a:r>
              <a:rPr lang="en-US" altLang="ja-JP" sz="1800" dirty="0" smtClean="0"/>
              <a:t>Phillips formula in response to discoverer C. A. Phillips</a:t>
            </a:r>
            <a:r>
              <a:rPr lang="ja-JP" altLang="en-US" sz="1800" dirty="0" smtClean="0"/>
              <a:t>＝</a:t>
            </a:r>
            <a:r>
              <a:rPr lang="en-US" altLang="ja-JP" sz="1800" dirty="0" smtClean="0"/>
              <a:t>Credit creation, </a:t>
            </a:r>
          </a:p>
          <a:p>
            <a:pPr>
              <a:buNone/>
            </a:pPr>
            <a:r>
              <a:rPr lang="ja-JP" altLang="en-US" sz="1800" dirty="0" smtClean="0"/>
              <a:t>　　</a:t>
            </a:r>
            <a:r>
              <a:rPr lang="en-US" altLang="ja-JP" sz="1800" dirty="0" smtClean="0"/>
              <a:t> </a:t>
            </a:r>
            <a:r>
              <a:rPr lang="en-US" altLang="ja-JP" sz="1800" i="1" dirty="0" smtClean="0"/>
              <a:t>1 / R </a:t>
            </a:r>
            <a:r>
              <a:rPr lang="ja-JP" altLang="en-US" sz="1800" dirty="0" smtClean="0"/>
              <a:t>＝</a:t>
            </a:r>
            <a:r>
              <a:rPr lang="en-US" altLang="ja-JP" sz="1800" dirty="0" smtClean="0"/>
              <a:t>credit creation multiplier</a:t>
            </a:r>
          </a:p>
          <a:p>
            <a:pPr>
              <a:buNone/>
            </a:pPr>
            <a:r>
              <a:rPr lang="en-US" altLang="ja-JP" sz="1800" dirty="0" smtClean="0"/>
              <a:t>Ratio of loan among deposits=</a:t>
            </a:r>
            <a:r>
              <a:rPr lang="en-US" altLang="ja-JP" sz="1800" i="1" dirty="0" smtClean="0"/>
              <a:t>L</a:t>
            </a:r>
            <a:r>
              <a:rPr lang="en-US" altLang="ja-JP" sz="1800" dirty="0" smtClean="0"/>
              <a:t> ⇒ common ratio is </a:t>
            </a:r>
            <a:r>
              <a:rPr lang="en-US" altLang="ja-JP" sz="1800" i="1" dirty="0" smtClean="0"/>
              <a:t>L</a:t>
            </a:r>
            <a:r>
              <a:rPr lang="en-US" altLang="ja-JP" sz="1800" dirty="0" smtClean="0"/>
              <a:t>(1</a:t>
            </a:r>
            <a:r>
              <a:rPr lang="ja-JP" altLang="ja-JP" sz="1800" dirty="0" smtClean="0"/>
              <a:t>－</a:t>
            </a:r>
            <a:r>
              <a:rPr lang="en-US" altLang="ja-JP" sz="1800" i="1" dirty="0" smtClean="0"/>
              <a:t>R</a:t>
            </a:r>
            <a:r>
              <a:rPr lang="en-US" altLang="ja-JP" sz="1800" dirty="0" smtClean="0"/>
              <a:t>), deposit retention rate=</a:t>
            </a:r>
            <a:r>
              <a:rPr lang="en-US" altLang="ja-JP" sz="1800" i="1" dirty="0" smtClean="0"/>
              <a:t>S</a:t>
            </a:r>
            <a:r>
              <a:rPr lang="en-US" altLang="ja-JP" sz="1800" dirty="0" smtClean="0"/>
              <a:t> </a:t>
            </a:r>
            <a:r>
              <a:rPr lang="ja-JP" altLang="en-US" sz="1800" dirty="0" smtClean="0"/>
              <a:t>⇒</a:t>
            </a:r>
            <a:r>
              <a:rPr lang="en-US" altLang="ja-JP" sz="1800" dirty="0" smtClean="0"/>
              <a:t> common ratio is </a:t>
            </a:r>
            <a:r>
              <a:rPr lang="en-US" altLang="ja-JP" sz="1800" i="1" dirty="0" smtClean="0"/>
              <a:t>SL</a:t>
            </a:r>
            <a:r>
              <a:rPr lang="en-US" altLang="ja-JP" sz="1800" dirty="0" smtClean="0"/>
              <a:t>(1</a:t>
            </a:r>
            <a:r>
              <a:rPr lang="ja-JP" altLang="ja-JP" sz="1800" dirty="0" smtClean="0"/>
              <a:t>－</a:t>
            </a:r>
            <a:r>
              <a:rPr lang="en-US" altLang="ja-JP" sz="1800" i="1" dirty="0" smtClean="0"/>
              <a:t>R</a:t>
            </a:r>
            <a:r>
              <a:rPr lang="en-US" altLang="ja-JP" sz="1800" dirty="0" smtClean="0"/>
              <a:t>) </a:t>
            </a:r>
            <a:br>
              <a:rPr lang="en-US" altLang="ja-JP" sz="1800" dirty="0" smtClean="0"/>
            </a:br>
            <a:r>
              <a:rPr lang="en-US" altLang="ja-JP" sz="1800" dirty="0" smtClean="0"/>
              <a:t>∴ credit creation multiplier = 1</a:t>
            </a:r>
            <a:r>
              <a:rPr lang="ja-JP" altLang="ja-JP" sz="1800" dirty="0" smtClean="0"/>
              <a:t>／</a:t>
            </a:r>
            <a:r>
              <a:rPr lang="en-US" altLang="ja-JP" sz="1800" dirty="0" smtClean="0"/>
              <a:t>(1</a:t>
            </a:r>
            <a:r>
              <a:rPr lang="ja-JP" altLang="ja-JP" sz="1800" dirty="0" smtClean="0"/>
              <a:t>－</a:t>
            </a:r>
            <a:r>
              <a:rPr lang="en-US" altLang="ja-JP" sz="1800" i="1" dirty="0" smtClean="0"/>
              <a:t>SL</a:t>
            </a:r>
            <a:r>
              <a:rPr lang="en-US" altLang="ja-JP" sz="1800" dirty="0" smtClean="0"/>
              <a:t>(1</a:t>
            </a:r>
            <a:r>
              <a:rPr lang="ja-JP" altLang="ja-JP" sz="1800" dirty="0" smtClean="0"/>
              <a:t>－</a:t>
            </a:r>
            <a:r>
              <a:rPr lang="en-US" altLang="ja-JP" sz="1800" i="1" dirty="0" smtClean="0"/>
              <a:t>R</a:t>
            </a:r>
            <a:r>
              <a:rPr lang="en-US" altLang="ja-JP" sz="1800" dirty="0" smtClean="0"/>
              <a:t>))</a:t>
            </a:r>
            <a:r>
              <a:rPr lang="ja-JP" altLang="ja-JP" sz="1800" dirty="0" smtClean="0"/>
              <a:t>　＜</a:t>
            </a:r>
            <a:r>
              <a:rPr lang="en-US" altLang="ja-JP" sz="1800" dirty="0" smtClean="0"/>
              <a:t>1</a:t>
            </a:r>
            <a:r>
              <a:rPr lang="ja-JP" altLang="ja-JP" sz="1800" dirty="0" smtClean="0"/>
              <a:t>／</a:t>
            </a:r>
            <a:r>
              <a:rPr lang="en-US" altLang="ja-JP" sz="1800" i="1" dirty="0" smtClean="0"/>
              <a:t>R</a:t>
            </a:r>
          </a:p>
          <a:p>
            <a:r>
              <a:rPr lang="ja-JP" altLang="ja-JP" sz="1800" dirty="0" smtClean="0">
                <a:latin typeface="+mj-ea"/>
                <a:ea typeface="+mj-ea"/>
              </a:rPr>
              <a:t>貸出は、当初は同じ銀行の</a:t>
            </a:r>
            <a:r>
              <a:rPr lang="ja-JP" altLang="en-US" sz="1800" dirty="0" smtClean="0">
                <a:latin typeface="+mj-ea"/>
                <a:ea typeface="+mj-ea"/>
              </a:rPr>
              <a:t>口座の</a:t>
            </a:r>
            <a:r>
              <a:rPr lang="ja-JP" altLang="ja-JP" sz="1800" dirty="0" smtClean="0">
                <a:latin typeface="+mj-ea"/>
                <a:ea typeface="+mj-ea"/>
              </a:rPr>
              <a:t>預金という形で実行⇒本源的預金から貸出を通じて派生的に作られたもの＝</a:t>
            </a:r>
            <a:r>
              <a:rPr lang="ja-JP" altLang="ja-JP" sz="1800" b="1" dirty="0" smtClean="0">
                <a:latin typeface="+mj-ea"/>
                <a:ea typeface="+mj-ea"/>
              </a:rPr>
              <a:t>派生的預金</a:t>
            </a:r>
            <a:r>
              <a:rPr lang="ja-JP" altLang="ja-JP" sz="1800" dirty="0" smtClean="0">
                <a:latin typeface="+mj-ea"/>
                <a:ea typeface="+mj-ea"/>
              </a:rPr>
              <a:t>（</a:t>
            </a:r>
            <a:r>
              <a:rPr lang="en-US" altLang="ja-JP" sz="1800" dirty="0" smtClean="0">
                <a:latin typeface="+mj-ea"/>
                <a:ea typeface="+mj-ea"/>
              </a:rPr>
              <a:t>derivative deposits</a:t>
            </a:r>
            <a:r>
              <a:rPr lang="ja-JP" altLang="ja-JP" sz="1800" dirty="0" smtClean="0">
                <a:latin typeface="+mj-ea"/>
                <a:ea typeface="+mj-ea"/>
              </a:rPr>
              <a:t>）</a:t>
            </a:r>
          </a:p>
          <a:p>
            <a:r>
              <a:rPr lang="ja-JP" altLang="ja-JP" sz="1800" dirty="0" smtClean="0">
                <a:latin typeface="+mj-ea"/>
                <a:ea typeface="+mj-ea"/>
              </a:rPr>
              <a:t>⇒派生的預金のうち預金準備の部分を除いて、企業や家計にさらに貸出</a:t>
            </a:r>
          </a:p>
          <a:p>
            <a:r>
              <a:rPr lang="ja-JP" altLang="ja-JP" sz="1800" dirty="0" smtClean="0">
                <a:latin typeface="+mj-ea"/>
                <a:ea typeface="+mj-ea"/>
              </a:rPr>
              <a:t>本源的預金を</a:t>
            </a:r>
            <a:r>
              <a:rPr lang="en-US" altLang="ja-JP" sz="1800" i="1" dirty="0" smtClean="0">
                <a:latin typeface="+mj-ea"/>
                <a:ea typeface="+mj-ea"/>
              </a:rPr>
              <a:t>D</a:t>
            </a:r>
            <a:r>
              <a:rPr lang="ja-JP" altLang="ja-JP" sz="1800" dirty="0" err="1" smtClean="0">
                <a:latin typeface="+mj-ea"/>
                <a:ea typeface="+mj-ea"/>
              </a:rPr>
              <a:t>、</a:t>
            </a:r>
            <a:r>
              <a:rPr lang="ja-JP" altLang="ja-JP" sz="1800" dirty="0" smtClean="0">
                <a:latin typeface="+mj-ea"/>
                <a:ea typeface="+mj-ea"/>
              </a:rPr>
              <a:t>預金準備率を</a:t>
            </a:r>
            <a:r>
              <a:rPr lang="en-US" altLang="ja-JP" sz="1800" i="1" dirty="0" smtClean="0">
                <a:latin typeface="+mj-ea"/>
                <a:ea typeface="+mj-ea"/>
              </a:rPr>
              <a:t>R</a:t>
            </a:r>
            <a:r>
              <a:rPr lang="ja-JP" altLang="ja-JP" sz="1800" dirty="0" err="1" smtClean="0">
                <a:latin typeface="+mj-ea"/>
                <a:ea typeface="+mj-ea"/>
              </a:rPr>
              <a:t>、</a:t>
            </a:r>
            <a:r>
              <a:rPr lang="ja-JP" altLang="ja-JP" sz="1800" dirty="0" smtClean="0">
                <a:latin typeface="+mj-ea"/>
                <a:ea typeface="+mj-ea"/>
              </a:rPr>
              <a:t>預金が増えていくプロセスは、</a:t>
            </a:r>
          </a:p>
          <a:p>
            <a:r>
              <a:rPr lang="ja-JP" altLang="ja-JP" sz="1800" dirty="0" smtClean="0">
                <a:latin typeface="+mj-ea"/>
                <a:ea typeface="+mj-ea"/>
              </a:rPr>
              <a:t>　　</a:t>
            </a:r>
            <a:r>
              <a:rPr lang="en-US" altLang="ja-JP" sz="1800" i="1" dirty="0" smtClean="0">
                <a:latin typeface="+mj-ea"/>
                <a:ea typeface="+mj-ea"/>
              </a:rPr>
              <a:t>D</a:t>
            </a:r>
            <a:r>
              <a:rPr lang="ja-JP" altLang="ja-JP" sz="1800" dirty="0" smtClean="0">
                <a:latin typeface="+mj-ea"/>
                <a:ea typeface="+mj-ea"/>
              </a:rPr>
              <a:t>＋</a:t>
            </a:r>
            <a:r>
              <a:rPr lang="en-US" altLang="ja-JP" sz="1800" i="1" dirty="0" smtClean="0">
                <a:latin typeface="+mj-ea"/>
                <a:ea typeface="+mj-ea"/>
              </a:rPr>
              <a:t>D</a:t>
            </a:r>
            <a:r>
              <a:rPr lang="en-US" altLang="ja-JP" sz="1800" dirty="0" smtClean="0">
                <a:latin typeface="+mj-ea"/>
                <a:ea typeface="+mj-ea"/>
              </a:rPr>
              <a:t> (1</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D</a:t>
            </a:r>
            <a:r>
              <a:rPr lang="en-US" altLang="ja-JP" sz="1800" dirty="0" smtClean="0">
                <a:latin typeface="+mj-ea"/>
                <a:ea typeface="+mj-ea"/>
              </a:rPr>
              <a:t> (1</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 )</a:t>
            </a:r>
            <a:r>
              <a:rPr lang="en-US" altLang="ja-JP" sz="1800" baseline="30000" dirty="0" smtClean="0">
                <a:latin typeface="+mj-ea"/>
                <a:ea typeface="+mj-ea"/>
              </a:rPr>
              <a:t>2</a:t>
            </a:r>
            <a:r>
              <a:rPr lang="ja-JP" altLang="ja-JP" sz="1800" dirty="0" smtClean="0">
                <a:latin typeface="+mj-ea"/>
                <a:ea typeface="+mj-ea"/>
              </a:rPr>
              <a:t>＋</a:t>
            </a:r>
            <a:r>
              <a:rPr lang="en-US" altLang="ja-JP" sz="1800" i="1" dirty="0" smtClean="0">
                <a:latin typeface="+mj-ea"/>
                <a:ea typeface="+mj-ea"/>
              </a:rPr>
              <a:t>D</a:t>
            </a:r>
            <a:r>
              <a:rPr lang="en-US" altLang="ja-JP" sz="1800" dirty="0" smtClean="0">
                <a:latin typeface="+mj-ea"/>
                <a:ea typeface="+mj-ea"/>
              </a:rPr>
              <a:t> (1</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 )</a:t>
            </a:r>
            <a:r>
              <a:rPr lang="en-US" altLang="ja-JP" sz="1800" baseline="30000" dirty="0" smtClean="0">
                <a:latin typeface="+mj-ea"/>
                <a:ea typeface="+mj-ea"/>
              </a:rPr>
              <a:t>3</a:t>
            </a:r>
            <a:r>
              <a:rPr lang="ja-JP" altLang="ja-JP" sz="1800" dirty="0" smtClean="0">
                <a:latin typeface="+mj-ea"/>
                <a:ea typeface="+mj-ea"/>
              </a:rPr>
              <a:t>＋　……　＝</a:t>
            </a:r>
            <a:r>
              <a:rPr lang="en-US" altLang="ja-JP" sz="1800" i="1" dirty="0" smtClean="0">
                <a:latin typeface="+mj-ea"/>
                <a:ea typeface="+mj-ea"/>
              </a:rPr>
              <a:t>D</a:t>
            </a:r>
            <a:r>
              <a:rPr lang="en-US" altLang="ja-JP" sz="1800" dirty="0" smtClean="0">
                <a:latin typeface="+mj-ea"/>
                <a:ea typeface="+mj-ea"/>
              </a:rPr>
              <a:t> </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 ))</a:t>
            </a:r>
            <a:r>
              <a:rPr lang="ja-JP" altLang="ja-JP" sz="1800" dirty="0" smtClean="0">
                <a:latin typeface="+mj-ea"/>
                <a:ea typeface="+mj-ea"/>
              </a:rPr>
              <a:t>＝</a:t>
            </a:r>
            <a:r>
              <a:rPr lang="en-US" altLang="ja-JP" sz="1800" i="1" dirty="0" smtClean="0">
                <a:latin typeface="+mj-ea"/>
                <a:ea typeface="+mj-ea"/>
              </a:rPr>
              <a:t>D</a:t>
            </a:r>
            <a:r>
              <a:rPr lang="en-US" altLang="ja-JP" sz="1800" dirty="0" smtClean="0">
                <a:latin typeface="+mj-ea"/>
                <a:ea typeface="+mj-ea"/>
              </a:rPr>
              <a:t> </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 </a:t>
            </a:r>
            <a:endParaRPr lang="ja-JP" altLang="ja-JP" sz="1800" dirty="0" smtClean="0">
              <a:latin typeface="+mj-ea"/>
              <a:ea typeface="+mj-ea"/>
            </a:endParaRPr>
          </a:p>
          <a:p>
            <a:r>
              <a:rPr lang="ja-JP" altLang="ja-JP" sz="1800" dirty="0" smtClean="0">
                <a:latin typeface="+mj-ea"/>
                <a:ea typeface="+mj-ea"/>
              </a:rPr>
              <a:t>⇒初項が</a:t>
            </a:r>
            <a:r>
              <a:rPr lang="en-US" altLang="ja-JP" sz="1800" i="1" dirty="0" smtClean="0">
                <a:latin typeface="+mj-ea"/>
                <a:ea typeface="+mj-ea"/>
              </a:rPr>
              <a:t>D</a:t>
            </a:r>
            <a:r>
              <a:rPr lang="ja-JP" altLang="ja-JP" sz="1800" dirty="0" smtClean="0">
                <a:latin typeface="+mj-ea"/>
                <a:ea typeface="+mj-ea"/>
              </a:rPr>
              <a:t>で公比が</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 )</a:t>
            </a:r>
            <a:r>
              <a:rPr lang="ja-JP" altLang="ja-JP" sz="1800" dirty="0" smtClean="0">
                <a:latin typeface="+mj-ea"/>
                <a:ea typeface="+mj-ea"/>
              </a:rPr>
              <a:t>の無限等比級数⇒その合計は</a:t>
            </a:r>
            <a:r>
              <a:rPr lang="en-US" altLang="ja-JP" sz="1800" i="1" dirty="0" smtClean="0">
                <a:latin typeface="+mj-ea"/>
                <a:ea typeface="+mj-ea"/>
              </a:rPr>
              <a:t>D</a:t>
            </a:r>
            <a:r>
              <a:rPr lang="en-US" altLang="ja-JP" sz="1800" dirty="0" smtClean="0">
                <a:latin typeface="+mj-ea"/>
                <a:ea typeface="+mj-ea"/>
              </a:rPr>
              <a:t> </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 </a:t>
            </a:r>
            <a:endParaRPr lang="ja-JP" altLang="ja-JP" sz="1800" dirty="0" smtClean="0">
              <a:latin typeface="+mj-ea"/>
              <a:ea typeface="+mj-ea"/>
            </a:endParaRPr>
          </a:p>
          <a:p>
            <a:r>
              <a:rPr lang="ja-JP" altLang="ja-JP" sz="1800" dirty="0" smtClean="0">
                <a:latin typeface="+mj-ea"/>
                <a:ea typeface="+mj-ea"/>
              </a:rPr>
              <a:t>発見者フィリップス（</a:t>
            </a:r>
            <a:r>
              <a:rPr lang="en-US" altLang="ja-JP" sz="1800" dirty="0" smtClean="0">
                <a:latin typeface="+mj-ea"/>
                <a:ea typeface="+mj-ea"/>
              </a:rPr>
              <a:t>C. A. Phillips</a:t>
            </a:r>
            <a:r>
              <a:rPr lang="ja-JP" altLang="ja-JP" sz="1800" dirty="0" smtClean="0">
                <a:latin typeface="+mj-ea"/>
                <a:ea typeface="+mj-ea"/>
              </a:rPr>
              <a:t>）に因んで</a:t>
            </a:r>
            <a:r>
              <a:rPr lang="ja-JP" altLang="ja-JP" sz="1800" b="1" dirty="0" smtClean="0">
                <a:latin typeface="+mj-ea"/>
                <a:ea typeface="+mj-ea"/>
              </a:rPr>
              <a:t>フィリップスの公式</a:t>
            </a:r>
            <a:r>
              <a:rPr lang="ja-JP" altLang="ja-JP" sz="1800" dirty="0" smtClean="0">
                <a:latin typeface="+mj-ea"/>
                <a:ea typeface="+mj-ea"/>
              </a:rPr>
              <a:t>（</a:t>
            </a:r>
            <a:r>
              <a:rPr lang="en-US" altLang="ja-JP" sz="1800" dirty="0" smtClean="0">
                <a:latin typeface="+mj-ea"/>
                <a:ea typeface="+mj-ea"/>
              </a:rPr>
              <a:t>Phillips formula</a:t>
            </a:r>
            <a:r>
              <a:rPr lang="ja-JP" altLang="ja-JP" sz="1800" dirty="0" smtClean="0">
                <a:latin typeface="+mj-ea"/>
                <a:ea typeface="+mj-ea"/>
              </a:rPr>
              <a:t>）</a:t>
            </a:r>
          </a:p>
          <a:p>
            <a:r>
              <a:rPr lang="ja-JP" altLang="ja-JP" sz="1800" b="1" dirty="0" smtClean="0">
                <a:latin typeface="+mj-ea"/>
                <a:ea typeface="+mj-ea"/>
              </a:rPr>
              <a:t>信用創造</a:t>
            </a:r>
            <a:r>
              <a:rPr lang="ja-JP" altLang="ja-JP" sz="1800" dirty="0" smtClean="0">
                <a:latin typeface="+mj-ea"/>
                <a:ea typeface="+mj-ea"/>
              </a:rPr>
              <a:t>（</a:t>
            </a:r>
            <a:r>
              <a:rPr lang="en-US" altLang="ja-JP" sz="1800" dirty="0" smtClean="0">
                <a:latin typeface="+mj-ea"/>
                <a:ea typeface="+mj-ea"/>
              </a:rPr>
              <a:t>credit creation</a:t>
            </a:r>
            <a:r>
              <a:rPr lang="ja-JP" altLang="ja-JP" sz="1800" dirty="0" smtClean="0">
                <a:latin typeface="+mj-ea"/>
                <a:ea typeface="+mj-ea"/>
              </a:rPr>
              <a:t>）、倍数</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 </a:t>
            </a:r>
            <a:r>
              <a:rPr lang="ja-JP" altLang="ja-JP" sz="1800" dirty="0" smtClean="0">
                <a:latin typeface="+mj-ea"/>
                <a:ea typeface="+mj-ea"/>
              </a:rPr>
              <a:t>を</a:t>
            </a:r>
            <a:r>
              <a:rPr lang="ja-JP" altLang="ja-JP" sz="1800" b="1" dirty="0" smtClean="0">
                <a:latin typeface="+mj-ea"/>
                <a:ea typeface="+mj-ea"/>
              </a:rPr>
              <a:t>信用創造乗数</a:t>
            </a:r>
            <a:r>
              <a:rPr lang="ja-JP" altLang="ja-JP" sz="1800" dirty="0" smtClean="0">
                <a:latin typeface="+mj-ea"/>
                <a:ea typeface="+mj-ea"/>
              </a:rPr>
              <a:t>（</a:t>
            </a:r>
            <a:r>
              <a:rPr lang="en-US" altLang="ja-JP" sz="1800" dirty="0" smtClean="0">
                <a:latin typeface="+mj-ea"/>
                <a:ea typeface="+mj-ea"/>
              </a:rPr>
              <a:t>credit creation multiplier</a:t>
            </a:r>
            <a:r>
              <a:rPr lang="ja-JP" altLang="ja-JP" sz="1800" dirty="0" smtClean="0">
                <a:latin typeface="+mj-ea"/>
                <a:ea typeface="+mj-ea"/>
              </a:rPr>
              <a:t>）</a:t>
            </a:r>
            <a:endParaRPr lang="en-US" altLang="ja-JP" sz="1800" dirty="0" smtClean="0">
              <a:latin typeface="+mj-ea"/>
              <a:ea typeface="+mj-ea"/>
            </a:endParaRPr>
          </a:p>
          <a:p>
            <a:r>
              <a:rPr lang="ja-JP" altLang="ja-JP" sz="1800" dirty="0" smtClean="0">
                <a:latin typeface="+mj-ea"/>
                <a:ea typeface="+mj-ea"/>
              </a:rPr>
              <a:t>貸出に回る割合を</a:t>
            </a:r>
            <a:r>
              <a:rPr lang="en-US" altLang="ja-JP" sz="1800" i="1" dirty="0" smtClean="0">
                <a:latin typeface="+mj-ea"/>
                <a:ea typeface="+mj-ea"/>
              </a:rPr>
              <a:t>L</a:t>
            </a:r>
            <a:r>
              <a:rPr lang="ja-JP" altLang="ja-JP" sz="1800" i="1" dirty="0" smtClean="0">
                <a:latin typeface="+mj-ea"/>
                <a:ea typeface="+mj-ea"/>
              </a:rPr>
              <a:t>⇒</a:t>
            </a:r>
            <a:r>
              <a:rPr lang="ja-JP" altLang="ja-JP" sz="1800" dirty="0" smtClean="0">
                <a:latin typeface="+mj-ea"/>
                <a:ea typeface="+mj-ea"/>
              </a:rPr>
              <a:t>公比は</a:t>
            </a:r>
            <a:r>
              <a:rPr lang="en-US" altLang="ja-JP" sz="1800" i="1" dirty="0" smtClean="0">
                <a:latin typeface="+mj-ea"/>
                <a:ea typeface="+mj-ea"/>
              </a:rPr>
              <a:t>L</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a:t>
            </a:r>
            <a:r>
              <a:rPr lang="ja-JP" altLang="ja-JP" sz="1800" dirty="0" err="1" smtClean="0">
                <a:latin typeface="+mj-ea"/>
                <a:ea typeface="+mj-ea"/>
              </a:rPr>
              <a:t>、</a:t>
            </a:r>
            <a:r>
              <a:rPr lang="ja-JP" altLang="ja-JP" sz="1800" dirty="0" smtClean="0">
                <a:latin typeface="+mj-ea"/>
                <a:ea typeface="+mj-ea"/>
              </a:rPr>
              <a:t>預金滞留率を</a:t>
            </a:r>
            <a:r>
              <a:rPr lang="en-US" altLang="ja-JP" sz="1800" i="1" dirty="0" smtClean="0">
                <a:latin typeface="+mj-ea"/>
                <a:ea typeface="+mj-ea"/>
              </a:rPr>
              <a:t>S</a:t>
            </a:r>
            <a:r>
              <a:rPr lang="ja-JP" altLang="ja-JP" sz="1800" dirty="0" smtClean="0">
                <a:latin typeface="+mj-ea"/>
                <a:ea typeface="+mj-ea"/>
              </a:rPr>
              <a:t>⇒公比は</a:t>
            </a:r>
            <a:r>
              <a:rPr lang="en-US" altLang="ja-JP" sz="1800" i="1" dirty="0" smtClean="0">
                <a:latin typeface="+mj-ea"/>
                <a:ea typeface="+mj-ea"/>
              </a:rPr>
              <a:t>SL</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a:t>
            </a:r>
            <a:endParaRPr lang="ja-JP" altLang="ja-JP" sz="1800" dirty="0" smtClean="0">
              <a:latin typeface="+mj-ea"/>
              <a:ea typeface="+mj-ea"/>
            </a:endParaRPr>
          </a:p>
          <a:p>
            <a:r>
              <a:rPr lang="ja-JP" altLang="ja-JP" sz="1800" dirty="0" smtClean="0">
                <a:latin typeface="+mj-ea"/>
                <a:ea typeface="+mj-ea"/>
              </a:rPr>
              <a:t>∴信用創造乗数＝</a:t>
            </a:r>
            <a:r>
              <a:rPr lang="en-US" altLang="ja-JP" sz="1800" dirty="0" smtClean="0">
                <a:latin typeface="+mj-ea"/>
                <a:ea typeface="+mj-ea"/>
              </a:rPr>
              <a:t>1</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SL</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R</a:t>
            </a:r>
            <a:r>
              <a:rPr lang="en-US" altLang="ja-JP" sz="1800" dirty="0" smtClean="0">
                <a:latin typeface="+mj-ea"/>
                <a:ea typeface="+mj-ea"/>
              </a:rPr>
              <a:t>))</a:t>
            </a:r>
            <a:r>
              <a:rPr lang="ja-JP" altLang="ja-JP" sz="1800" dirty="0" smtClean="0">
                <a:latin typeface="+mj-ea"/>
                <a:ea typeface="+mj-ea"/>
              </a:rPr>
              <a:t>　＜</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R</a:t>
            </a:r>
            <a:endParaRPr lang="ja-JP" altLang="ja-JP" sz="1800" dirty="0" smtClean="0">
              <a:latin typeface="+mj-ea"/>
              <a:ea typeface="+mj-ea"/>
            </a:endParaRPr>
          </a:p>
          <a:p>
            <a:pPr>
              <a:buNone/>
            </a:pPr>
            <a:endParaRPr lang="ja-JP" altLang="ja-JP"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51520" y="1"/>
            <a:ext cx="8206680" cy="332655"/>
          </a:xfrm>
        </p:spPr>
        <p:txBody>
          <a:bodyPr>
            <a:noAutofit/>
          </a:bodyPr>
          <a:lstStyle/>
          <a:p>
            <a:r>
              <a:rPr lang="ja-JP" altLang="ja-JP" sz="1600" b="1" dirty="0" smtClean="0"/>
              <a:t>４</a:t>
            </a:r>
            <a:r>
              <a:rPr lang="en-US" altLang="ja-JP" sz="1600" b="1" dirty="0" smtClean="0"/>
              <a:t>C</a:t>
            </a:r>
            <a:r>
              <a:rPr lang="ja-JP" altLang="en-US" sz="1600" b="1" dirty="0" err="1" smtClean="0"/>
              <a:t>．</a:t>
            </a:r>
            <a:r>
              <a:rPr lang="en-US" altLang="ja-JP" sz="1600" b="1" dirty="0" smtClean="0"/>
              <a:t>Credit </a:t>
            </a:r>
            <a:r>
              <a:rPr lang="en-US" altLang="ja-JP" sz="1600" b="1" dirty="0" smtClean="0"/>
              <a:t>Creation of Deposit </a:t>
            </a:r>
            <a:r>
              <a:rPr lang="en-US" altLang="ja-JP" sz="1600" b="1" dirty="0" smtClean="0"/>
              <a:t>Currency  </a:t>
            </a:r>
            <a:r>
              <a:rPr lang="ja-JP" altLang="ja-JP" sz="1600" b="1" dirty="0" smtClean="0"/>
              <a:t>預金</a:t>
            </a:r>
            <a:r>
              <a:rPr lang="ja-JP" altLang="ja-JP" sz="1600" b="1" dirty="0" smtClean="0"/>
              <a:t>通貨の信用創造</a:t>
            </a:r>
            <a:r>
              <a:rPr lang="en-US" altLang="ja-JP" sz="1600" b="1" dirty="0" smtClean="0"/>
              <a:t> </a:t>
            </a:r>
            <a:endParaRPr lang="ja-JP" altLang="en-US" sz="1600" dirty="0" smtClean="0">
              <a:solidFill>
                <a:schemeClr val="tx1"/>
              </a:solidFill>
              <a:latin typeface="ＭＳ 明朝" pitchFamily="17" charset="-128"/>
              <a:ea typeface="ＭＳ ゴシック" pitchFamily="49" charset="-128"/>
            </a:endParaRPr>
          </a:p>
        </p:txBody>
      </p:sp>
      <p:sp>
        <p:nvSpPr>
          <p:cNvPr id="6147" name="Rectangle 3"/>
          <p:cNvSpPr>
            <a:spLocks noGrp="1" noChangeArrowheads="1"/>
          </p:cNvSpPr>
          <p:nvPr>
            <p:ph idx="1"/>
          </p:nvPr>
        </p:nvSpPr>
        <p:spPr>
          <a:xfrm>
            <a:off x="0" y="332656"/>
            <a:ext cx="9144000" cy="6525344"/>
          </a:xfrm>
        </p:spPr>
        <p:txBody>
          <a:bodyPr>
            <a:noAutofit/>
          </a:bodyPr>
          <a:lstStyle/>
          <a:p>
            <a:pPr>
              <a:buNone/>
            </a:pPr>
            <a:r>
              <a:rPr lang="en-US" altLang="ja-JP" sz="1600" dirty="0" smtClean="0"/>
              <a:t> Numerical example: primary deposit is 10 trillion yen, deposit reserve ratio is 1.2%</a:t>
            </a:r>
            <a:br>
              <a:rPr lang="en-US" altLang="ja-JP" sz="1600" dirty="0" smtClean="0"/>
            </a:br>
            <a:r>
              <a:rPr lang="ja-JP" altLang="en-US" sz="1600" dirty="0" smtClean="0"/>
              <a:t>⇒</a:t>
            </a:r>
            <a:r>
              <a:rPr lang="en-US" altLang="ja-JP" sz="1600" dirty="0" smtClean="0"/>
              <a:t>10 + 10 (1 - 0.012) + 10 (1 - 0.012 )</a:t>
            </a:r>
            <a:r>
              <a:rPr lang="en-US" altLang="ja-JP" sz="1600" baseline="30000" dirty="0" smtClean="0"/>
              <a:t>2</a:t>
            </a:r>
            <a:r>
              <a:rPr lang="en-US" altLang="ja-JP" sz="1600" dirty="0" smtClean="0"/>
              <a:t> + 10 (1 - 0.012) </a:t>
            </a:r>
            <a:r>
              <a:rPr lang="en-US" altLang="ja-JP" sz="1600" baseline="30000" dirty="0" smtClean="0"/>
              <a:t>3</a:t>
            </a:r>
            <a:r>
              <a:rPr lang="en-US" altLang="ja-JP" sz="1600" dirty="0" smtClean="0"/>
              <a:t> + ...... = 10 / 0.012= 10 * 83.3 = 833</a:t>
            </a:r>
            <a:br>
              <a:rPr lang="en-US" altLang="ja-JP" sz="1600" dirty="0" smtClean="0"/>
            </a:br>
            <a:r>
              <a:rPr lang="en-US" altLang="ja-JP" sz="1600" dirty="0" smtClean="0"/>
              <a:t>Ultimately, </a:t>
            </a:r>
            <a:r>
              <a:rPr lang="en-US" altLang="ja-JP" sz="1600" b="1" dirty="0" smtClean="0"/>
              <a:t>deposit currency of 833 trillion yen</a:t>
            </a:r>
            <a:r>
              <a:rPr lang="en-US" altLang="ja-JP" sz="1600" dirty="0" smtClean="0"/>
              <a:t>, which is 83.3 times of 10 trillion yen, </a:t>
            </a:r>
            <a:r>
              <a:rPr lang="en-US" altLang="ja-JP" sz="1600" b="1" dirty="0" smtClean="0"/>
              <a:t>is created</a:t>
            </a:r>
            <a:r>
              <a:rPr lang="ja-JP" altLang="en-US" sz="1600" b="1" dirty="0" smtClean="0"/>
              <a:t>＝</a:t>
            </a:r>
            <a:r>
              <a:rPr lang="en-US" altLang="ja-JP" sz="1600" b="1" dirty="0" smtClean="0"/>
              <a:t>credit creation</a:t>
            </a:r>
            <a:r>
              <a:rPr lang="en-US" altLang="ja-JP" sz="1600" dirty="0" smtClean="0"/>
              <a:t/>
            </a:r>
            <a:br>
              <a:rPr lang="en-US" altLang="ja-JP" sz="1600" dirty="0" smtClean="0"/>
            </a:br>
            <a:r>
              <a:rPr lang="en-US" altLang="ja-JP" sz="1600" dirty="0" smtClean="0"/>
              <a:t> Ratio of loan among deposits=</a:t>
            </a:r>
            <a:r>
              <a:rPr lang="en-US" altLang="ja-JP" sz="1600" i="1" dirty="0" smtClean="0"/>
              <a:t>L</a:t>
            </a:r>
            <a:r>
              <a:rPr lang="en-US" altLang="ja-JP" sz="1600" dirty="0" smtClean="0"/>
              <a:t> = 0.98, the deposit retention rate</a:t>
            </a:r>
            <a:r>
              <a:rPr lang="en-US" altLang="ja-JP" sz="1600" i="1" dirty="0" smtClean="0"/>
              <a:t> S </a:t>
            </a:r>
            <a:r>
              <a:rPr lang="en-US" altLang="ja-JP" sz="1600" dirty="0" smtClean="0"/>
              <a:t>= 0.95</a:t>
            </a:r>
            <a:br>
              <a:rPr lang="en-US" altLang="ja-JP" sz="1600" dirty="0" smtClean="0"/>
            </a:br>
            <a:r>
              <a:rPr lang="ja-JP" altLang="en-US" sz="1600" dirty="0" smtClean="0"/>
              <a:t>⇒</a:t>
            </a:r>
            <a:r>
              <a:rPr lang="en-US" altLang="ja-JP" sz="1600" dirty="0" smtClean="0"/>
              <a:t>10 / (1 - 0.95 * 0.98 (1 - 0.012)) = 10 / (1 - 0.9198) = 10 / 0.0802= 10 * 12.47 = 124.7</a:t>
            </a:r>
            <a:br>
              <a:rPr lang="en-US" altLang="ja-JP" sz="1600" dirty="0" smtClean="0"/>
            </a:br>
            <a:r>
              <a:rPr lang="en-US" altLang="ja-JP" sz="1600" b="1" dirty="0" smtClean="0"/>
              <a:t>Credit creation multiplier </a:t>
            </a:r>
            <a:r>
              <a:rPr lang="en-US" altLang="ja-JP" sz="1600" dirty="0" smtClean="0"/>
              <a:t>is 12.47 times ≒ 13 times</a:t>
            </a:r>
            <a:br>
              <a:rPr lang="en-US" altLang="ja-JP" sz="1600" dirty="0" smtClean="0"/>
            </a:br>
            <a:r>
              <a:rPr lang="en-US" altLang="ja-JP" sz="1600" dirty="0" smtClean="0"/>
              <a:t>Present deposit reserve ratio of the Bank of Japan: 0.05 to 1.2% according to the amount of deposits in the case of time deposits,  in case of demand deposits etc. R is 0.1 to 1.3% depending on deposit amount. However, the reserve ratio has not been changed since 1991. As of the end of 2011, the cash currency is about 78 trillion yen, the total of demand deposits and time deposits is about 1034 trillion yen, assuming that all of the cash currencies become primary deposits, the credit creation multiplier of the deposit currency is 1034 / 78 = 13.3 ≒ 13 </a:t>
            </a:r>
            <a:r>
              <a:rPr lang="en-US" altLang="ja-JP" sz="1600" dirty="0" smtClean="0"/>
              <a:t>times</a:t>
            </a:r>
          </a:p>
          <a:p>
            <a:r>
              <a:rPr lang="ja-JP" altLang="ja-JP" sz="1600" dirty="0" smtClean="0">
                <a:latin typeface="+mj-ea"/>
                <a:ea typeface="+mj-ea"/>
              </a:rPr>
              <a:t>数値例：本源的預金が</a:t>
            </a:r>
            <a:r>
              <a:rPr lang="en-US" altLang="ja-JP" sz="1600" dirty="0" smtClean="0">
                <a:latin typeface="+mj-ea"/>
                <a:ea typeface="+mj-ea"/>
              </a:rPr>
              <a:t>10 </a:t>
            </a:r>
            <a:r>
              <a:rPr lang="ja-JP" altLang="ja-JP" sz="1600" dirty="0" smtClean="0">
                <a:latin typeface="+mj-ea"/>
                <a:ea typeface="+mj-ea"/>
              </a:rPr>
              <a:t>兆円、預金準備率が</a:t>
            </a:r>
            <a:r>
              <a:rPr lang="en-US" altLang="ja-JP" sz="1600" dirty="0" smtClean="0">
                <a:latin typeface="+mj-ea"/>
                <a:ea typeface="+mj-ea"/>
              </a:rPr>
              <a:t>1.2</a:t>
            </a:r>
            <a:r>
              <a:rPr lang="ja-JP" altLang="ja-JP" sz="1600" dirty="0" smtClean="0">
                <a:latin typeface="+mj-ea"/>
                <a:ea typeface="+mj-ea"/>
              </a:rPr>
              <a:t>％</a:t>
            </a:r>
          </a:p>
          <a:p>
            <a:r>
              <a:rPr lang="ja-JP" altLang="en-US" sz="1600" dirty="0" smtClean="0">
                <a:latin typeface="+mj-ea"/>
                <a:ea typeface="+mj-ea"/>
              </a:rPr>
              <a:t>⇒</a:t>
            </a:r>
            <a:r>
              <a:rPr lang="en-US" altLang="ja-JP" sz="1600" dirty="0" smtClean="0">
                <a:latin typeface="+mj-ea"/>
                <a:ea typeface="+mj-ea"/>
              </a:rPr>
              <a:t>10</a:t>
            </a:r>
            <a:r>
              <a:rPr lang="ja-JP" altLang="ja-JP" sz="1600" dirty="0" smtClean="0">
                <a:latin typeface="+mj-ea"/>
                <a:ea typeface="+mj-ea"/>
              </a:rPr>
              <a:t>＋</a:t>
            </a:r>
            <a:r>
              <a:rPr lang="en-US" altLang="ja-JP" sz="1600" dirty="0" smtClean="0">
                <a:latin typeface="+mj-ea"/>
                <a:ea typeface="+mj-ea"/>
              </a:rPr>
              <a:t>10(1</a:t>
            </a:r>
            <a:r>
              <a:rPr lang="ja-JP" altLang="ja-JP" sz="1600" dirty="0" smtClean="0">
                <a:latin typeface="+mj-ea"/>
                <a:ea typeface="+mj-ea"/>
              </a:rPr>
              <a:t>－</a:t>
            </a:r>
            <a:r>
              <a:rPr lang="en-US" altLang="ja-JP" sz="1600" dirty="0" smtClean="0">
                <a:latin typeface="+mj-ea"/>
                <a:ea typeface="+mj-ea"/>
              </a:rPr>
              <a:t>0.012) </a:t>
            </a:r>
            <a:r>
              <a:rPr lang="ja-JP" altLang="ja-JP" sz="1600" dirty="0" smtClean="0">
                <a:latin typeface="+mj-ea"/>
                <a:ea typeface="+mj-ea"/>
              </a:rPr>
              <a:t>＋</a:t>
            </a:r>
            <a:r>
              <a:rPr lang="en-US" altLang="ja-JP" sz="1600" dirty="0" smtClean="0">
                <a:latin typeface="+mj-ea"/>
                <a:ea typeface="+mj-ea"/>
              </a:rPr>
              <a:t>10(1</a:t>
            </a:r>
            <a:r>
              <a:rPr lang="ja-JP" altLang="ja-JP" sz="1600" dirty="0" smtClean="0">
                <a:latin typeface="+mj-ea"/>
                <a:ea typeface="+mj-ea"/>
              </a:rPr>
              <a:t>－</a:t>
            </a:r>
            <a:r>
              <a:rPr lang="en-US" altLang="ja-JP" sz="1600" dirty="0" smtClean="0">
                <a:latin typeface="+mj-ea"/>
                <a:ea typeface="+mj-ea"/>
              </a:rPr>
              <a:t>0.012)</a:t>
            </a:r>
            <a:r>
              <a:rPr lang="en-US" altLang="ja-JP" sz="1600" baseline="30000" dirty="0" smtClean="0">
                <a:latin typeface="+mj-ea"/>
                <a:ea typeface="+mj-ea"/>
              </a:rPr>
              <a:t>2</a:t>
            </a:r>
            <a:r>
              <a:rPr lang="ja-JP" altLang="ja-JP" sz="1600" dirty="0" smtClean="0">
                <a:latin typeface="+mj-ea"/>
                <a:ea typeface="+mj-ea"/>
              </a:rPr>
              <a:t>＋</a:t>
            </a:r>
            <a:r>
              <a:rPr lang="en-US" altLang="ja-JP" sz="1600" dirty="0" smtClean="0">
                <a:latin typeface="+mj-ea"/>
                <a:ea typeface="+mj-ea"/>
              </a:rPr>
              <a:t>10(1</a:t>
            </a:r>
            <a:r>
              <a:rPr lang="ja-JP" altLang="ja-JP" sz="1600" dirty="0" smtClean="0">
                <a:latin typeface="+mj-ea"/>
                <a:ea typeface="+mj-ea"/>
              </a:rPr>
              <a:t>－</a:t>
            </a:r>
            <a:r>
              <a:rPr lang="en-US" altLang="ja-JP" sz="1600" dirty="0" smtClean="0">
                <a:latin typeface="+mj-ea"/>
                <a:ea typeface="+mj-ea"/>
              </a:rPr>
              <a:t>0.012)</a:t>
            </a:r>
            <a:r>
              <a:rPr lang="en-US" altLang="ja-JP" sz="1600" baseline="30000" dirty="0" smtClean="0">
                <a:latin typeface="+mj-ea"/>
                <a:ea typeface="+mj-ea"/>
              </a:rPr>
              <a:t>3</a:t>
            </a:r>
            <a:r>
              <a:rPr lang="ja-JP" altLang="ja-JP" sz="1600" dirty="0" smtClean="0">
                <a:latin typeface="+mj-ea"/>
                <a:ea typeface="+mj-ea"/>
              </a:rPr>
              <a:t>＋……　＝</a:t>
            </a:r>
            <a:r>
              <a:rPr lang="en-US" altLang="ja-JP" sz="1600" dirty="0" smtClean="0">
                <a:latin typeface="+mj-ea"/>
                <a:ea typeface="+mj-ea"/>
              </a:rPr>
              <a:t>10</a:t>
            </a:r>
            <a:r>
              <a:rPr lang="ja-JP" altLang="ja-JP" sz="1600" dirty="0" smtClean="0">
                <a:latin typeface="+mj-ea"/>
                <a:ea typeface="+mj-ea"/>
              </a:rPr>
              <a:t>／</a:t>
            </a:r>
            <a:r>
              <a:rPr lang="en-US" altLang="ja-JP" sz="1600" dirty="0" smtClean="0">
                <a:latin typeface="+mj-ea"/>
                <a:ea typeface="+mj-ea"/>
              </a:rPr>
              <a:t>0.012</a:t>
            </a:r>
            <a:r>
              <a:rPr lang="ja-JP" altLang="ja-JP" sz="1600" dirty="0" smtClean="0">
                <a:latin typeface="+mj-ea"/>
                <a:ea typeface="+mj-ea"/>
              </a:rPr>
              <a:t>＝</a:t>
            </a:r>
            <a:r>
              <a:rPr lang="en-US" altLang="ja-JP" sz="1600" dirty="0" smtClean="0">
                <a:latin typeface="+mj-ea"/>
                <a:ea typeface="+mj-ea"/>
              </a:rPr>
              <a:t>10</a:t>
            </a:r>
            <a:r>
              <a:rPr lang="ja-JP" altLang="ja-JP" sz="1600" dirty="0" smtClean="0">
                <a:latin typeface="+mj-ea"/>
                <a:ea typeface="+mj-ea"/>
              </a:rPr>
              <a:t>×</a:t>
            </a:r>
            <a:r>
              <a:rPr lang="en-US" altLang="ja-JP" sz="1600" dirty="0" smtClean="0">
                <a:latin typeface="+mj-ea"/>
                <a:ea typeface="+mj-ea"/>
              </a:rPr>
              <a:t>83.3</a:t>
            </a:r>
            <a:r>
              <a:rPr lang="ja-JP" altLang="ja-JP" sz="1600" dirty="0" smtClean="0">
                <a:latin typeface="+mj-ea"/>
                <a:ea typeface="+mj-ea"/>
              </a:rPr>
              <a:t>＝</a:t>
            </a:r>
            <a:r>
              <a:rPr lang="en-US" altLang="ja-JP" sz="1600" dirty="0" smtClean="0">
                <a:latin typeface="+mj-ea"/>
                <a:ea typeface="+mj-ea"/>
              </a:rPr>
              <a:t>833</a:t>
            </a:r>
            <a:endParaRPr lang="ja-JP" altLang="ja-JP" sz="1600" dirty="0" smtClean="0">
              <a:latin typeface="+mj-ea"/>
              <a:ea typeface="+mj-ea"/>
            </a:endParaRPr>
          </a:p>
          <a:p>
            <a:r>
              <a:rPr lang="ja-JP" altLang="ja-JP" sz="1600" dirty="0" smtClean="0">
                <a:latin typeface="+mj-ea"/>
                <a:ea typeface="+mj-ea"/>
              </a:rPr>
              <a:t>最終的には</a:t>
            </a:r>
            <a:r>
              <a:rPr lang="en-US" altLang="ja-JP" sz="1600" dirty="0" smtClean="0">
                <a:latin typeface="+mj-ea"/>
                <a:ea typeface="+mj-ea"/>
              </a:rPr>
              <a:t>10</a:t>
            </a:r>
            <a:r>
              <a:rPr lang="ja-JP" altLang="ja-JP" sz="1600" dirty="0" smtClean="0">
                <a:latin typeface="+mj-ea"/>
                <a:ea typeface="+mj-ea"/>
              </a:rPr>
              <a:t>兆円の</a:t>
            </a:r>
            <a:r>
              <a:rPr lang="en-US" altLang="ja-JP" sz="1600" dirty="0" smtClean="0">
                <a:latin typeface="+mj-ea"/>
                <a:ea typeface="+mj-ea"/>
              </a:rPr>
              <a:t>83.3</a:t>
            </a:r>
            <a:r>
              <a:rPr lang="ja-JP" altLang="ja-JP" sz="1600" dirty="0" smtClean="0">
                <a:latin typeface="+mj-ea"/>
                <a:ea typeface="+mj-ea"/>
              </a:rPr>
              <a:t>倍の</a:t>
            </a:r>
            <a:r>
              <a:rPr lang="en-US" altLang="ja-JP" sz="1600" dirty="0" smtClean="0">
                <a:latin typeface="+mj-ea"/>
                <a:ea typeface="+mj-ea"/>
              </a:rPr>
              <a:t>833</a:t>
            </a:r>
            <a:r>
              <a:rPr lang="ja-JP" altLang="ja-JP" sz="1600" dirty="0" smtClean="0">
                <a:latin typeface="+mj-ea"/>
                <a:ea typeface="+mj-ea"/>
              </a:rPr>
              <a:t>兆円の</a:t>
            </a:r>
            <a:r>
              <a:rPr lang="ja-JP" altLang="ja-JP" sz="1600" b="1" dirty="0" smtClean="0">
                <a:latin typeface="+mj-ea"/>
                <a:ea typeface="+mj-ea"/>
              </a:rPr>
              <a:t>預金通貨が創造</a:t>
            </a:r>
          </a:p>
          <a:p>
            <a:r>
              <a:rPr lang="ja-JP" altLang="ja-JP" sz="1600" dirty="0" smtClean="0">
                <a:latin typeface="+mj-ea"/>
                <a:ea typeface="+mj-ea"/>
              </a:rPr>
              <a:t>貸出に回る割合を</a:t>
            </a:r>
            <a:r>
              <a:rPr lang="en-US" altLang="ja-JP" sz="1600" i="1" dirty="0" smtClean="0">
                <a:latin typeface="+mj-ea"/>
                <a:ea typeface="+mj-ea"/>
              </a:rPr>
              <a:t>L</a:t>
            </a:r>
            <a:r>
              <a:rPr lang="ja-JP" altLang="ja-JP" sz="1600" dirty="0" smtClean="0">
                <a:latin typeface="+mj-ea"/>
                <a:ea typeface="+mj-ea"/>
              </a:rPr>
              <a:t>＝</a:t>
            </a:r>
            <a:r>
              <a:rPr lang="en-US" altLang="ja-JP" sz="1600" dirty="0" smtClean="0">
                <a:latin typeface="+mj-ea"/>
                <a:ea typeface="+mj-ea"/>
              </a:rPr>
              <a:t>0.98</a:t>
            </a:r>
            <a:r>
              <a:rPr lang="ja-JP" altLang="ja-JP" sz="1600" dirty="0" err="1" smtClean="0">
                <a:latin typeface="+mj-ea"/>
                <a:ea typeface="+mj-ea"/>
              </a:rPr>
              <a:t>、</a:t>
            </a:r>
            <a:r>
              <a:rPr lang="ja-JP" altLang="ja-JP" sz="1600" dirty="0" smtClean="0">
                <a:latin typeface="+mj-ea"/>
                <a:ea typeface="+mj-ea"/>
              </a:rPr>
              <a:t>預金滞留率を</a:t>
            </a:r>
            <a:r>
              <a:rPr lang="en-US" altLang="ja-JP" sz="1600" i="1" dirty="0" smtClean="0">
                <a:latin typeface="+mj-ea"/>
                <a:ea typeface="+mj-ea"/>
              </a:rPr>
              <a:t>S</a:t>
            </a:r>
            <a:r>
              <a:rPr lang="ja-JP" altLang="ja-JP" sz="1600" dirty="0" smtClean="0">
                <a:latin typeface="+mj-ea"/>
                <a:ea typeface="+mj-ea"/>
              </a:rPr>
              <a:t>＝</a:t>
            </a:r>
            <a:r>
              <a:rPr lang="en-US" altLang="ja-JP" sz="1600" dirty="0" smtClean="0">
                <a:latin typeface="+mj-ea"/>
                <a:ea typeface="+mj-ea"/>
              </a:rPr>
              <a:t>0.95</a:t>
            </a:r>
            <a:endParaRPr lang="ja-JP" altLang="ja-JP" sz="1600" dirty="0" smtClean="0">
              <a:latin typeface="+mj-ea"/>
              <a:ea typeface="+mj-ea"/>
            </a:endParaRPr>
          </a:p>
          <a:p>
            <a:r>
              <a:rPr lang="ja-JP" altLang="en-US" sz="1600" dirty="0" smtClean="0">
                <a:latin typeface="+mj-ea"/>
                <a:ea typeface="+mj-ea"/>
              </a:rPr>
              <a:t>⇒</a:t>
            </a:r>
            <a:r>
              <a:rPr lang="en-US" altLang="ja-JP" sz="1600" dirty="0" smtClean="0">
                <a:latin typeface="+mj-ea"/>
                <a:ea typeface="+mj-ea"/>
              </a:rPr>
              <a:t>10</a:t>
            </a:r>
            <a:r>
              <a:rPr lang="ja-JP" altLang="ja-JP" sz="1600" dirty="0" smtClean="0">
                <a:latin typeface="+mj-ea"/>
                <a:ea typeface="+mj-ea"/>
              </a:rPr>
              <a:t>／</a:t>
            </a:r>
            <a:r>
              <a:rPr lang="en-US" altLang="ja-JP" sz="1600" dirty="0" smtClean="0">
                <a:latin typeface="+mj-ea"/>
                <a:ea typeface="+mj-ea"/>
              </a:rPr>
              <a:t>(1</a:t>
            </a:r>
            <a:r>
              <a:rPr lang="ja-JP" altLang="ja-JP" sz="1600" dirty="0" smtClean="0">
                <a:latin typeface="+mj-ea"/>
                <a:ea typeface="+mj-ea"/>
              </a:rPr>
              <a:t>－</a:t>
            </a:r>
            <a:r>
              <a:rPr lang="en-US" altLang="ja-JP" sz="1600" dirty="0" smtClean="0">
                <a:latin typeface="+mj-ea"/>
                <a:ea typeface="+mj-ea"/>
              </a:rPr>
              <a:t>0.95</a:t>
            </a:r>
            <a:r>
              <a:rPr lang="ja-JP" altLang="ja-JP" sz="1600" dirty="0" smtClean="0">
                <a:latin typeface="+mj-ea"/>
                <a:ea typeface="+mj-ea"/>
              </a:rPr>
              <a:t>×</a:t>
            </a:r>
            <a:r>
              <a:rPr lang="en-US" altLang="ja-JP" sz="1600" dirty="0" smtClean="0">
                <a:latin typeface="+mj-ea"/>
                <a:ea typeface="+mj-ea"/>
              </a:rPr>
              <a:t>0.98(1</a:t>
            </a:r>
            <a:r>
              <a:rPr lang="ja-JP" altLang="ja-JP" sz="1600" dirty="0" smtClean="0">
                <a:latin typeface="+mj-ea"/>
                <a:ea typeface="+mj-ea"/>
              </a:rPr>
              <a:t>－</a:t>
            </a:r>
            <a:r>
              <a:rPr lang="en-US" altLang="ja-JP" sz="1600" dirty="0" smtClean="0">
                <a:latin typeface="+mj-ea"/>
                <a:ea typeface="+mj-ea"/>
              </a:rPr>
              <a:t>0.012))</a:t>
            </a:r>
            <a:r>
              <a:rPr lang="ja-JP" altLang="ja-JP" sz="1600" dirty="0" smtClean="0">
                <a:latin typeface="+mj-ea"/>
                <a:ea typeface="+mj-ea"/>
              </a:rPr>
              <a:t>＝</a:t>
            </a:r>
            <a:r>
              <a:rPr lang="en-US" altLang="ja-JP" sz="1600" dirty="0" smtClean="0">
                <a:latin typeface="+mj-ea"/>
                <a:ea typeface="+mj-ea"/>
              </a:rPr>
              <a:t>10</a:t>
            </a:r>
            <a:r>
              <a:rPr lang="ja-JP" altLang="ja-JP" sz="1600" dirty="0" smtClean="0">
                <a:latin typeface="+mj-ea"/>
                <a:ea typeface="+mj-ea"/>
              </a:rPr>
              <a:t>／</a:t>
            </a:r>
            <a:r>
              <a:rPr lang="en-US" altLang="ja-JP" sz="1600" dirty="0" smtClean="0">
                <a:latin typeface="+mj-ea"/>
                <a:ea typeface="+mj-ea"/>
              </a:rPr>
              <a:t>(1</a:t>
            </a:r>
            <a:r>
              <a:rPr lang="ja-JP" altLang="ja-JP" sz="1600" dirty="0" smtClean="0">
                <a:latin typeface="+mj-ea"/>
                <a:ea typeface="+mj-ea"/>
              </a:rPr>
              <a:t>－</a:t>
            </a:r>
            <a:r>
              <a:rPr lang="en-US" altLang="ja-JP" sz="1600" dirty="0" smtClean="0">
                <a:latin typeface="+mj-ea"/>
                <a:ea typeface="+mj-ea"/>
              </a:rPr>
              <a:t>0.9198)</a:t>
            </a:r>
            <a:r>
              <a:rPr lang="ja-JP" altLang="ja-JP" sz="1600" dirty="0" smtClean="0">
                <a:latin typeface="+mj-ea"/>
                <a:ea typeface="+mj-ea"/>
              </a:rPr>
              <a:t>＝</a:t>
            </a:r>
            <a:r>
              <a:rPr lang="en-US" altLang="ja-JP" sz="1600" dirty="0" smtClean="0">
                <a:latin typeface="+mj-ea"/>
                <a:ea typeface="+mj-ea"/>
              </a:rPr>
              <a:t>10</a:t>
            </a:r>
            <a:r>
              <a:rPr lang="ja-JP" altLang="ja-JP" sz="1600" dirty="0" smtClean="0">
                <a:latin typeface="+mj-ea"/>
                <a:ea typeface="+mj-ea"/>
              </a:rPr>
              <a:t>／</a:t>
            </a:r>
            <a:r>
              <a:rPr lang="en-US" altLang="ja-JP" sz="1600" dirty="0" smtClean="0">
                <a:latin typeface="+mj-ea"/>
                <a:ea typeface="+mj-ea"/>
              </a:rPr>
              <a:t>0.0802</a:t>
            </a:r>
            <a:r>
              <a:rPr lang="ja-JP" altLang="ja-JP" sz="1600" dirty="0" smtClean="0">
                <a:latin typeface="+mj-ea"/>
                <a:ea typeface="+mj-ea"/>
              </a:rPr>
              <a:t>＝</a:t>
            </a:r>
            <a:r>
              <a:rPr lang="en-US" altLang="ja-JP" sz="1600" dirty="0" smtClean="0">
                <a:latin typeface="+mj-ea"/>
                <a:ea typeface="+mj-ea"/>
              </a:rPr>
              <a:t>10</a:t>
            </a:r>
            <a:r>
              <a:rPr lang="ja-JP" altLang="ja-JP" sz="1600" dirty="0" smtClean="0">
                <a:latin typeface="+mj-ea"/>
                <a:ea typeface="+mj-ea"/>
              </a:rPr>
              <a:t>×</a:t>
            </a:r>
            <a:r>
              <a:rPr lang="en-US" altLang="ja-JP" sz="1600" dirty="0" smtClean="0">
                <a:latin typeface="+mj-ea"/>
                <a:ea typeface="+mj-ea"/>
              </a:rPr>
              <a:t>12.47</a:t>
            </a:r>
            <a:r>
              <a:rPr lang="ja-JP" altLang="ja-JP" sz="1600" dirty="0" smtClean="0">
                <a:latin typeface="+mj-ea"/>
                <a:ea typeface="+mj-ea"/>
              </a:rPr>
              <a:t>＝</a:t>
            </a:r>
            <a:r>
              <a:rPr lang="en-US" altLang="ja-JP" sz="1600" dirty="0" smtClean="0">
                <a:latin typeface="+mj-ea"/>
                <a:ea typeface="+mj-ea"/>
              </a:rPr>
              <a:t>124.7</a:t>
            </a:r>
            <a:endParaRPr lang="ja-JP" altLang="ja-JP" sz="1600" dirty="0" smtClean="0">
              <a:latin typeface="+mj-ea"/>
              <a:ea typeface="+mj-ea"/>
            </a:endParaRPr>
          </a:p>
          <a:p>
            <a:r>
              <a:rPr lang="ja-JP" altLang="ja-JP" sz="1600" b="1" dirty="0" smtClean="0">
                <a:latin typeface="+mj-ea"/>
                <a:ea typeface="+mj-ea"/>
              </a:rPr>
              <a:t>信用創造乗数</a:t>
            </a:r>
            <a:r>
              <a:rPr lang="ja-JP" altLang="ja-JP" sz="1600" dirty="0" smtClean="0">
                <a:latin typeface="+mj-ea"/>
                <a:ea typeface="+mj-ea"/>
              </a:rPr>
              <a:t>は</a:t>
            </a:r>
            <a:r>
              <a:rPr lang="en-US" altLang="ja-JP" sz="1600" dirty="0" smtClean="0">
                <a:latin typeface="+mj-ea"/>
                <a:ea typeface="+mj-ea"/>
              </a:rPr>
              <a:t>12.47</a:t>
            </a:r>
            <a:r>
              <a:rPr lang="ja-JP" altLang="ja-JP" sz="1600" dirty="0" smtClean="0">
                <a:latin typeface="+mj-ea"/>
                <a:ea typeface="+mj-ea"/>
              </a:rPr>
              <a:t>倍</a:t>
            </a:r>
            <a:r>
              <a:rPr lang="ja-JP" altLang="en-US" sz="1600" dirty="0" smtClean="0">
                <a:latin typeface="+mj-ea"/>
                <a:ea typeface="+mj-ea"/>
              </a:rPr>
              <a:t>≒</a:t>
            </a:r>
            <a:r>
              <a:rPr lang="en-US" altLang="ja-JP" sz="1600" dirty="0" smtClean="0">
                <a:latin typeface="+mj-ea"/>
                <a:ea typeface="+mj-ea"/>
              </a:rPr>
              <a:t>13</a:t>
            </a:r>
            <a:r>
              <a:rPr lang="ja-JP" altLang="en-US" sz="1600" dirty="0" smtClean="0">
                <a:latin typeface="+mj-ea"/>
                <a:ea typeface="+mj-ea"/>
              </a:rPr>
              <a:t>倍</a:t>
            </a:r>
            <a:endParaRPr lang="ja-JP" altLang="ja-JP" sz="1600" dirty="0" smtClean="0">
              <a:latin typeface="+mj-ea"/>
              <a:ea typeface="+mj-ea"/>
            </a:endParaRPr>
          </a:p>
          <a:p>
            <a:r>
              <a:rPr lang="ja-JP" altLang="ja-JP" sz="1600" dirty="0" smtClean="0">
                <a:latin typeface="+mj-ea"/>
                <a:ea typeface="+mj-ea"/>
              </a:rPr>
              <a:t>日本銀行の現在の預金準備率；定期性預金の場合は預金額に応じて</a:t>
            </a:r>
            <a:r>
              <a:rPr lang="en-US" altLang="ja-JP" sz="1600" dirty="0" smtClean="0">
                <a:latin typeface="+mj-ea"/>
                <a:ea typeface="+mj-ea"/>
              </a:rPr>
              <a:t>0.05</a:t>
            </a:r>
            <a:r>
              <a:rPr lang="ja-JP" altLang="ja-JP" sz="1600" dirty="0" smtClean="0">
                <a:latin typeface="+mj-ea"/>
                <a:ea typeface="+mj-ea"/>
              </a:rPr>
              <a:t>～</a:t>
            </a:r>
            <a:r>
              <a:rPr lang="en-US" altLang="ja-JP" sz="1600" dirty="0" smtClean="0">
                <a:latin typeface="+mj-ea"/>
                <a:ea typeface="+mj-ea"/>
              </a:rPr>
              <a:t>1.2</a:t>
            </a:r>
            <a:r>
              <a:rPr lang="ja-JP" altLang="ja-JP" sz="1600" dirty="0" smtClean="0">
                <a:latin typeface="+mj-ea"/>
                <a:ea typeface="+mj-ea"/>
              </a:rPr>
              <a:t>％、要求払預金などの場合はそれより高く預金額に応じて</a:t>
            </a:r>
            <a:r>
              <a:rPr lang="en-US" altLang="ja-JP" sz="1600" dirty="0" smtClean="0">
                <a:latin typeface="+mj-ea"/>
                <a:ea typeface="+mj-ea"/>
              </a:rPr>
              <a:t>0.1</a:t>
            </a:r>
            <a:r>
              <a:rPr lang="ja-JP" altLang="ja-JP" sz="1600" dirty="0" smtClean="0">
                <a:latin typeface="+mj-ea"/>
                <a:ea typeface="+mj-ea"/>
              </a:rPr>
              <a:t>～</a:t>
            </a:r>
            <a:r>
              <a:rPr lang="en-US" altLang="ja-JP" sz="1600" dirty="0" smtClean="0">
                <a:latin typeface="+mj-ea"/>
                <a:ea typeface="+mj-ea"/>
              </a:rPr>
              <a:t>1.3</a:t>
            </a:r>
            <a:r>
              <a:rPr lang="ja-JP" altLang="ja-JP" sz="1600" dirty="0" smtClean="0">
                <a:latin typeface="+mj-ea"/>
                <a:ea typeface="+mj-ea"/>
              </a:rPr>
              <a:t>％。ただし</a:t>
            </a:r>
            <a:r>
              <a:rPr lang="en-US" altLang="ja-JP" sz="1600" dirty="0" smtClean="0">
                <a:latin typeface="+mj-ea"/>
                <a:ea typeface="+mj-ea"/>
              </a:rPr>
              <a:t>1991</a:t>
            </a:r>
            <a:r>
              <a:rPr lang="ja-JP" altLang="ja-JP" sz="1600" dirty="0" smtClean="0">
                <a:latin typeface="+mj-ea"/>
                <a:ea typeface="+mj-ea"/>
              </a:rPr>
              <a:t>年から準備率は変更されていない。</a:t>
            </a:r>
            <a:r>
              <a:rPr lang="en-US" altLang="ja-JP" sz="1600" dirty="0" smtClean="0">
                <a:latin typeface="+mj-ea"/>
                <a:ea typeface="+mj-ea"/>
              </a:rPr>
              <a:t>2011</a:t>
            </a:r>
            <a:r>
              <a:rPr lang="ja-JP" altLang="ja-JP" sz="1600" dirty="0" smtClean="0">
                <a:latin typeface="+mj-ea"/>
                <a:ea typeface="+mj-ea"/>
              </a:rPr>
              <a:t>年末現在の現金通貨は約</a:t>
            </a:r>
            <a:r>
              <a:rPr lang="en-US" altLang="ja-JP" sz="1600" dirty="0" smtClean="0">
                <a:latin typeface="+mj-ea"/>
                <a:ea typeface="+mj-ea"/>
              </a:rPr>
              <a:t>78</a:t>
            </a:r>
            <a:r>
              <a:rPr lang="ja-JP" altLang="ja-JP" sz="1600" dirty="0" smtClean="0">
                <a:latin typeface="+mj-ea"/>
                <a:ea typeface="+mj-ea"/>
              </a:rPr>
              <a:t>兆円、要求払預金と定期性預金の合計は約</a:t>
            </a:r>
            <a:r>
              <a:rPr lang="en-US" altLang="ja-JP" sz="1600" dirty="0" smtClean="0">
                <a:latin typeface="+mj-ea"/>
                <a:ea typeface="+mj-ea"/>
              </a:rPr>
              <a:t>1034</a:t>
            </a:r>
            <a:r>
              <a:rPr lang="ja-JP" altLang="ja-JP" sz="1600" dirty="0" smtClean="0">
                <a:latin typeface="+mj-ea"/>
                <a:ea typeface="+mj-ea"/>
              </a:rPr>
              <a:t>兆円、現金通貨のすべてが本源的預金になると仮定した場合、預金通貨の信用創造乗数は</a:t>
            </a:r>
            <a:r>
              <a:rPr lang="en-US" altLang="ja-JP" sz="1600" dirty="0" smtClean="0">
                <a:latin typeface="+mj-ea"/>
                <a:ea typeface="+mj-ea"/>
              </a:rPr>
              <a:t>1034</a:t>
            </a:r>
            <a:r>
              <a:rPr lang="ja-JP" altLang="ja-JP" sz="1600" dirty="0" smtClean="0">
                <a:latin typeface="+mj-ea"/>
                <a:ea typeface="+mj-ea"/>
              </a:rPr>
              <a:t>／</a:t>
            </a:r>
            <a:r>
              <a:rPr lang="en-US" altLang="ja-JP" sz="1600" dirty="0" smtClean="0">
                <a:latin typeface="+mj-ea"/>
                <a:ea typeface="+mj-ea"/>
              </a:rPr>
              <a:t>78</a:t>
            </a:r>
            <a:r>
              <a:rPr lang="ja-JP" altLang="ja-JP" sz="1600" dirty="0" smtClean="0">
                <a:latin typeface="+mj-ea"/>
                <a:ea typeface="+mj-ea"/>
              </a:rPr>
              <a:t>＝</a:t>
            </a:r>
            <a:r>
              <a:rPr lang="en-US" altLang="ja-JP" sz="1600" dirty="0" smtClean="0">
                <a:latin typeface="+mj-ea"/>
                <a:ea typeface="+mj-ea"/>
              </a:rPr>
              <a:t>13.3</a:t>
            </a:r>
            <a:r>
              <a:rPr lang="ja-JP" altLang="en-US" sz="1600" dirty="0" smtClean="0">
                <a:latin typeface="+mj-ea"/>
                <a:ea typeface="+mj-ea"/>
              </a:rPr>
              <a:t> ≒</a:t>
            </a:r>
            <a:r>
              <a:rPr lang="en-US" altLang="ja-JP" sz="1600" dirty="0" smtClean="0">
                <a:latin typeface="+mj-ea"/>
                <a:ea typeface="+mj-ea"/>
              </a:rPr>
              <a:t>13</a:t>
            </a:r>
            <a:r>
              <a:rPr lang="ja-JP" altLang="en-US" sz="1600" dirty="0" smtClean="0">
                <a:latin typeface="+mj-ea"/>
                <a:ea typeface="+mj-ea"/>
              </a:rPr>
              <a:t>倍</a:t>
            </a:r>
            <a:endParaRPr lang="en-US" altLang="ja-JP" sz="1600" dirty="0" smtClean="0">
              <a:latin typeface="+mj-ea"/>
              <a:ea typeface="+mj-ea"/>
            </a:endParaRPr>
          </a:p>
          <a:p>
            <a:pPr>
              <a:buNone/>
            </a:pPr>
            <a:r>
              <a:rPr lang="en-US" altLang="ja-JP" sz="1600" dirty="0" smtClean="0">
                <a:latin typeface="+mj-ea"/>
                <a:ea typeface="+mj-ea"/>
              </a:rPr>
              <a:t/>
            </a:r>
            <a:br>
              <a:rPr lang="en-US" altLang="ja-JP" sz="1600" dirty="0" smtClean="0">
                <a:latin typeface="+mj-ea"/>
                <a:ea typeface="+mj-ea"/>
              </a:rPr>
            </a:br>
            <a:endParaRPr lang="ja-JP" altLang="ja-JP" sz="1600" dirty="0">
              <a:latin typeface="+mj-ea"/>
              <a:ea typeface="+mj-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79512" y="0"/>
            <a:ext cx="8856984" cy="332656"/>
          </a:xfrm>
        </p:spPr>
        <p:txBody>
          <a:bodyPr>
            <a:noAutofit/>
          </a:bodyPr>
          <a:lstStyle/>
          <a:p>
            <a:r>
              <a:rPr lang="ja-JP" altLang="ja-JP" sz="1800" b="1" dirty="0" smtClean="0"/>
              <a:t> </a:t>
            </a:r>
            <a:r>
              <a:rPr lang="ja-JP" altLang="ja-JP" sz="1600" b="1" dirty="0" smtClean="0"/>
              <a:t>５</a:t>
            </a:r>
            <a:r>
              <a:rPr lang="ja-JP" altLang="ja-JP" sz="1600" b="1" dirty="0" smtClean="0"/>
              <a:t>．</a:t>
            </a:r>
            <a:r>
              <a:rPr lang="en-US" altLang="ja-JP" sz="1600" b="1" dirty="0" smtClean="0"/>
              <a:t>Motives </a:t>
            </a:r>
            <a:r>
              <a:rPr lang="en-US" altLang="ja-JP" sz="1600" b="1" dirty="0" smtClean="0"/>
              <a:t>to Hold Money and Demand for </a:t>
            </a:r>
            <a:r>
              <a:rPr lang="en-US" altLang="ja-JP" sz="1600" b="1" dirty="0" smtClean="0"/>
              <a:t>Money   </a:t>
            </a:r>
            <a:r>
              <a:rPr lang="ja-JP" altLang="ja-JP" sz="1600" b="1" dirty="0" smtClean="0"/>
              <a:t>貨幣</a:t>
            </a:r>
            <a:r>
              <a:rPr lang="ja-JP" altLang="ja-JP" sz="1600" b="1" dirty="0" smtClean="0"/>
              <a:t>の保有動機と需要</a:t>
            </a:r>
            <a:r>
              <a:rPr lang="en-US" altLang="ja-JP" sz="1600" b="1" dirty="0" smtClean="0"/>
              <a:t> </a:t>
            </a:r>
            <a:endParaRPr lang="ja-JP" altLang="en-US" sz="16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332656"/>
            <a:ext cx="9144000" cy="6382469"/>
          </a:xfrm>
        </p:spPr>
        <p:txBody>
          <a:bodyPr>
            <a:normAutofit fontScale="92500" lnSpcReduction="20000"/>
          </a:bodyPr>
          <a:lstStyle/>
          <a:p>
            <a:pPr>
              <a:buNone/>
            </a:pPr>
            <a:r>
              <a:rPr lang="en-US" altLang="ja-JP" sz="1800" dirty="0" smtClean="0"/>
              <a:t>In </a:t>
            </a:r>
            <a:r>
              <a:rPr lang="en-US" altLang="ja-JP" sz="1800" dirty="0" smtClean="0"/>
              <a:t>the monetary economy money mediates all transactions ⇒ Money demand based on </a:t>
            </a:r>
            <a:r>
              <a:rPr lang="en-US" altLang="ja-JP" sz="1800" b="1" dirty="0" smtClean="0"/>
              <a:t>transactions motive</a:t>
            </a:r>
            <a:r>
              <a:rPr lang="en-US" altLang="ja-JP" sz="1800" dirty="0" smtClean="0"/>
              <a:t>. </a:t>
            </a:r>
            <a:r>
              <a:rPr lang="en-US" altLang="ja-JP" sz="1800" i="1" dirty="0" smtClean="0"/>
              <a:t>T</a:t>
            </a:r>
            <a:r>
              <a:rPr lang="en-US" altLang="ja-JP" sz="1800" dirty="0" smtClean="0"/>
              <a:t>, the price is </a:t>
            </a:r>
            <a:r>
              <a:rPr lang="en-US" altLang="ja-JP" sz="1800" i="1" dirty="0" smtClean="0"/>
              <a:t>P</a:t>
            </a:r>
            <a:r>
              <a:rPr lang="en-US" altLang="ja-JP" sz="1800" dirty="0" smtClean="0"/>
              <a:t>,</a:t>
            </a:r>
            <a:r>
              <a:rPr lang="ja-JP" altLang="en-US" sz="1800" dirty="0" smtClean="0"/>
              <a:t>⇒</a:t>
            </a:r>
            <a:r>
              <a:rPr lang="en-US" altLang="ja-JP" sz="1800" dirty="0" smtClean="0"/>
              <a:t> the transaction amount is </a:t>
            </a:r>
            <a:r>
              <a:rPr lang="en-US" altLang="ja-JP" sz="1800" i="1" dirty="0" smtClean="0"/>
              <a:t>PT</a:t>
            </a:r>
            <a:r>
              <a:rPr lang="en-US" altLang="ja-JP" sz="1800" dirty="0" smtClean="0"/>
              <a:t>,</a:t>
            </a:r>
          </a:p>
          <a:p>
            <a:pPr>
              <a:buNone/>
            </a:pPr>
            <a:r>
              <a:rPr lang="en-US" altLang="ja-JP" sz="1800" dirty="0" smtClean="0"/>
              <a:t>Money demand </a:t>
            </a:r>
            <a:r>
              <a:rPr lang="en-US" altLang="ja-JP" sz="1800" i="1" dirty="0" smtClean="0"/>
              <a:t>M</a:t>
            </a:r>
            <a:r>
              <a:rPr lang="en-US" altLang="ja-JP" sz="1800" i="1" baseline="30000" dirty="0" smtClean="0"/>
              <a:t>D</a:t>
            </a:r>
            <a:r>
              <a:rPr lang="en-US" altLang="ja-JP" sz="1800" dirty="0" smtClean="0"/>
              <a:t> is </a:t>
            </a:r>
            <a:r>
              <a:rPr lang="en-US" altLang="ja-JP" sz="1800" i="1" dirty="0" smtClean="0"/>
              <a:t>M</a:t>
            </a:r>
            <a:r>
              <a:rPr lang="en-US" altLang="ja-JP" sz="1800" i="1" baseline="30000" dirty="0" smtClean="0"/>
              <a:t>D</a:t>
            </a:r>
            <a:r>
              <a:rPr lang="ja-JP" altLang="ja-JP" sz="1800" dirty="0" smtClean="0"/>
              <a:t>＝</a:t>
            </a:r>
            <a:r>
              <a:rPr lang="en-US" altLang="ja-JP" sz="1800" i="1" dirty="0" smtClean="0"/>
              <a:t>PT</a:t>
            </a:r>
            <a:r>
              <a:rPr lang="ja-JP" altLang="en-US" sz="1800" i="1" dirty="0" err="1" smtClean="0"/>
              <a:t>．</a:t>
            </a:r>
            <a:r>
              <a:rPr lang="en-US" altLang="ja-JP" sz="1800" i="1" dirty="0" smtClean="0"/>
              <a:t> </a:t>
            </a:r>
            <a:endParaRPr lang="en-US" altLang="ja-JP" sz="1800" dirty="0" smtClean="0"/>
          </a:p>
          <a:p>
            <a:pPr>
              <a:buNone/>
            </a:pPr>
            <a:r>
              <a:rPr lang="en-US" altLang="ja-JP" sz="1800" dirty="0" smtClean="0"/>
              <a:t>The transaction of final product </a:t>
            </a:r>
            <a:r>
              <a:rPr lang="en-US" altLang="ja-JP" sz="1800" i="1" dirty="0" smtClean="0"/>
              <a:t>Y</a:t>
            </a:r>
            <a:r>
              <a:rPr lang="en-US" altLang="ja-JP" sz="1800" dirty="0" smtClean="0"/>
              <a:t> except for the transaction of intermediate goods, its price is</a:t>
            </a:r>
            <a:r>
              <a:rPr lang="en-US" altLang="ja-JP" sz="1800" i="1" dirty="0" smtClean="0"/>
              <a:t> P</a:t>
            </a:r>
            <a:r>
              <a:rPr lang="en-US" altLang="ja-JP" sz="1800" dirty="0" smtClean="0"/>
              <a:t>, </a:t>
            </a:r>
            <a:r>
              <a:rPr lang="ja-JP" altLang="en-US" sz="1800" dirty="0" smtClean="0"/>
              <a:t>⇒</a:t>
            </a:r>
            <a:r>
              <a:rPr lang="en-US" altLang="ja-JP" sz="1800" dirty="0" smtClean="0"/>
              <a:t>the nominal final product is </a:t>
            </a:r>
            <a:r>
              <a:rPr lang="en-US" altLang="ja-JP" sz="1800" i="1" dirty="0" smtClean="0"/>
              <a:t>PY</a:t>
            </a:r>
            <a:r>
              <a:rPr lang="en-US" altLang="ja-JP" sz="1800" dirty="0" smtClean="0"/>
              <a:t>, the money demand is </a:t>
            </a:r>
            <a:r>
              <a:rPr lang="en-US" altLang="ja-JP" sz="1800" i="1" dirty="0" smtClean="0"/>
              <a:t>M</a:t>
            </a:r>
            <a:r>
              <a:rPr lang="en-US" altLang="ja-JP" sz="1800" i="1" baseline="30000" dirty="0" smtClean="0"/>
              <a:t>D</a:t>
            </a:r>
            <a:r>
              <a:rPr lang="ja-JP" altLang="ja-JP" sz="1800" dirty="0" smtClean="0"/>
              <a:t>＝</a:t>
            </a:r>
            <a:r>
              <a:rPr lang="en-US" altLang="ja-JP" sz="1800" i="1" dirty="0" smtClean="0"/>
              <a:t>PY .</a:t>
            </a:r>
            <a:endParaRPr lang="en-US" altLang="ja-JP" sz="1800" dirty="0" smtClean="0"/>
          </a:p>
          <a:p>
            <a:pPr>
              <a:buNone/>
            </a:pPr>
            <a:r>
              <a:rPr lang="en-US" altLang="ja-JP" sz="1800" dirty="0" smtClean="0"/>
              <a:t>Money demand as a function of </a:t>
            </a:r>
            <a:r>
              <a:rPr lang="en-US" altLang="ja-JP" sz="1800" i="1" dirty="0" smtClean="0"/>
              <a:t>PT</a:t>
            </a:r>
            <a:r>
              <a:rPr lang="en-US" altLang="ja-JP" sz="1800" dirty="0" smtClean="0"/>
              <a:t> </a:t>
            </a:r>
            <a:r>
              <a:rPr lang="en-US" altLang="ja-JP" sz="1800" i="1" dirty="0" smtClean="0"/>
              <a:t>or PY </a:t>
            </a:r>
            <a:r>
              <a:rPr lang="en-US" altLang="ja-JP" sz="1800" dirty="0" smtClean="0"/>
              <a:t>= </a:t>
            </a:r>
            <a:r>
              <a:rPr lang="en-US" altLang="ja-JP" sz="1800" b="1" dirty="0" smtClean="0"/>
              <a:t>money demand function</a:t>
            </a:r>
            <a:endParaRPr lang="en-US" altLang="ja-JP" sz="1800" dirty="0" smtClean="0"/>
          </a:p>
          <a:p>
            <a:pPr>
              <a:buNone/>
            </a:pPr>
            <a:r>
              <a:rPr lang="en-US" altLang="ja-JP" sz="1800" dirty="0" smtClean="0"/>
              <a:t>Needs to hold money for unexpected payments</a:t>
            </a:r>
            <a:r>
              <a:rPr lang="ja-JP" altLang="en-US" sz="1800" dirty="0" smtClean="0"/>
              <a:t>⇒</a:t>
            </a:r>
            <a:r>
              <a:rPr lang="ja-JP" altLang="en-US" sz="1800" b="1" dirty="0" smtClean="0"/>
              <a:t>　</a:t>
            </a:r>
            <a:r>
              <a:rPr lang="en-US" altLang="ja-JP" sz="1800" b="1" dirty="0" smtClean="0"/>
              <a:t>precautionary motive </a:t>
            </a:r>
            <a:r>
              <a:rPr lang="en-US" altLang="ja-JP" sz="1800" dirty="0" smtClean="0"/>
              <a:t>⇒ It is determined according to the size of transaction amount and nominal income ⇒ </a:t>
            </a:r>
            <a:r>
              <a:rPr lang="en-US" altLang="ja-JP" sz="1800" i="1" dirty="0" smtClean="0"/>
              <a:t>M</a:t>
            </a:r>
            <a:r>
              <a:rPr lang="en-US" altLang="ja-JP" sz="1800" i="1" baseline="30000" dirty="0" smtClean="0"/>
              <a:t>D</a:t>
            </a:r>
            <a:r>
              <a:rPr lang="ja-JP" altLang="ja-JP" sz="1800" dirty="0" smtClean="0"/>
              <a:t>＝</a:t>
            </a:r>
            <a:r>
              <a:rPr lang="en-US" altLang="ja-JP" sz="1800" i="1" dirty="0" smtClean="0"/>
              <a:t>PT</a:t>
            </a:r>
            <a:r>
              <a:rPr lang="ja-JP" altLang="ja-JP" sz="1800" dirty="0" err="1" smtClean="0"/>
              <a:t>、</a:t>
            </a:r>
            <a:r>
              <a:rPr lang="en-US" altLang="ja-JP" sz="1800" i="1" dirty="0" smtClean="0"/>
              <a:t>M</a:t>
            </a:r>
            <a:r>
              <a:rPr lang="en-US" altLang="ja-JP" sz="1800" i="1" baseline="30000" dirty="0" smtClean="0"/>
              <a:t>D</a:t>
            </a:r>
            <a:r>
              <a:rPr lang="ja-JP" altLang="ja-JP" sz="1800" dirty="0" smtClean="0"/>
              <a:t>＝</a:t>
            </a:r>
            <a:r>
              <a:rPr lang="en-US" altLang="ja-JP" sz="1800" i="1" dirty="0" smtClean="0"/>
              <a:t>PY</a:t>
            </a:r>
            <a:r>
              <a:rPr lang="ja-JP" altLang="en-US" sz="1800" i="1" dirty="0" smtClean="0"/>
              <a:t>　</a:t>
            </a:r>
            <a:endParaRPr lang="en-US" altLang="ja-JP" sz="1800" dirty="0" smtClean="0"/>
          </a:p>
          <a:p>
            <a:pPr>
              <a:buNone/>
            </a:pPr>
            <a:r>
              <a:rPr lang="en-US" altLang="ja-JP" sz="1800" dirty="0" smtClean="0"/>
              <a:t>Adam Smith and other classicalists ⇒ emphasize on the fundamental function of money such as measure of value and means of exchange ⇒ emphasis on transactions motive and precautionary motivation Figure 15-1. Money demand by transactions motive</a:t>
            </a:r>
            <a:r>
              <a:rPr lang="ja-JP" altLang="ja-JP" sz="1800" dirty="0" smtClean="0"/>
              <a:t>　　</a:t>
            </a:r>
            <a:endParaRPr lang="en-US" altLang="ja-JP" sz="1800" dirty="0" smtClean="0"/>
          </a:p>
          <a:p>
            <a:r>
              <a:rPr lang="ja-JP" altLang="ja-JP" sz="1800" dirty="0" smtClean="0">
                <a:latin typeface="+mj-ea"/>
                <a:ea typeface="+mj-ea"/>
              </a:rPr>
              <a:t>貨幣経済ではすべての取引</a:t>
            </a:r>
            <a:r>
              <a:rPr lang="ja-JP" altLang="en-US" sz="1800" dirty="0" smtClean="0">
                <a:latin typeface="+mj-ea"/>
                <a:ea typeface="+mj-ea"/>
              </a:rPr>
              <a:t>を</a:t>
            </a:r>
            <a:r>
              <a:rPr lang="ja-JP" altLang="ja-JP" sz="1800" dirty="0" smtClean="0">
                <a:latin typeface="+mj-ea"/>
                <a:ea typeface="+mj-ea"/>
              </a:rPr>
              <a:t>貨幣</a:t>
            </a:r>
            <a:r>
              <a:rPr lang="ja-JP" altLang="en-US" sz="1800" dirty="0" smtClean="0">
                <a:latin typeface="+mj-ea"/>
                <a:ea typeface="+mj-ea"/>
              </a:rPr>
              <a:t>が</a:t>
            </a:r>
            <a:r>
              <a:rPr lang="ja-JP" altLang="ja-JP" sz="1800" dirty="0" smtClean="0">
                <a:latin typeface="+mj-ea"/>
                <a:ea typeface="+mj-ea"/>
              </a:rPr>
              <a:t>媒介⇒</a:t>
            </a:r>
            <a:r>
              <a:rPr lang="ja-JP" altLang="ja-JP" sz="1800" b="1" dirty="0" smtClean="0">
                <a:latin typeface="+mj-ea"/>
                <a:ea typeface="+mj-ea"/>
              </a:rPr>
              <a:t>取引動機</a:t>
            </a:r>
            <a:endParaRPr lang="en-US" altLang="ja-JP" sz="1800" b="1" dirty="0" smtClean="0">
              <a:latin typeface="+mj-ea"/>
              <a:ea typeface="+mj-ea"/>
            </a:endParaRPr>
          </a:p>
          <a:p>
            <a:r>
              <a:rPr lang="ja-JP" altLang="ja-JP" sz="1800" dirty="0" smtClean="0">
                <a:latin typeface="+mj-ea"/>
                <a:ea typeface="+mj-ea"/>
              </a:rPr>
              <a:t>（</a:t>
            </a:r>
            <a:r>
              <a:rPr lang="en-US" altLang="ja-JP" sz="1800" dirty="0" smtClean="0">
                <a:latin typeface="+mj-ea"/>
                <a:ea typeface="+mj-ea"/>
              </a:rPr>
              <a:t>transactions motive</a:t>
            </a:r>
            <a:r>
              <a:rPr lang="ja-JP" altLang="ja-JP" sz="1800" dirty="0" smtClean="0">
                <a:latin typeface="+mj-ea"/>
                <a:ea typeface="+mj-ea"/>
              </a:rPr>
              <a:t>）に基づく貨幣需要。取引量を</a:t>
            </a:r>
            <a:r>
              <a:rPr lang="en-US" altLang="ja-JP" sz="1800" i="1" dirty="0" smtClean="0">
                <a:latin typeface="+mj-ea"/>
                <a:ea typeface="+mj-ea"/>
              </a:rPr>
              <a:t>T</a:t>
            </a:r>
            <a:r>
              <a:rPr lang="ja-JP" altLang="ja-JP" sz="1800" dirty="0" err="1" smtClean="0">
                <a:latin typeface="+mj-ea"/>
                <a:ea typeface="+mj-ea"/>
              </a:rPr>
              <a:t>、</a:t>
            </a:r>
            <a:endParaRPr lang="en-US" altLang="ja-JP" sz="1800" dirty="0" smtClean="0">
              <a:latin typeface="+mj-ea"/>
              <a:ea typeface="+mj-ea"/>
            </a:endParaRPr>
          </a:p>
          <a:p>
            <a:r>
              <a:rPr lang="ja-JP" altLang="ja-JP" sz="1800" dirty="0" smtClean="0">
                <a:latin typeface="+mj-ea"/>
                <a:ea typeface="+mj-ea"/>
              </a:rPr>
              <a:t>その価格を</a:t>
            </a:r>
            <a:r>
              <a:rPr lang="en-US" altLang="ja-JP" sz="1800" i="1" dirty="0" smtClean="0">
                <a:latin typeface="+mj-ea"/>
                <a:ea typeface="+mj-ea"/>
              </a:rPr>
              <a:t>P</a:t>
            </a:r>
            <a:r>
              <a:rPr lang="ja-JP" altLang="ja-JP" sz="1800" dirty="0" err="1" smtClean="0">
                <a:latin typeface="+mj-ea"/>
                <a:ea typeface="+mj-ea"/>
              </a:rPr>
              <a:t>、</a:t>
            </a:r>
            <a:r>
              <a:rPr lang="ja-JP" altLang="ja-JP" sz="1800" dirty="0" smtClean="0">
                <a:latin typeface="+mj-ea"/>
                <a:ea typeface="+mj-ea"/>
              </a:rPr>
              <a:t>取引金額は</a:t>
            </a:r>
            <a:r>
              <a:rPr lang="en-US" altLang="ja-JP" sz="1800" i="1" dirty="0" smtClean="0">
                <a:latin typeface="+mj-ea"/>
                <a:ea typeface="+mj-ea"/>
              </a:rPr>
              <a:t>PT</a:t>
            </a:r>
            <a:r>
              <a:rPr lang="ja-JP" altLang="ja-JP" sz="1800" dirty="0" err="1" smtClean="0">
                <a:latin typeface="+mj-ea"/>
                <a:ea typeface="+mj-ea"/>
              </a:rPr>
              <a:t>、</a:t>
            </a:r>
            <a:r>
              <a:rPr lang="ja-JP" altLang="en-US" sz="1800" dirty="0" smtClean="0">
                <a:latin typeface="+mj-ea"/>
                <a:ea typeface="+mj-ea"/>
              </a:rPr>
              <a:t>⇒</a:t>
            </a:r>
            <a:r>
              <a:rPr lang="ja-JP" altLang="ja-JP" sz="1800" dirty="0" smtClean="0">
                <a:latin typeface="+mj-ea"/>
                <a:ea typeface="+mj-ea"/>
              </a:rPr>
              <a:t>貨幣需要</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は、</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PT</a:t>
            </a:r>
            <a:endParaRPr lang="ja-JP" altLang="ja-JP" sz="1800" dirty="0" smtClean="0">
              <a:latin typeface="+mj-ea"/>
              <a:ea typeface="+mj-ea"/>
            </a:endParaRPr>
          </a:p>
          <a:p>
            <a:r>
              <a:rPr lang="ja-JP" altLang="ja-JP" sz="1800" dirty="0" smtClean="0">
                <a:latin typeface="+mj-ea"/>
                <a:ea typeface="+mj-ea"/>
              </a:rPr>
              <a:t>中間財の取引を除いて最終生産物</a:t>
            </a:r>
            <a:r>
              <a:rPr lang="en-US" altLang="ja-JP" sz="1800" i="1" dirty="0" smtClean="0">
                <a:latin typeface="+mj-ea"/>
                <a:ea typeface="+mj-ea"/>
              </a:rPr>
              <a:t>Y</a:t>
            </a:r>
            <a:r>
              <a:rPr lang="ja-JP" altLang="ja-JP" sz="1800" dirty="0" smtClean="0">
                <a:latin typeface="+mj-ea"/>
                <a:ea typeface="+mj-ea"/>
              </a:rPr>
              <a:t>の取引、その価格を</a:t>
            </a:r>
            <a:r>
              <a:rPr lang="en-US" altLang="ja-JP" sz="1800" i="1" dirty="0" smtClean="0">
                <a:latin typeface="+mj-ea"/>
                <a:ea typeface="+mj-ea"/>
              </a:rPr>
              <a:t>P</a:t>
            </a:r>
            <a:r>
              <a:rPr lang="ja-JP" altLang="ja-JP" sz="1800" i="1" dirty="0" err="1" smtClean="0">
                <a:latin typeface="+mj-ea"/>
                <a:ea typeface="+mj-ea"/>
              </a:rPr>
              <a:t>、</a:t>
            </a:r>
            <a:endParaRPr lang="en-US" altLang="ja-JP" sz="1800" i="1" dirty="0" smtClean="0">
              <a:latin typeface="+mj-ea"/>
              <a:ea typeface="+mj-ea"/>
            </a:endParaRPr>
          </a:p>
          <a:p>
            <a:r>
              <a:rPr lang="ja-JP" altLang="en-US" sz="1800" dirty="0" smtClean="0">
                <a:latin typeface="+mj-ea"/>
                <a:ea typeface="+mj-ea"/>
              </a:rPr>
              <a:t>⇒</a:t>
            </a:r>
            <a:r>
              <a:rPr lang="ja-JP" altLang="ja-JP" sz="1800" dirty="0" smtClean="0">
                <a:latin typeface="+mj-ea"/>
                <a:ea typeface="+mj-ea"/>
              </a:rPr>
              <a:t>名目の最終生産物は</a:t>
            </a:r>
            <a:r>
              <a:rPr lang="en-US" altLang="ja-JP" sz="1800" i="1" dirty="0" smtClean="0">
                <a:latin typeface="+mj-ea"/>
                <a:ea typeface="+mj-ea"/>
              </a:rPr>
              <a:t>PY</a:t>
            </a:r>
            <a:r>
              <a:rPr lang="ja-JP" altLang="ja-JP" sz="1800" dirty="0" err="1" smtClean="0">
                <a:latin typeface="+mj-ea"/>
                <a:ea typeface="+mj-ea"/>
              </a:rPr>
              <a:t>、</a:t>
            </a:r>
            <a:r>
              <a:rPr lang="ja-JP" altLang="ja-JP" sz="1800" dirty="0" smtClean="0">
                <a:latin typeface="+mj-ea"/>
                <a:ea typeface="+mj-ea"/>
              </a:rPr>
              <a:t>貨幣需要は、</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PY</a:t>
            </a:r>
            <a:endParaRPr lang="ja-JP" altLang="ja-JP" sz="1800" dirty="0" smtClean="0">
              <a:latin typeface="+mj-ea"/>
              <a:ea typeface="+mj-ea"/>
            </a:endParaRPr>
          </a:p>
          <a:p>
            <a:r>
              <a:rPr lang="ja-JP" altLang="ja-JP" sz="1800" dirty="0" smtClean="0">
                <a:latin typeface="+mj-ea"/>
                <a:ea typeface="+mj-ea"/>
              </a:rPr>
              <a:t>貨幣需要を</a:t>
            </a:r>
            <a:r>
              <a:rPr lang="en-US" altLang="ja-JP" sz="1800" i="1" dirty="0" smtClean="0">
                <a:latin typeface="+mj-ea"/>
                <a:ea typeface="+mj-ea"/>
              </a:rPr>
              <a:t>PT</a:t>
            </a:r>
            <a:r>
              <a:rPr lang="ja-JP" altLang="ja-JP" sz="1800" dirty="0" smtClean="0">
                <a:latin typeface="+mj-ea"/>
                <a:ea typeface="+mj-ea"/>
              </a:rPr>
              <a:t>や</a:t>
            </a:r>
            <a:r>
              <a:rPr lang="en-US" altLang="ja-JP" sz="1800" i="1" dirty="0" smtClean="0">
                <a:latin typeface="+mj-ea"/>
                <a:ea typeface="+mj-ea"/>
              </a:rPr>
              <a:t>PY</a:t>
            </a:r>
            <a:r>
              <a:rPr lang="ja-JP" altLang="ja-JP" sz="1800" dirty="0" smtClean="0">
                <a:latin typeface="+mj-ea"/>
                <a:ea typeface="+mj-ea"/>
              </a:rPr>
              <a:t>などの関数＝</a:t>
            </a:r>
            <a:r>
              <a:rPr lang="ja-JP" altLang="ja-JP" sz="1800" b="1" dirty="0" smtClean="0">
                <a:latin typeface="+mj-ea"/>
                <a:ea typeface="+mj-ea"/>
              </a:rPr>
              <a:t>貨幣需要関数</a:t>
            </a:r>
            <a:endParaRPr lang="en-US" altLang="ja-JP" sz="1800" b="1" dirty="0" smtClean="0">
              <a:latin typeface="+mj-ea"/>
              <a:ea typeface="+mj-ea"/>
            </a:endParaRPr>
          </a:p>
          <a:p>
            <a:r>
              <a:rPr lang="ja-JP" altLang="ja-JP" sz="1800" dirty="0" smtClean="0">
                <a:latin typeface="+mj-ea"/>
                <a:ea typeface="+mj-ea"/>
              </a:rPr>
              <a:t>（</a:t>
            </a:r>
            <a:r>
              <a:rPr lang="en-US" altLang="ja-JP" sz="1800" dirty="0" smtClean="0">
                <a:latin typeface="+mj-ea"/>
                <a:ea typeface="+mj-ea"/>
              </a:rPr>
              <a:t>money demand function</a:t>
            </a:r>
            <a:r>
              <a:rPr lang="ja-JP" altLang="ja-JP" sz="1800" dirty="0" smtClean="0">
                <a:latin typeface="+mj-ea"/>
                <a:ea typeface="+mj-ea"/>
              </a:rPr>
              <a:t>）</a:t>
            </a:r>
          </a:p>
          <a:p>
            <a:r>
              <a:rPr lang="ja-JP" altLang="ja-JP" sz="1800" dirty="0" smtClean="0">
                <a:latin typeface="+mj-ea"/>
                <a:ea typeface="+mj-ea"/>
              </a:rPr>
              <a:t>不測の支払いに備えて、貨幣を保有しておく必要⇒</a:t>
            </a:r>
            <a:endParaRPr lang="en-US" altLang="ja-JP" sz="1800" dirty="0" smtClean="0">
              <a:latin typeface="+mj-ea"/>
              <a:ea typeface="+mj-ea"/>
            </a:endParaRPr>
          </a:p>
          <a:p>
            <a:r>
              <a:rPr lang="ja-JP" altLang="ja-JP" sz="1800" b="1" dirty="0" smtClean="0">
                <a:latin typeface="+mj-ea"/>
                <a:ea typeface="+mj-ea"/>
              </a:rPr>
              <a:t>予備的動機</a:t>
            </a:r>
            <a:r>
              <a:rPr lang="ja-JP" altLang="ja-JP" sz="1800" dirty="0" smtClean="0">
                <a:latin typeface="+mj-ea"/>
                <a:ea typeface="+mj-ea"/>
              </a:rPr>
              <a:t>（</a:t>
            </a:r>
            <a:r>
              <a:rPr lang="en-US" altLang="ja-JP" sz="1800" dirty="0" smtClean="0">
                <a:latin typeface="+mj-ea"/>
                <a:ea typeface="+mj-ea"/>
              </a:rPr>
              <a:t>precautionary motive</a:t>
            </a:r>
            <a:r>
              <a:rPr lang="ja-JP" altLang="ja-JP" sz="1800" dirty="0" smtClean="0">
                <a:latin typeface="+mj-ea"/>
                <a:ea typeface="+mj-ea"/>
              </a:rPr>
              <a:t>）⇒取引額や名目</a:t>
            </a:r>
            <a:r>
              <a:rPr lang="ja-JP" altLang="ja-JP" sz="1800" dirty="0" smtClean="0">
                <a:latin typeface="+mj-ea"/>
                <a:ea typeface="+mj-ea"/>
              </a:rPr>
              <a:t>所得</a:t>
            </a:r>
            <a:endParaRPr lang="en-US" altLang="ja-JP" sz="1800" dirty="0" smtClean="0">
              <a:latin typeface="+mj-ea"/>
              <a:ea typeface="+mj-ea"/>
            </a:endParaRPr>
          </a:p>
          <a:p>
            <a:r>
              <a:rPr lang="ja-JP" altLang="ja-JP" sz="1800" dirty="0" smtClean="0">
                <a:latin typeface="+mj-ea"/>
                <a:ea typeface="+mj-ea"/>
              </a:rPr>
              <a:t>の大きさ</a:t>
            </a:r>
            <a:r>
              <a:rPr lang="ja-JP" altLang="ja-JP" sz="1800" dirty="0" smtClean="0">
                <a:latin typeface="+mj-ea"/>
                <a:ea typeface="+mj-ea"/>
              </a:rPr>
              <a:t>に応じて決まる⇒</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PT</a:t>
            </a:r>
            <a:r>
              <a:rPr lang="ja-JP" altLang="ja-JP" sz="1800" dirty="0" err="1" smtClean="0">
                <a:latin typeface="+mj-ea"/>
                <a:ea typeface="+mj-ea"/>
              </a:rPr>
              <a:t>、</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PY</a:t>
            </a:r>
            <a:r>
              <a:rPr lang="ja-JP" altLang="en-US" sz="1800" i="1" dirty="0" smtClean="0">
                <a:latin typeface="+mj-ea"/>
                <a:ea typeface="+mj-ea"/>
              </a:rPr>
              <a:t>　　　</a:t>
            </a:r>
            <a:endParaRPr lang="ja-JP" altLang="ja-JP" sz="1800" dirty="0" smtClean="0">
              <a:latin typeface="+mj-ea"/>
              <a:ea typeface="+mj-ea"/>
            </a:endParaRPr>
          </a:p>
          <a:p>
            <a:r>
              <a:rPr lang="ja-JP" altLang="ja-JP" sz="1800" dirty="0" smtClean="0">
                <a:latin typeface="+mj-ea"/>
                <a:ea typeface="+mj-ea"/>
              </a:rPr>
              <a:t>アダム・スミスなどの古典派⇒価値尺度や交換手段という</a:t>
            </a:r>
            <a:r>
              <a:rPr lang="ja-JP" altLang="ja-JP" sz="1800" dirty="0" smtClean="0">
                <a:latin typeface="+mj-ea"/>
                <a:ea typeface="+mj-ea"/>
              </a:rPr>
              <a:t>貨幣</a:t>
            </a:r>
            <a:endParaRPr lang="en-US" altLang="ja-JP" sz="1800" dirty="0" smtClean="0">
              <a:latin typeface="+mj-ea"/>
              <a:ea typeface="+mj-ea"/>
            </a:endParaRPr>
          </a:p>
          <a:p>
            <a:r>
              <a:rPr lang="ja-JP" altLang="ja-JP" sz="1800" dirty="0" smtClean="0">
                <a:latin typeface="+mj-ea"/>
                <a:ea typeface="+mj-ea"/>
              </a:rPr>
              <a:t>の</a:t>
            </a:r>
            <a:r>
              <a:rPr lang="ja-JP" altLang="ja-JP" sz="1800" dirty="0" smtClean="0">
                <a:latin typeface="+mj-ea"/>
                <a:ea typeface="+mj-ea"/>
              </a:rPr>
              <a:t>本源的機能を重視⇒取引動機や予備的動機を</a:t>
            </a:r>
            <a:r>
              <a:rPr lang="ja-JP" altLang="ja-JP" sz="1800" dirty="0" smtClean="0">
                <a:latin typeface="+mj-ea"/>
                <a:ea typeface="+mj-ea"/>
              </a:rPr>
              <a:t>重視</a:t>
            </a:r>
            <a:endParaRPr lang="en-US" altLang="ja-JP" sz="1800" dirty="0" smtClean="0">
              <a:latin typeface="+mj-ea"/>
              <a:ea typeface="+mj-ea"/>
            </a:endParaRPr>
          </a:p>
          <a:p>
            <a:r>
              <a:rPr lang="en-US" altLang="ja-JP" sz="1800" dirty="0" smtClean="0">
                <a:latin typeface="+mj-ea"/>
                <a:ea typeface="+mj-ea"/>
              </a:rPr>
              <a:t>   </a:t>
            </a:r>
            <a:r>
              <a:rPr lang="en-US" altLang="ja-JP" sz="1800" dirty="0" smtClean="0">
                <a:latin typeface="+mj-ea"/>
                <a:ea typeface="+mj-ea"/>
              </a:rPr>
              <a:t>15-1</a:t>
            </a:r>
            <a:r>
              <a:rPr lang="ja-JP" altLang="ja-JP" sz="1800" dirty="0" smtClean="0">
                <a:latin typeface="+mj-ea"/>
                <a:ea typeface="+mj-ea"/>
              </a:rPr>
              <a:t>図　取引動機による貨幣需要</a:t>
            </a:r>
            <a:endParaRPr lang="en-US" altLang="ja-JP" sz="1800" dirty="0" smtClean="0">
              <a:latin typeface="+mj-ea"/>
              <a:ea typeface="+mj-ea"/>
            </a:endParaRPr>
          </a:p>
          <a:p>
            <a:pPr>
              <a:buNone/>
            </a:pPr>
            <a:endParaRPr lang="ja-JP" altLang="ja-JP" sz="1800" dirty="0"/>
          </a:p>
        </p:txBody>
      </p:sp>
      <p:pic>
        <p:nvPicPr>
          <p:cNvPr id="4" name="図 3"/>
          <p:cNvPicPr/>
          <p:nvPr/>
        </p:nvPicPr>
        <p:blipFill>
          <a:blip r:embed="rId2" cstate="print"/>
          <a:srcRect/>
          <a:stretch>
            <a:fillRect/>
          </a:stretch>
        </p:blipFill>
        <p:spPr bwMode="auto">
          <a:xfrm>
            <a:off x="6084168" y="3645024"/>
            <a:ext cx="3059832" cy="3212976"/>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0"/>
            <a:ext cx="9144000" cy="332656"/>
          </a:xfrm>
        </p:spPr>
        <p:txBody>
          <a:bodyPr>
            <a:noAutofit/>
          </a:bodyPr>
          <a:lstStyle/>
          <a:p>
            <a:r>
              <a:rPr lang="ja-JP" altLang="ja-JP" sz="1600" b="1" dirty="0" smtClean="0"/>
              <a:t> ５</a:t>
            </a:r>
            <a:r>
              <a:rPr lang="en-US" altLang="ja-JP" sz="1600" b="1" dirty="0" smtClean="0"/>
              <a:t>B</a:t>
            </a:r>
            <a:r>
              <a:rPr lang="ja-JP" altLang="ja-JP" sz="1600" b="1" dirty="0" err="1" smtClean="0"/>
              <a:t>．</a:t>
            </a:r>
            <a:r>
              <a:rPr lang="en-US" altLang="ja-JP" sz="1600" b="1" dirty="0" smtClean="0"/>
              <a:t>Motives </a:t>
            </a:r>
            <a:r>
              <a:rPr lang="en-US" altLang="ja-JP" sz="1600" b="1" dirty="0" smtClean="0"/>
              <a:t>to Hold Money and Demand for </a:t>
            </a:r>
            <a:r>
              <a:rPr lang="en-US" altLang="ja-JP" sz="1600" b="1" dirty="0" smtClean="0"/>
              <a:t>Money</a:t>
            </a:r>
            <a:r>
              <a:rPr lang="ja-JP" altLang="ja-JP" sz="1600" b="1" dirty="0" smtClean="0"/>
              <a:t>貨幣の保有動機と需要</a:t>
            </a:r>
            <a:r>
              <a:rPr lang="en-US" altLang="ja-JP" sz="1600" b="1" dirty="0" smtClean="0"/>
              <a:t> </a:t>
            </a:r>
            <a:endParaRPr lang="ja-JP" altLang="en-US" sz="16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404664"/>
            <a:ext cx="9144000" cy="6453336"/>
          </a:xfrm>
        </p:spPr>
        <p:txBody>
          <a:bodyPr>
            <a:normAutofit fontScale="92500"/>
          </a:bodyPr>
          <a:lstStyle/>
          <a:p>
            <a:pPr>
              <a:buNone/>
            </a:pPr>
            <a:r>
              <a:rPr lang="en-US" altLang="ja-JP" sz="1800" dirty="0" smtClean="0"/>
              <a:t>Keynes </a:t>
            </a:r>
            <a:r>
              <a:rPr lang="en-US" altLang="ja-JP" sz="1800" dirty="0" smtClean="0"/>
              <a:t>also focuses on the fundamental function of store of value, the view of purchasing assets to obtain future profits ⇒ Money demand based on </a:t>
            </a:r>
            <a:r>
              <a:rPr lang="en-US" altLang="ja-JP" sz="1800" b="1" dirty="0" smtClean="0"/>
              <a:t>speculative motive</a:t>
            </a:r>
          </a:p>
          <a:p>
            <a:pPr>
              <a:buNone/>
            </a:pPr>
            <a:r>
              <a:rPr lang="en-US" altLang="ja-JP" sz="1800" dirty="0" smtClean="0"/>
              <a:t>Interest rate </a:t>
            </a:r>
            <a:r>
              <a:rPr lang="en-US" altLang="ja-JP" sz="1800" i="1" dirty="0" err="1" smtClean="0"/>
              <a:t>i</a:t>
            </a:r>
            <a:r>
              <a:rPr lang="en-US" altLang="ja-JP" sz="1800" i="1" dirty="0" smtClean="0"/>
              <a:t> </a:t>
            </a:r>
            <a:r>
              <a:rPr lang="en-US" altLang="ja-JP" sz="1800" dirty="0" smtClean="0"/>
              <a:t>or the rate of return rises ⇒ Asset holdings are advantageous, purchasing assets by reducing money holdings</a:t>
            </a:r>
            <a:r>
              <a:rPr lang="ja-JP" altLang="en-US" sz="1800" dirty="0" smtClean="0"/>
              <a:t>　　　　</a:t>
            </a:r>
            <a:r>
              <a:rPr lang="ja-JP" altLang="ja-JP" sz="1800" dirty="0" smtClean="0"/>
              <a:t>　</a:t>
            </a:r>
            <a:r>
              <a:rPr lang="en-US" altLang="ja-JP" sz="1800" i="1" dirty="0" smtClean="0"/>
              <a:t>M</a:t>
            </a:r>
            <a:r>
              <a:rPr lang="en-US" altLang="ja-JP" sz="1800" i="1" baseline="30000" dirty="0" smtClean="0"/>
              <a:t>D</a:t>
            </a:r>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a:t>
            </a:r>
          </a:p>
          <a:p>
            <a:pPr>
              <a:buNone/>
            </a:pPr>
            <a:r>
              <a:rPr lang="en-US" altLang="ja-JP" sz="1800" dirty="0" smtClean="0"/>
              <a:t>Keynes proposed </a:t>
            </a:r>
            <a:r>
              <a:rPr lang="en-US" altLang="ja-JP" sz="1800" b="1" dirty="0" smtClean="0"/>
              <a:t>the liquidity preference theory </a:t>
            </a:r>
            <a:r>
              <a:rPr lang="en-US" altLang="ja-JP" sz="1800" dirty="0" smtClean="0"/>
              <a:t>that “interest is a reward for releasing liquidity”, liquidity preference function</a:t>
            </a:r>
            <a:r>
              <a:rPr lang="en-US" altLang="ja-JP" sz="1800" i="1" dirty="0" smtClean="0"/>
              <a:t> L</a:t>
            </a:r>
            <a:r>
              <a:rPr lang="en-US" altLang="ja-JP" sz="1800" dirty="0" smtClean="0"/>
              <a:t>(</a:t>
            </a:r>
            <a:r>
              <a:rPr lang="en-US" altLang="ja-JP" sz="1800" i="1" dirty="0" err="1" smtClean="0"/>
              <a:t>i</a:t>
            </a:r>
            <a:r>
              <a:rPr lang="en-US" altLang="ja-JP" sz="1800" dirty="0" smtClean="0"/>
              <a:t>) </a:t>
            </a:r>
          </a:p>
          <a:p>
            <a:pPr>
              <a:buNone/>
            </a:pPr>
            <a:r>
              <a:rPr lang="en-US" altLang="ja-JP" sz="1800" dirty="0" smtClean="0"/>
              <a:t>Profits from holding assets = </a:t>
            </a:r>
            <a:r>
              <a:rPr lang="en-US" altLang="ja-JP" sz="1800" b="1" dirty="0" smtClean="0"/>
              <a:t>capital gain </a:t>
            </a:r>
            <a:r>
              <a:rPr lang="en-US" altLang="ja-JP" sz="1800" dirty="0" smtClean="0"/>
              <a:t>(</a:t>
            </a:r>
            <a:r>
              <a:rPr lang="ja-JP" altLang="en-US" sz="1800" dirty="0" smtClean="0"/>
              <a:t>＝</a:t>
            </a:r>
            <a:r>
              <a:rPr lang="en-US" altLang="ja-JP" sz="1800" dirty="0" smtClean="0"/>
              <a:t>profit due to a rise of price) + </a:t>
            </a:r>
            <a:r>
              <a:rPr lang="en-US" altLang="ja-JP" sz="1800" b="1" dirty="0" smtClean="0"/>
              <a:t>interest income </a:t>
            </a:r>
          </a:p>
          <a:p>
            <a:pPr>
              <a:buNone/>
            </a:pPr>
            <a:r>
              <a:rPr lang="en-US" altLang="ja-JP" sz="1800" dirty="0" smtClean="0"/>
              <a:t>Especially asset holding aiming at capital gain is called </a:t>
            </a:r>
            <a:r>
              <a:rPr lang="en-US" altLang="ja-JP" sz="1800" b="1" dirty="0" smtClean="0"/>
              <a:t>speculation </a:t>
            </a:r>
          </a:p>
          <a:p>
            <a:pPr>
              <a:buNone/>
            </a:pPr>
            <a:r>
              <a:rPr lang="en-US" altLang="ja-JP" sz="1800" dirty="0" smtClean="0"/>
              <a:t>    Figure 15-2. Money demand by speculative </a:t>
            </a:r>
            <a:r>
              <a:rPr lang="en-US" altLang="ja-JP" sz="1800" dirty="0" smtClean="0"/>
              <a:t>motive</a:t>
            </a:r>
          </a:p>
          <a:p>
            <a:r>
              <a:rPr lang="ja-JP" altLang="ja-JP" sz="1800" dirty="0" smtClean="0">
                <a:latin typeface="+mj-ea"/>
                <a:ea typeface="+mj-ea"/>
              </a:rPr>
              <a:t>ケインズは価値貯蔵手段という本源的機能も着目、将来の収益</a:t>
            </a:r>
            <a:endParaRPr lang="en-US" altLang="ja-JP" sz="1800" dirty="0" smtClean="0">
              <a:latin typeface="+mj-ea"/>
              <a:ea typeface="+mj-ea"/>
            </a:endParaRPr>
          </a:p>
          <a:p>
            <a:r>
              <a:rPr lang="ja-JP" altLang="ja-JP" sz="1800" dirty="0" smtClean="0">
                <a:latin typeface="+mj-ea"/>
                <a:ea typeface="+mj-ea"/>
              </a:rPr>
              <a:t>を得るために資産を購入するという観</a:t>
            </a:r>
            <a:r>
              <a:rPr lang="ja-JP" altLang="en-US" sz="1800" dirty="0" smtClean="0">
                <a:latin typeface="+mj-ea"/>
                <a:ea typeface="+mj-ea"/>
              </a:rPr>
              <a:t>点</a:t>
            </a:r>
            <a:r>
              <a:rPr lang="ja-JP" altLang="ja-JP" sz="1800" dirty="0" smtClean="0">
                <a:latin typeface="+mj-ea"/>
                <a:ea typeface="+mj-ea"/>
              </a:rPr>
              <a:t>⇒</a:t>
            </a:r>
            <a:r>
              <a:rPr lang="ja-JP" altLang="ja-JP" sz="1800" b="1" dirty="0" smtClean="0">
                <a:latin typeface="+mj-ea"/>
                <a:ea typeface="+mj-ea"/>
              </a:rPr>
              <a:t>投機的動機</a:t>
            </a:r>
            <a:endParaRPr lang="en-US" altLang="ja-JP" sz="1800" b="1" dirty="0" smtClean="0">
              <a:latin typeface="+mj-ea"/>
              <a:ea typeface="+mj-ea"/>
            </a:endParaRPr>
          </a:p>
          <a:p>
            <a:r>
              <a:rPr lang="ja-JP" altLang="ja-JP" sz="1800" dirty="0" smtClean="0">
                <a:latin typeface="+mj-ea"/>
                <a:ea typeface="+mj-ea"/>
              </a:rPr>
              <a:t>（</a:t>
            </a:r>
            <a:r>
              <a:rPr lang="en-US" altLang="ja-JP" sz="1800" dirty="0" smtClean="0">
                <a:latin typeface="+mj-ea"/>
                <a:ea typeface="+mj-ea"/>
              </a:rPr>
              <a:t>speculative motive</a:t>
            </a:r>
            <a:r>
              <a:rPr lang="ja-JP" altLang="ja-JP" sz="1800" dirty="0" smtClean="0">
                <a:latin typeface="+mj-ea"/>
                <a:ea typeface="+mj-ea"/>
              </a:rPr>
              <a:t>）に基づく貨幣需要</a:t>
            </a:r>
          </a:p>
          <a:p>
            <a:r>
              <a:rPr lang="ja-JP" altLang="ja-JP" sz="1800" dirty="0" smtClean="0">
                <a:latin typeface="+mj-ea"/>
                <a:ea typeface="+mj-ea"/>
              </a:rPr>
              <a:t>利子率</a:t>
            </a:r>
            <a:r>
              <a:rPr lang="en-US" altLang="ja-JP" sz="1800" i="1" dirty="0" err="1" smtClean="0">
                <a:latin typeface="+mj-ea"/>
                <a:ea typeface="+mj-ea"/>
              </a:rPr>
              <a:t>i</a:t>
            </a:r>
            <a:r>
              <a:rPr lang="ja-JP" altLang="ja-JP" sz="1800" dirty="0" smtClean="0">
                <a:latin typeface="+mj-ea"/>
                <a:ea typeface="+mj-ea"/>
              </a:rPr>
              <a:t>ないし収益率が上昇⇒資産保有が有利、貨幣保有を</a:t>
            </a:r>
            <a:endParaRPr lang="en-US" altLang="ja-JP" sz="1800" dirty="0" smtClean="0">
              <a:latin typeface="+mj-ea"/>
              <a:ea typeface="+mj-ea"/>
            </a:endParaRPr>
          </a:p>
          <a:p>
            <a:r>
              <a:rPr lang="ja-JP" altLang="ja-JP" sz="1800" dirty="0" smtClean="0">
                <a:latin typeface="+mj-ea"/>
                <a:ea typeface="+mj-ea"/>
              </a:rPr>
              <a:t>減らして資産購入　　</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L</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　　</a:t>
            </a:r>
            <a:r>
              <a:rPr lang="en-US" altLang="ja-JP" sz="1800" i="1" dirty="0" smtClean="0">
                <a:latin typeface="+mj-ea"/>
                <a:ea typeface="+mj-ea"/>
              </a:rPr>
              <a:t>L</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0</a:t>
            </a:r>
            <a:endParaRPr lang="ja-JP" altLang="ja-JP" sz="1800" dirty="0" smtClean="0">
              <a:latin typeface="+mj-ea"/>
              <a:ea typeface="+mj-ea"/>
            </a:endParaRPr>
          </a:p>
          <a:p>
            <a:r>
              <a:rPr lang="ja-JP" altLang="ja-JP" sz="1800" dirty="0" smtClean="0">
                <a:latin typeface="+mj-ea"/>
                <a:ea typeface="+mj-ea"/>
              </a:rPr>
              <a:t>ケインズは「利子は流動性を手放すことに対する報酬である」</a:t>
            </a:r>
            <a:endParaRPr lang="en-US" altLang="ja-JP" sz="1800" dirty="0" smtClean="0">
              <a:latin typeface="+mj-ea"/>
              <a:ea typeface="+mj-ea"/>
            </a:endParaRPr>
          </a:p>
          <a:p>
            <a:r>
              <a:rPr lang="ja-JP" altLang="ja-JP" sz="1800" dirty="0" smtClean="0">
                <a:latin typeface="+mj-ea"/>
                <a:ea typeface="+mj-ea"/>
              </a:rPr>
              <a:t>という</a:t>
            </a:r>
            <a:r>
              <a:rPr lang="ja-JP" altLang="ja-JP" sz="1800" b="1" dirty="0" smtClean="0">
                <a:latin typeface="+mj-ea"/>
                <a:ea typeface="+mj-ea"/>
              </a:rPr>
              <a:t>流動性選好説</a:t>
            </a:r>
            <a:r>
              <a:rPr lang="ja-JP" altLang="ja-JP" sz="1800" dirty="0" smtClean="0">
                <a:latin typeface="+mj-ea"/>
                <a:ea typeface="+mj-ea"/>
              </a:rPr>
              <a:t>（</a:t>
            </a:r>
            <a:r>
              <a:rPr lang="en-US" altLang="ja-JP" sz="1800" dirty="0" smtClean="0">
                <a:latin typeface="+mj-ea"/>
                <a:ea typeface="+mj-ea"/>
              </a:rPr>
              <a:t>liquidity preference theory</a:t>
            </a:r>
            <a:r>
              <a:rPr lang="ja-JP" altLang="ja-JP" sz="1800" dirty="0" smtClean="0">
                <a:latin typeface="+mj-ea"/>
                <a:ea typeface="+mj-ea"/>
              </a:rPr>
              <a:t>）、</a:t>
            </a:r>
            <a:r>
              <a:rPr lang="ja-JP" altLang="ja-JP" sz="1800" b="1" dirty="0" smtClean="0">
                <a:latin typeface="+mj-ea"/>
                <a:ea typeface="+mj-ea"/>
              </a:rPr>
              <a:t>流動性</a:t>
            </a:r>
            <a:endParaRPr lang="en-US" altLang="ja-JP" sz="1800" b="1" dirty="0" smtClean="0">
              <a:latin typeface="+mj-ea"/>
              <a:ea typeface="+mj-ea"/>
            </a:endParaRPr>
          </a:p>
          <a:p>
            <a:r>
              <a:rPr lang="ja-JP" altLang="ja-JP" sz="1800" b="1" dirty="0" smtClean="0">
                <a:latin typeface="+mj-ea"/>
                <a:ea typeface="+mj-ea"/>
              </a:rPr>
              <a:t>選好関数</a:t>
            </a:r>
            <a:r>
              <a:rPr lang="ja-JP" altLang="ja-JP" sz="1800" dirty="0" smtClean="0">
                <a:latin typeface="+mj-ea"/>
                <a:ea typeface="+mj-ea"/>
              </a:rPr>
              <a:t>（</a:t>
            </a:r>
            <a:r>
              <a:rPr lang="en-US" altLang="ja-JP" sz="1800" dirty="0" smtClean="0">
                <a:latin typeface="+mj-ea"/>
                <a:ea typeface="+mj-ea"/>
              </a:rPr>
              <a:t>liquidity preference function</a:t>
            </a:r>
            <a:r>
              <a:rPr lang="ja-JP" altLang="ja-JP" sz="1800" dirty="0" smtClean="0">
                <a:latin typeface="+mj-ea"/>
                <a:ea typeface="+mj-ea"/>
              </a:rPr>
              <a:t>）</a:t>
            </a:r>
          </a:p>
          <a:p>
            <a:r>
              <a:rPr lang="ja-JP" altLang="ja-JP" sz="1800" dirty="0" smtClean="0">
                <a:latin typeface="+mj-ea"/>
                <a:ea typeface="+mj-ea"/>
              </a:rPr>
              <a:t>資産保有による利益＝値上がり益</a:t>
            </a:r>
            <a:r>
              <a:rPr lang="ja-JP" altLang="en-US" sz="1800" dirty="0" smtClean="0">
                <a:latin typeface="+mj-ea"/>
                <a:ea typeface="+mj-ea"/>
              </a:rPr>
              <a:t>である</a:t>
            </a:r>
            <a:r>
              <a:rPr lang="ja-JP" altLang="ja-JP" sz="1800" b="1" dirty="0" smtClean="0">
                <a:latin typeface="+mj-ea"/>
                <a:ea typeface="+mj-ea"/>
              </a:rPr>
              <a:t>資本利得</a:t>
            </a:r>
            <a:endParaRPr lang="en-US" altLang="ja-JP" sz="1800" b="1" dirty="0" smtClean="0">
              <a:latin typeface="+mj-ea"/>
              <a:ea typeface="+mj-ea"/>
            </a:endParaRPr>
          </a:p>
          <a:p>
            <a:r>
              <a:rPr lang="ja-JP" altLang="ja-JP" sz="1800" dirty="0" smtClean="0">
                <a:latin typeface="+mj-ea"/>
                <a:ea typeface="+mj-ea"/>
              </a:rPr>
              <a:t>（</a:t>
            </a:r>
            <a:r>
              <a:rPr lang="en-US" altLang="ja-JP" sz="1800" dirty="0" smtClean="0">
                <a:latin typeface="+mj-ea"/>
                <a:ea typeface="+mj-ea"/>
              </a:rPr>
              <a:t>capital gain</a:t>
            </a:r>
            <a:r>
              <a:rPr lang="ja-JP" altLang="ja-JP" sz="1800" dirty="0" smtClean="0">
                <a:latin typeface="+mj-ea"/>
                <a:ea typeface="+mj-ea"/>
              </a:rPr>
              <a:t>）＋</a:t>
            </a:r>
            <a:r>
              <a:rPr lang="ja-JP" altLang="ja-JP" sz="1800" b="1" dirty="0" smtClean="0">
                <a:latin typeface="+mj-ea"/>
                <a:ea typeface="+mj-ea"/>
              </a:rPr>
              <a:t>利子所得</a:t>
            </a:r>
            <a:r>
              <a:rPr lang="ja-JP" altLang="ja-JP" sz="1800" dirty="0" smtClean="0">
                <a:latin typeface="+mj-ea"/>
                <a:ea typeface="+mj-ea"/>
              </a:rPr>
              <a:t>（</a:t>
            </a:r>
            <a:r>
              <a:rPr lang="en-US" altLang="ja-JP" sz="1800" dirty="0" smtClean="0">
                <a:latin typeface="+mj-ea"/>
                <a:ea typeface="+mj-ea"/>
              </a:rPr>
              <a:t>interest income</a:t>
            </a:r>
            <a:r>
              <a:rPr lang="ja-JP" altLang="ja-JP" sz="1800" dirty="0" smtClean="0">
                <a:latin typeface="+mj-ea"/>
                <a:ea typeface="+mj-ea"/>
              </a:rPr>
              <a:t>）</a:t>
            </a:r>
          </a:p>
          <a:p>
            <a:r>
              <a:rPr lang="ja-JP" altLang="ja-JP" sz="1800" dirty="0" smtClean="0">
                <a:latin typeface="+mj-ea"/>
                <a:ea typeface="+mj-ea"/>
              </a:rPr>
              <a:t>前者を狙う資産保有を特に</a:t>
            </a:r>
            <a:r>
              <a:rPr lang="ja-JP" altLang="ja-JP" sz="1800" b="1" dirty="0" smtClean="0">
                <a:latin typeface="+mj-ea"/>
                <a:ea typeface="+mj-ea"/>
              </a:rPr>
              <a:t>投機</a:t>
            </a:r>
            <a:r>
              <a:rPr lang="ja-JP" altLang="ja-JP" sz="1800" dirty="0" smtClean="0">
                <a:latin typeface="+mj-ea"/>
                <a:ea typeface="+mj-ea"/>
              </a:rPr>
              <a:t>（</a:t>
            </a:r>
            <a:r>
              <a:rPr lang="en-US" altLang="ja-JP" sz="1800" dirty="0" smtClean="0">
                <a:latin typeface="+mj-ea"/>
                <a:ea typeface="+mj-ea"/>
              </a:rPr>
              <a:t>speculation</a:t>
            </a:r>
            <a:r>
              <a:rPr lang="ja-JP" altLang="ja-JP" sz="1800" dirty="0" smtClean="0">
                <a:latin typeface="+mj-ea"/>
                <a:ea typeface="+mj-ea"/>
              </a:rPr>
              <a:t>）</a:t>
            </a:r>
            <a:r>
              <a:rPr lang="en-US" altLang="ja-JP" sz="1800" dirty="0" smtClean="0">
                <a:latin typeface="+mj-ea"/>
                <a:ea typeface="+mj-ea"/>
              </a:rPr>
              <a:t>               15-2</a:t>
            </a:r>
            <a:r>
              <a:rPr lang="ja-JP" altLang="ja-JP" sz="1800" dirty="0" smtClean="0">
                <a:latin typeface="+mj-ea"/>
                <a:ea typeface="+mj-ea"/>
              </a:rPr>
              <a:t>図　投機的動機による貨幣需要</a:t>
            </a:r>
            <a:endParaRPr lang="en-US" altLang="ja-JP" sz="1800" dirty="0" smtClean="0">
              <a:latin typeface="+mj-ea"/>
              <a:ea typeface="+mj-ea"/>
            </a:endParaRPr>
          </a:p>
          <a:p>
            <a:pPr>
              <a:buNone/>
            </a:pPr>
            <a:endParaRPr lang="en-US" altLang="ja-JP" sz="1800" dirty="0" smtClean="0"/>
          </a:p>
          <a:p>
            <a:pPr>
              <a:buNone/>
            </a:pPr>
            <a:endParaRPr lang="ja-JP" altLang="ja-JP" sz="1800" dirty="0" smtClean="0"/>
          </a:p>
          <a:p>
            <a:endParaRPr lang="ja-JP" altLang="ja-JP" sz="1800" dirty="0" smtClean="0"/>
          </a:p>
        </p:txBody>
      </p:sp>
      <p:pic>
        <p:nvPicPr>
          <p:cNvPr id="4" name="図 3"/>
          <p:cNvPicPr/>
          <p:nvPr/>
        </p:nvPicPr>
        <p:blipFill>
          <a:blip r:embed="rId2" cstate="print"/>
          <a:srcRect/>
          <a:stretch>
            <a:fillRect/>
          </a:stretch>
        </p:blipFill>
        <p:spPr bwMode="auto">
          <a:xfrm>
            <a:off x="6228184" y="3789040"/>
            <a:ext cx="2915816" cy="2664296"/>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0" y="0"/>
            <a:ext cx="9144000" cy="332656"/>
          </a:xfrm>
        </p:spPr>
        <p:txBody>
          <a:bodyPr>
            <a:normAutofit fontScale="90000"/>
          </a:bodyPr>
          <a:lstStyle/>
          <a:p>
            <a:r>
              <a:rPr lang="ja-JP" altLang="ja-JP" sz="1600" b="1" dirty="0" smtClean="0"/>
              <a:t> ５</a:t>
            </a:r>
            <a:r>
              <a:rPr lang="en-US" altLang="ja-JP" sz="1600" b="1" dirty="0" smtClean="0"/>
              <a:t>C</a:t>
            </a:r>
            <a:r>
              <a:rPr lang="ja-JP" altLang="ja-JP" sz="1600" b="1" dirty="0" err="1" smtClean="0"/>
              <a:t>．</a:t>
            </a:r>
            <a:r>
              <a:rPr lang="en-US" altLang="ja-JP" sz="1600" b="1" dirty="0" smtClean="0"/>
              <a:t>Motives </a:t>
            </a:r>
            <a:r>
              <a:rPr lang="en-US" altLang="ja-JP" sz="1600" b="1" dirty="0" smtClean="0"/>
              <a:t>to Hold Money and Demand for </a:t>
            </a:r>
            <a:r>
              <a:rPr lang="en-US" altLang="ja-JP" sz="1600" b="1" dirty="0" smtClean="0"/>
              <a:t>Money  </a:t>
            </a:r>
            <a:r>
              <a:rPr lang="ja-JP" altLang="ja-JP" sz="1600" b="1" dirty="0" smtClean="0"/>
              <a:t>貨幣</a:t>
            </a:r>
            <a:r>
              <a:rPr lang="ja-JP" altLang="ja-JP" sz="1600" b="1" dirty="0" smtClean="0"/>
              <a:t>の保有動機と需要</a:t>
            </a:r>
            <a:r>
              <a:rPr lang="en-US" altLang="ja-JP" sz="1600" b="1" dirty="0" smtClean="0"/>
              <a:t> </a:t>
            </a:r>
            <a:endParaRPr lang="ja-JP" altLang="en-US" sz="1600" dirty="0" smtClean="0">
              <a:solidFill>
                <a:schemeClr val="tx1"/>
              </a:solidFill>
              <a:latin typeface="ＭＳ 明朝" pitchFamily="17" charset="-128"/>
              <a:ea typeface="ＭＳ ゴシック" pitchFamily="49" charset="-128"/>
            </a:endParaRPr>
          </a:p>
        </p:txBody>
      </p:sp>
      <p:sp>
        <p:nvSpPr>
          <p:cNvPr id="8195" name="Rectangle 3"/>
          <p:cNvSpPr>
            <a:spLocks noGrp="1" noChangeArrowheads="1"/>
          </p:cNvSpPr>
          <p:nvPr>
            <p:ph idx="1"/>
          </p:nvPr>
        </p:nvSpPr>
        <p:spPr>
          <a:xfrm>
            <a:off x="0" y="332656"/>
            <a:ext cx="9144000" cy="6382469"/>
          </a:xfrm>
        </p:spPr>
        <p:txBody>
          <a:bodyPr>
            <a:normAutofit/>
          </a:bodyPr>
          <a:lstStyle/>
          <a:p>
            <a:pPr>
              <a:buNone/>
            </a:pPr>
            <a:r>
              <a:rPr lang="en-US" altLang="ja-JP" sz="1800" dirty="0" smtClean="0"/>
              <a:t>Money </a:t>
            </a:r>
            <a:r>
              <a:rPr lang="en-US" altLang="ja-JP" sz="1800" dirty="0" smtClean="0"/>
              <a:t>demand shown by Keynes' liquidity preference function focuses on </a:t>
            </a:r>
            <a:r>
              <a:rPr lang="en-US" altLang="ja-JP" sz="1800" b="1" dirty="0" smtClean="0"/>
              <a:t>interest income </a:t>
            </a:r>
            <a:r>
              <a:rPr lang="en-US" altLang="ja-JP" sz="1800" dirty="0" smtClean="0"/>
              <a:t>⇒ it is better to say </a:t>
            </a:r>
            <a:r>
              <a:rPr lang="en-US" altLang="ja-JP" sz="1800" b="1" dirty="0" smtClean="0"/>
              <a:t>asset motive</a:t>
            </a:r>
            <a:r>
              <a:rPr lang="en-US" altLang="ja-JP" sz="1800" dirty="0" smtClean="0"/>
              <a:t> rather than speculative motive.</a:t>
            </a:r>
          </a:p>
          <a:p>
            <a:pPr>
              <a:buNone/>
            </a:pPr>
            <a:r>
              <a:rPr lang="en-US" altLang="ja-JP" sz="1800" dirty="0" smtClean="0"/>
              <a:t>⇒ Money demand based on transactions and precautionary motives depends on nominal income </a:t>
            </a:r>
            <a:r>
              <a:rPr lang="en-US" altLang="ja-JP" sz="1800" i="1" dirty="0" smtClean="0"/>
              <a:t>PY</a:t>
            </a:r>
            <a:r>
              <a:rPr lang="en-US" altLang="ja-JP" sz="1800" dirty="0" smtClean="0"/>
              <a:t>, money demand based on speculative motive depends on interest rate </a:t>
            </a:r>
            <a:r>
              <a:rPr lang="en-US" altLang="ja-JP" sz="1800" i="1" dirty="0" err="1" smtClean="0"/>
              <a:t>i</a:t>
            </a:r>
            <a:r>
              <a:rPr lang="en-US" altLang="ja-JP" sz="1800" i="1" dirty="0" smtClean="0"/>
              <a:t> </a:t>
            </a:r>
            <a:r>
              <a:rPr lang="ja-JP" altLang="en-US" sz="1800" dirty="0" smtClean="0"/>
              <a:t>⇒　</a:t>
            </a:r>
            <a:r>
              <a:rPr lang="en-US" altLang="ja-JP" sz="1800" i="1" dirty="0" smtClean="0"/>
              <a:t> M</a:t>
            </a:r>
            <a:r>
              <a:rPr lang="en-US" altLang="ja-JP" sz="1800" i="1" baseline="30000" dirty="0" smtClean="0"/>
              <a:t>D</a:t>
            </a:r>
            <a:r>
              <a:rPr lang="ja-JP" altLang="ja-JP" sz="1800" dirty="0" smtClean="0"/>
              <a:t>＝</a:t>
            </a:r>
            <a:r>
              <a:rPr lang="en-US" altLang="ja-JP" sz="1800" i="1" dirty="0" smtClean="0"/>
              <a:t>L(PY</a:t>
            </a:r>
            <a:r>
              <a:rPr lang="en-US" altLang="ja-JP" sz="1800" dirty="0" smtClean="0"/>
              <a:t>, </a:t>
            </a:r>
            <a:r>
              <a:rPr lang="en-US" altLang="ja-JP" sz="1800" i="1" dirty="0" err="1" smtClean="0"/>
              <a:t>i</a:t>
            </a:r>
            <a:r>
              <a:rPr lang="en-US" altLang="ja-JP" sz="1800" dirty="0" smtClean="0"/>
              <a:t>)</a:t>
            </a:r>
            <a:r>
              <a:rPr lang="ja-JP" altLang="ja-JP" sz="1800" dirty="0" smtClean="0"/>
              <a:t>　　 </a:t>
            </a:r>
            <a:r>
              <a:rPr lang="en-US" altLang="ja-JP" sz="1800" i="1" dirty="0" smtClean="0"/>
              <a:t>L</a:t>
            </a:r>
            <a:r>
              <a:rPr lang="en-US" altLang="ja-JP" sz="1800" dirty="0" smtClean="0"/>
              <a:t>’(</a:t>
            </a:r>
            <a:r>
              <a:rPr lang="en-US" altLang="ja-JP" sz="1800" i="1" dirty="0" smtClean="0"/>
              <a:t>Y</a:t>
            </a:r>
            <a:r>
              <a:rPr lang="en-US" altLang="ja-JP" sz="1800" dirty="0" smtClean="0"/>
              <a:t>)&gt;0,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 </a:t>
            </a:r>
          </a:p>
          <a:p>
            <a:pPr>
              <a:buNone/>
            </a:pPr>
            <a:r>
              <a:rPr lang="en-US" altLang="ja-JP" sz="1800" dirty="0" smtClean="0"/>
              <a:t>Divide by </a:t>
            </a:r>
            <a:r>
              <a:rPr lang="en-US" altLang="ja-JP" sz="1800" i="1" dirty="0" smtClean="0"/>
              <a:t>P</a:t>
            </a:r>
            <a:r>
              <a:rPr lang="en-US" altLang="ja-JP" sz="1800" dirty="0" smtClean="0"/>
              <a:t> to show real value, </a:t>
            </a:r>
            <a:r>
              <a:rPr lang="en-US" altLang="ja-JP" sz="1800" i="1" dirty="0" smtClean="0"/>
              <a:t>k</a:t>
            </a:r>
            <a:r>
              <a:rPr lang="en-US" altLang="ja-JP" sz="1800" dirty="0" smtClean="0"/>
              <a:t> is a constant</a:t>
            </a:r>
            <a:r>
              <a:rPr lang="ja-JP" altLang="en-US" sz="1800" dirty="0" smtClean="0"/>
              <a:t>⇒</a:t>
            </a:r>
            <a:r>
              <a:rPr lang="en-US" altLang="ja-JP" sz="1800" i="1" dirty="0" smtClean="0"/>
              <a:t>M</a:t>
            </a:r>
            <a:r>
              <a:rPr lang="en-US" altLang="ja-JP" sz="1800" i="1" baseline="30000" dirty="0" smtClean="0"/>
              <a:t>D</a:t>
            </a:r>
            <a:r>
              <a:rPr lang="ja-JP"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i="1" dirty="0" smtClean="0"/>
              <a:t>m</a:t>
            </a:r>
            <a:r>
              <a:rPr lang="en-US" altLang="ja-JP" sz="1800" baseline="-25000" dirty="0" smtClean="0"/>
              <a:t>1</a:t>
            </a:r>
            <a:r>
              <a:rPr lang="ja-JP" altLang="ja-JP" sz="1800" dirty="0" smtClean="0"/>
              <a:t>＋</a:t>
            </a:r>
            <a:r>
              <a:rPr lang="en-US" altLang="ja-JP" sz="1800" i="1" dirty="0" smtClean="0"/>
              <a:t>m</a:t>
            </a:r>
            <a:r>
              <a:rPr lang="en-US" altLang="ja-JP" sz="1800" baseline="-25000" dirty="0" smtClean="0"/>
              <a:t>2</a:t>
            </a:r>
            <a:r>
              <a:rPr lang="ja-JP" altLang="ja-JP" sz="1800" dirty="0" smtClean="0"/>
              <a:t>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a:t>
            </a:r>
          </a:p>
          <a:p>
            <a:pPr>
              <a:buNone/>
            </a:pPr>
            <a:r>
              <a:rPr lang="en-US" altLang="ja-JP" sz="1800" dirty="0" smtClean="0"/>
              <a:t>The part of </a:t>
            </a:r>
            <a:r>
              <a:rPr lang="en-US" altLang="ja-JP" sz="1800" i="1" dirty="0" err="1" smtClean="0"/>
              <a:t>kY</a:t>
            </a:r>
            <a:r>
              <a:rPr lang="en-US" altLang="ja-JP" sz="1800" i="1" dirty="0" smtClean="0"/>
              <a:t> </a:t>
            </a:r>
            <a:r>
              <a:rPr lang="en-US" altLang="ja-JP" sz="1800" dirty="0" smtClean="0"/>
              <a:t>= </a:t>
            </a:r>
            <a:r>
              <a:rPr lang="en-US" altLang="ja-JP" sz="1800" i="1" dirty="0" smtClean="0"/>
              <a:t>m</a:t>
            </a:r>
            <a:r>
              <a:rPr lang="en-US" altLang="ja-JP" sz="1800" baseline="-25000" dirty="0" smtClean="0"/>
              <a:t>1</a:t>
            </a:r>
            <a:r>
              <a:rPr lang="en-US" altLang="ja-JP" sz="1800" dirty="0" smtClean="0"/>
              <a:t> on the right side is </a:t>
            </a:r>
            <a:r>
              <a:rPr lang="en-US" altLang="ja-JP" sz="1800" b="1" dirty="0" smtClean="0"/>
              <a:t>money holding based on transactions and precautionary motives </a:t>
            </a:r>
            <a:r>
              <a:rPr lang="en-US" altLang="ja-JP" sz="1800" dirty="0" smtClean="0"/>
              <a:t>as shown in figure15-1, part of </a:t>
            </a:r>
            <a:r>
              <a:rPr lang="en-US" altLang="ja-JP" sz="1800" i="1" dirty="0" smtClean="0"/>
              <a:t>L(</a:t>
            </a:r>
            <a:r>
              <a:rPr lang="en-US" altLang="ja-JP" sz="1800" i="1" dirty="0" err="1" smtClean="0"/>
              <a:t>i</a:t>
            </a:r>
            <a:r>
              <a:rPr lang="en-US" altLang="ja-JP" sz="1800" dirty="0" smtClean="0"/>
              <a:t>) </a:t>
            </a:r>
            <a:r>
              <a:rPr lang="ja-JP" altLang="ja-JP" sz="1800" dirty="0" smtClean="0"/>
              <a:t>＝</a:t>
            </a:r>
            <a:r>
              <a:rPr lang="en-US" altLang="ja-JP" sz="1800" i="1" dirty="0" smtClean="0"/>
              <a:t>m</a:t>
            </a:r>
            <a:r>
              <a:rPr lang="en-US" altLang="ja-JP" sz="1800" baseline="-25000" dirty="0" smtClean="0"/>
              <a:t>2 </a:t>
            </a:r>
            <a:r>
              <a:rPr lang="en-US" altLang="ja-JP" sz="1800" dirty="0" smtClean="0"/>
              <a:t>is </a:t>
            </a:r>
            <a:r>
              <a:rPr lang="en-US" altLang="ja-JP" sz="1800" b="1" dirty="0" smtClean="0"/>
              <a:t>money holding based on speculative motive</a:t>
            </a:r>
            <a:r>
              <a:rPr lang="en-US" altLang="ja-JP" sz="1800" dirty="0" smtClean="0"/>
              <a:t> as shown in figure15-2.</a:t>
            </a:r>
          </a:p>
          <a:p>
            <a:pPr>
              <a:buNone/>
            </a:pPr>
            <a:r>
              <a:rPr lang="en-US" altLang="ja-JP" sz="1800" dirty="0" smtClean="0"/>
              <a:t>⇒ Keynes called the former as the </a:t>
            </a:r>
            <a:r>
              <a:rPr lang="en-US" altLang="ja-JP" sz="1800" b="1" dirty="0" smtClean="0"/>
              <a:t>active balance</a:t>
            </a:r>
            <a:r>
              <a:rPr lang="en-US" altLang="ja-JP" sz="1800" dirty="0" smtClean="0"/>
              <a:t>, the latter as the </a:t>
            </a:r>
            <a:r>
              <a:rPr lang="en-US" altLang="ja-JP" sz="1800" b="1" dirty="0" smtClean="0"/>
              <a:t>idle balance</a:t>
            </a:r>
            <a:r>
              <a:rPr lang="en-US" altLang="ja-JP" sz="1800" dirty="0" smtClean="0"/>
              <a:t>.</a:t>
            </a:r>
          </a:p>
          <a:p>
            <a:r>
              <a:rPr lang="ja-JP" altLang="ja-JP" sz="1800" dirty="0" smtClean="0">
                <a:latin typeface="+mj-ea"/>
                <a:ea typeface="+mj-ea"/>
              </a:rPr>
              <a:t>ケインズの流動性選好関数で表される貨幣需要は利子</a:t>
            </a:r>
            <a:r>
              <a:rPr lang="ja-JP" altLang="en-US" sz="1800" dirty="0" smtClean="0">
                <a:latin typeface="+mj-ea"/>
                <a:ea typeface="+mj-ea"/>
              </a:rPr>
              <a:t>所得</a:t>
            </a:r>
            <a:r>
              <a:rPr lang="ja-JP" altLang="ja-JP" sz="1800" dirty="0" smtClean="0">
                <a:latin typeface="+mj-ea"/>
                <a:ea typeface="+mj-ea"/>
              </a:rPr>
              <a:t>を主眼⇒投機的動機というよりむしろ</a:t>
            </a:r>
            <a:r>
              <a:rPr lang="ja-JP" altLang="ja-JP" sz="1800" b="1" dirty="0" smtClean="0">
                <a:latin typeface="+mj-ea"/>
                <a:ea typeface="+mj-ea"/>
              </a:rPr>
              <a:t>資産動機</a:t>
            </a:r>
            <a:r>
              <a:rPr lang="ja-JP" altLang="ja-JP" sz="1800" dirty="0" smtClean="0">
                <a:latin typeface="+mj-ea"/>
                <a:ea typeface="+mj-ea"/>
              </a:rPr>
              <a:t>（</a:t>
            </a:r>
            <a:r>
              <a:rPr lang="en-US" altLang="ja-JP" sz="1800" dirty="0" smtClean="0">
                <a:latin typeface="+mj-ea"/>
                <a:ea typeface="+mj-ea"/>
              </a:rPr>
              <a:t>asset motive</a:t>
            </a:r>
            <a:r>
              <a:rPr lang="ja-JP" altLang="ja-JP" sz="1800" dirty="0" smtClean="0">
                <a:latin typeface="+mj-ea"/>
                <a:ea typeface="+mj-ea"/>
              </a:rPr>
              <a:t>）</a:t>
            </a:r>
            <a:r>
              <a:rPr lang="ja-JP" altLang="en-US" sz="1800" dirty="0" smtClean="0">
                <a:latin typeface="+mj-ea"/>
                <a:ea typeface="+mj-ea"/>
              </a:rPr>
              <a:t>と呼ぶ方がよい</a:t>
            </a:r>
            <a:endParaRPr lang="ja-JP" altLang="ja-JP" sz="1800" dirty="0" smtClean="0">
              <a:latin typeface="+mj-ea"/>
              <a:ea typeface="+mj-ea"/>
            </a:endParaRPr>
          </a:p>
          <a:p>
            <a:r>
              <a:rPr lang="ja-JP" altLang="ja-JP" sz="1800" dirty="0" smtClean="0">
                <a:latin typeface="+mj-ea"/>
                <a:ea typeface="+mj-ea"/>
              </a:rPr>
              <a:t>　⇒取引動機や予備的動機に基づく貨幣需要が名目所得</a:t>
            </a:r>
            <a:r>
              <a:rPr lang="en-US" altLang="ja-JP" sz="1800" i="1" dirty="0" smtClean="0">
                <a:latin typeface="+mj-ea"/>
                <a:ea typeface="+mj-ea"/>
              </a:rPr>
              <a:t>PY</a:t>
            </a:r>
            <a:r>
              <a:rPr lang="ja-JP" altLang="ja-JP" sz="1800" dirty="0" smtClean="0">
                <a:latin typeface="+mj-ea"/>
                <a:ea typeface="+mj-ea"/>
              </a:rPr>
              <a:t>に依存、投機的動機に基づく貨幣需要が利子率</a:t>
            </a:r>
            <a:r>
              <a:rPr lang="en-US" altLang="ja-JP" sz="1800" i="1" dirty="0" err="1" smtClean="0">
                <a:latin typeface="+mj-ea"/>
                <a:ea typeface="+mj-ea"/>
              </a:rPr>
              <a:t>i</a:t>
            </a:r>
            <a:r>
              <a:rPr lang="ja-JP" altLang="ja-JP" sz="1800" dirty="0" smtClean="0">
                <a:latin typeface="+mj-ea"/>
                <a:ea typeface="+mj-ea"/>
              </a:rPr>
              <a:t>に依存</a:t>
            </a:r>
            <a:r>
              <a:rPr lang="en-US" altLang="ja-JP" sz="1800" dirty="0" smtClean="0">
                <a:latin typeface="+mj-ea"/>
                <a:ea typeface="+mj-ea"/>
              </a:rPr>
              <a:t>       </a:t>
            </a:r>
            <a:r>
              <a:rPr lang="en-US" altLang="ja-JP" sz="1800" i="1" dirty="0" smtClean="0">
                <a:latin typeface="+mj-ea"/>
                <a:ea typeface="+mj-ea"/>
              </a:rPr>
              <a:t> 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L(PY</a:t>
            </a:r>
            <a:r>
              <a:rPr lang="en-US" altLang="ja-JP" sz="1800" dirty="0" smtClean="0">
                <a:latin typeface="+mj-ea"/>
                <a:ea typeface="+mj-ea"/>
              </a:rPr>
              <a:t>, </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　　 </a:t>
            </a:r>
            <a:r>
              <a:rPr lang="en-US" altLang="ja-JP" sz="1800" i="1" dirty="0" smtClean="0">
                <a:latin typeface="+mj-ea"/>
                <a:ea typeface="+mj-ea"/>
              </a:rPr>
              <a:t>L</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)&gt;0,  </a:t>
            </a:r>
            <a:r>
              <a:rPr lang="en-US" altLang="ja-JP" sz="1800" i="1" dirty="0" smtClean="0">
                <a:latin typeface="+mj-ea"/>
                <a:ea typeface="+mj-ea"/>
              </a:rPr>
              <a:t>L</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0</a:t>
            </a:r>
            <a:endParaRPr lang="ja-JP" altLang="ja-JP" sz="1800" dirty="0" smtClean="0">
              <a:latin typeface="+mj-ea"/>
              <a:ea typeface="+mj-ea"/>
            </a:endParaRPr>
          </a:p>
          <a:p>
            <a:r>
              <a:rPr lang="ja-JP" altLang="ja-JP" sz="1800" dirty="0" smtClean="0">
                <a:latin typeface="+mj-ea"/>
                <a:ea typeface="+mj-ea"/>
              </a:rPr>
              <a:t>物価</a:t>
            </a:r>
            <a:r>
              <a:rPr lang="en-US" altLang="ja-JP" sz="1800" i="1" dirty="0" smtClean="0">
                <a:latin typeface="+mj-ea"/>
                <a:ea typeface="+mj-ea"/>
              </a:rPr>
              <a:t>P</a:t>
            </a:r>
            <a:r>
              <a:rPr lang="ja-JP" altLang="ja-JP" sz="1800" dirty="0" smtClean="0">
                <a:latin typeface="+mj-ea"/>
                <a:ea typeface="+mj-ea"/>
              </a:rPr>
              <a:t>で除して実質値で表し、</a:t>
            </a:r>
            <a:r>
              <a:rPr lang="en-US" altLang="ja-JP" sz="1800" i="1" dirty="0" smtClean="0">
                <a:latin typeface="+mj-ea"/>
                <a:ea typeface="+mj-ea"/>
              </a:rPr>
              <a:t>k</a:t>
            </a:r>
            <a:r>
              <a:rPr lang="ja-JP" altLang="ja-JP" sz="1800" dirty="0" smtClean="0">
                <a:latin typeface="+mj-ea"/>
                <a:ea typeface="+mj-ea"/>
              </a:rPr>
              <a:t>を定数　　</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P</a:t>
            </a:r>
            <a:r>
              <a:rPr lang="ja-JP" altLang="ja-JP" sz="1800" dirty="0" smtClean="0">
                <a:latin typeface="+mj-ea"/>
                <a:ea typeface="+mj-ea"/>
              </a:rPr>
              <a:t>＝</a:t>
            </a:r>
            <a:r>
              <a:rPr lang="en-US" altLang="ja-JP" sz="1800" i="1" dirty="0" err="1" smtClean="0">
                <a:latin typeface="+mj-ea"/>
                <a:ea typeface="+mj-ea"/>
              </a:rPr>
              <a:t>kY</a:t>
            </a:r>
            <a:r>
              <a:rPr lang="ja-JP" altLang="ja-JP" sz="1800" dirty="0" smtClean="0">
                <a:latin typeface="+mj-ea"/>
                <a:ea typeface="+mj-ea"/>
              </a:rPr>
              <a:t>＋</a:t>
            </a:r>
            <a:r>
              <a:rPr lang="en-US" altLang="ja-JP" sz="1800" i="1" dirty="0" smtClean="0">
                <a:latin typeface="+mj-ea"/>
                <a:ea typeface="+mj-ea"/>
              </a:rPr>
              <a:t>L</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a:t>
            </a:r>
            <a:r>
              <a:rPr lang="en-US" altLang="ja-JP" sz="1800" i="1" dirty="0" smtClean="0">
                <a:latin typeface="+mj-ea"/>
                <a:ea typeface="+mj-ea"/>
              </a:rPr>
              <a:t>m</a:t>
            </a:r>
            <a:r>
              <a:rPr lang="en-US" altLang="ja-JP" sz="1800" baseline="-25000" dirty="0" smtClean="0">
                <a:latin typeface="+mj-ea"/>
                <a:ea typeface="+mj-ea"/>
              </a:rPr>
              <a:t>1</a:t>
            </a:r>
            <a:r>
              <a:rPr lang="ja-JP" altLang="ja-JP" sz="1800" dirty="0" smtClean="0">
                <a:latin typeface="+mj-ea"/>
                <a:ea typeface="+mj-ea"/>
              </a:rPr>
              <a:t>＋</a:t>
            </a:r>
            <a:r>
              <a:rPr lang="en-US" altLang="ja-JP" sz="1800" i="1" dirty="0" smtClean="0">
                <a:latin typeface="+mj-ea"/>
                <a:ea typeface="+mj-ea"/>
              </a:rPr>
              <a:t>m</a:t>
            </a:r>
            <a:r>
              <a:rPr lang="en-US" altLang="ja-JP" sz="1800" baseline="-25000" dirty="0" smtClean="0">
                <a:latin typeface="+mj-ea"/>
                <a:ea typeface="+mj-ea"/>
              </a:rPr>
              <a:t>2</a:t>
            </a:r>
            <a:r>
              <a:rPr lang="ja-JP" altLang="ja-JP" sz="1800" dirty="0" smtClean="0">
                <a:latin typeface="+mj-ea"/>
                <a:ea typeface="+mj-ea"/>
              </a:rPr>
              <a:t>　　</a:t>
            </a:r>
            <a:r>
              <a:rPr lang="en-US" altLang="ja-JP" sz="1800" i="1" dirty="0" smtClean="0">
                <a:latin typeface="+mj-ea"/>
                <a:ea typeface="+mj-ea"/>
              </a:rPr>
              <a:t>L</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0</a:t>
            </a:r>
            <a:endParaRPr lang="ja-JP" altLang="ja-JP" sz="1800" dirty="0" smtClean="0">
              <a:latin typeface="+mj-ea"/>
              <a:ea typeface="+mj-ea"/>
            </a:endParaRPr>
          </a:p>
          <a:p>
            <a:r>
              <a:rPr lang="ja-JP" altLang="ja-JP" sz="1800" dirty="0" smtClean="0">
                <a:latin typeface="+mj-ea"/>
                <a:ea typeface="+mj-ea"/>
              </a:rPr>
              <a:t>右辺の</a:t>
            </a:r>
            <a:r>
              <a:rPr lang="en-US" altLang="ja-JP" sz="1800" i="1" dirty="0" err="1" smtClean="0">
                <a:latin typeface="+mj-ea"/>
                <a:ea typeface="+mj-ea"/>
              </a:rPr>
              <a:t>kY</a:t>
            </a:r>
            <a:r>
              <a:rPr lang="ja-JP" altLang="ja-JP" sz="1800" dirty="0" smtClean="0">
                <a:latin typeface="+mj-ea"/>
                <a:ea typeface="+mj-ea"/>
              </a:rPr>
              <a:t>＝</a:t>
            </a:r>
            <a:r>
              <a:rPr lang="en-US" altLang="ja-JP" sz="1800" i="1" dirty="0" smtClean="0">
                <a:latin typeface="+mj-ea"/>
                <a:ea typeface="+mj-ea"/>
              </a:rPr>
              <a:t>m</a:t>
            </a:r>
            <a:r>
              <a:rPr lang="en-US" altLang="ja-JP" sz="1800" baseline="-25000" dirty="0" smtClean="0">
                <a:latin typeface="+mj-ea"/>
                <a:ea typeface="+mj-ea"/>
              </a:rPr>
              <a:t>1</a:t>
            </a:r>
            <a:r>
              <a:rPr lang="ja-JP" altLang="ja-JP" sz="1800" dirty="0" smtClean="0">
                <a:latin typeface="+mj-ea"/>
                <a:ea typeface="+mj-ea"/>
              </a:rPr>
              <a:t>の部分は</a:t>
            </a:r>
            <a:r>
              <a:rPr lang="en-US" altLang="ja-JP" sz="1800" dirty="0" smtClean="0">
                <a:latin typeface="+mj-ea"/>
                <a:ea typeface="+mj-ea"/>
              </a:rPr>
              <a:t>15-1</a:t>
            </a:r>
            <a:r>
              <a:rPr lang="ja-JP" altLang="ja-JP" sz="1800" dirty="0" smtClean="0">
                <a:latin typeface="+mj-ea"/>
                <a:ea typeface="+mj-ea"/>
              </a:rPr>
              <a:t>図のように取引動機と予備的動機に基づく貨幣保有、</a:t>
            </a:r>
            <a:r>
              <a:rPr lang="en-US" altLang="ja-JP" sz="1800" i="1" dirty="0" smtClean="0">
                <a:latin typeface="+mj-ea"/>
                <a:ea typeface="+mj-ea"/>
              </a:rPr>
              <a:t>L(</a:t>
            </a:r>
            <a:r>
              <a:rPr lang="en-US" altLang="ja-JP" sz="1800" i="1" dirty="0" err="1" smtClean="0">
                <a:latin typeface="+mj-ea"/>
                <a:ea typeface="+mj-ea"/>
              </a:rPr>
              <a:t>i</a:t>
            </a:r>
            <a:r>
              <a:rPr lang="en-US" altLang="ja-JP" sz="1800" dirty="0" smtClean="0">
                <a:latin typeface="+mj-ea"/>
                <a:ea typeface="+mj-ea"/>
              </a:rPr>
              <a:t>) </a:t>
            </a:r>
            <a:r>
              <a:rPr lang="ja-JP" altLang="ja-JP" sz="1800" dirty="0" smtClean="0">
                <a:latin typeface="+mj-ea"/>
                <a:ea typeface="+mj-ea"/>
              </a:rPr>
              <a:t>＝</a:t>
            </a:r>
            <a:r>
              <a:rPr lang="en-US" altLang="ja-JP" sz="1800" i="1" dirty="0" smtClean="0">
                <a:latin typeface="+mj-ea"/>
                <a:ea typeface="+mj-ea"/>
              </a:rPr>
              <a:t>m</a:t>
            </a:r>
            <a:r>
              <a:rPr lang="en-US" altLang="ja-JP" sz="1800" baseline="-25000" dirty="0" smtClean="0">
                <a:latin typeface="+mj-ea"/>
                <a:ea typeface="+mj-ea"/>
              </a:rPr>
              <a:t>2</a:t>
            </a:r>
            <a:r>
              <a:rPr lang="ja-JP" altLang="ja-JP" sz="1800" dirty="0" smtClean="0">
                <a:latin typeface="+mj-ea"/>
                <a:ea typeface="+mj-ea"/>
              </a:rPr>
              <a:t>の部分は</a:t>
            </a:r>
            <a:r>
              <a:rPr lang="en-US" altLang="ja-JP" sz="1800" dirty="0" smtClean="0">
                <a:latin typeface="+mj-ea"/>
                <a:ea typeface="+mj-ea"/>
              </a:rPr>
              <a:t>15-2</a:t>
            </a:r>
            <a:r>
              <a:rPr lang="ja-JP" altLang="ja-JP" sz="1800" dirty="0" smtClean="0">
                <a:latin typeface="+mj-ea"/>
                <a:ea typeface="+mj-ea"/>
              </a:rPr>
              <a:t>図のように投機的動機に基づく貨幣保有</a:t>
            </a:r>
          </a:p>
          <a:p>
            <a:r>
              <a:rPr lang="ja-JP" altLang="ja-JP" sz="1800" dirty="0" smtClean="0">
                <a:latin typeface="+mj-ea"/>
                <a:ea typeface="+mj-ea"/>
              </a:rPr>
              <a:t>⇒ケインズは前者を</a:t>
            </a:r>
            <a:r>
              <a:rPr lang="ja-JP" altLang="ja-JP" sz="1800" b="1" dirty="0" smtClean="0">
                <a:latin typeface="+mj-ea"/>
                <a:ea typeface="+mj-ea"/>
              </a:rPr>
              <a:t>活動残高</a:t>
            </a:r>
            <a:r>
              <a:rPr lang="ja-JP" altLang="ja-JP" sz="1800" dirty="0" smtClean="0">
                <a:latin typeface="+mj-ea"/>
                <a:ea typeface="+mj-ea"/>
              </a:rPr>
              <a:t>（</a:t>
            </a:r>
            <a:r>
              <a:rPr lang="en-US" altLang="ja-JP" sz="1800" dirty="0" smtClean="0">
                <a:latin typeface="+mj-ea"/>
                <a:ea typeface="+mj-ea"/>
              </a:rPr>
              <a:t>active balance</a:t>
            </a:r>
            <a:r>
              <a:rPr lang="ja-JP" altLang="ja-JP" sz="1800" dirty="0" smtClean="0">
                <a:latin typeface="+mj-ea"/>
                <a:ea typeface="+mj-ea"/>
              </a:rPr>
              <a:t>）、後者を</a:t>
            </a:r>
            <a:r>
              <a:rPr lang="ja-JP" altLang="ja-JP" sz="1800" b="1" dirty="0" smtClean="0">
                <a:latin typeface="+mj-ea"/>
                <a:ea typeface="+mj-ea"/>
              </a:rPr>
              <a:t>遊休残高</a:t>
            </a:r>
            <a:r>
              <a:rPr lang="ja-JP" altLang="ja-JP" sz="1800" dirty="0" smtClean="0">
                <a:latin typeface="+mj-ea"/>
                <a:ea typeface="+mj-ea"/>
              </a:rPr>
              <a:t>（</a:t>
            </a:r>
            <a:r>
              <a:rPr lang="en-US" altLang="ja-JP" sz="1800" dirty="0" smtClean="0">
                <a:latin typeface="+mj-ea"/>
                <a:ea typeface="+mj-ea"/>
              </a:rPr>
              <a:t>idle balance</a:t>
            </a:r>
            <a:r>
              <a:rPr lang="ja-JP" altLang="ja-JP" sz="1800" dirty="0" smtClean="0">
                <a:latin typeface="+mj-ea"/>
                <a:ea typeface="+mj-ea"/>
              </a:rPr>
              <a:t>）</a:t>
            </a:r>
            <a:endParaRPr lang="en-US" altLang="ja-JP" sz="1800" dirty="0" smtClean="0">
              <a:latin typeface="+mj-ea"/>
              <a:ea typeface="+mj-ea"/>
            </a:endParaRPr>
          </a:p>
          <a:p>
            <a:pPr>
              <a:buNone/>
            </a:pPr>
            <a:endParaRPr lang="ja-JP" altLang="ja-JP" sz="1800" dirty="0">
              <a:latin typeface="+mj-ea"/>
              <a:ea typeface="+mj-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404663"/>
          </a:xfrm>
        </p:spPr>
        <p:txBody>
          <a:bodyPr>
            <a:normAutofit/>
          </a:bodyPr>
          <a:lstStyle/>
          <a:p>
            <a:r>
              <a:rPr lang="ja-JP" altLang="ja-JP" sz="2000" b="1" dirty="0" smtClean="0"/>
              <a:t>６</a:t>
            </a:r>
            <a:r>
              <a:rPr lang="ja-JP" altLang="ja-JP" sz="2000" b="1" dirty="0" smtClean="0"/>
              <a:t>．</a:t>
            </a:r>
            <a:r>
              <a:rPr lang="en-US" altLang="ja-JP" sz="2000" b="1" dirty="0" smtClean="0"/>
              <a:t>Quantity </a:t>
            </a:r>
            <a:r>
              <a:rPr lang="en-US" altLang="ja-JP" sz="2000" b="1" dirty="0" smtClean="0"/>
              <a:t>Theory of </a:t>
            </a:r>
            <a:r>
              <a:rPr lang="en-US" altLang="ja-JP" sz="2000" b="1" dirty="0" smtClean="0"/>
              <a:t>Money    </a:t>
            </a:r>
            <a:r>
              <a:rPr lang="ja-JP" altLang="ja-JP" sz="2000" b="1" dirty="0" smtClean="0"/>
              <a:t>貨幣</a:t>
            </a:r>
            <a:r>
              <a:rPr lang="ja-JP" altLang="ja-JP" sz="2000" b="1" dirty="0" smtClean="0"/>
              <a:t>数量説</a:t>
            </a:r>
            <a:r>
              <a:rPr lang="en-US" altLang="ja-JP" sz="2000" b="1" dirty="0" smtClean="0"/>
              <a:t> </a:t>
            </a:r>
            <a:endParaRPr lang="ja-JP" altLang="ja-JP" sz="2000" dirty="0"/>
          </a:p>
        </p:txBody>
      </p:sp>
      <p:sp>
        <p:nvSpPr>
          <p:cNvPr id="9219" name="Rectangle 3"/>
          <p:cNvSpPr>
            <a:spLocks noGrp="1" noChangeArrowheads="1"/>
          </p:cNvSpPr>
          <p:nvPr>
            <p:ph idx="1"/>
          </p:nvPr>
        </p:nvSpPr>
        <p:spPr>
          <a:xfrm>
            <a:off x="0" y="404664"/>
            <a:ext cx="9144000" cy="6453336"/>
          </a:xfrm>
        </p:spPr>
        <p:txBody>
          <a:bodyPr>
            <a:normAutofit fontScale="92500"/>
          </a:bodyPr>
          <a:lstStyle/>
          <a:p>
            <a:pPr>
              <a:buNone/>
            </a:pPr>
            <a:r>
              <a:rPr lang="en-US" altLang="ja-JP" sz="1800" dirty="0" smtClean="0"/>
              <a:t>Adam </a:t>
            </a:r>
            <a:r>
              <a:rPr lang="en-US" altLang="ja-JP" sz="1800" dirty="0" smtClean="0"/>
              <a:t>Smith and other classicalists ⇒ emphasize on measure of value and means of exchange ⇒ emphasize on </a:t>
            </a:r>
            <a:r>
              <a:rPr lang="en-US" altLang="ja-JP" sz="1800" b="1" dirty="0" smtClean="0"/>
              <a:t>transactions motive and precautionary motive </a:t>
            </a:r>
            <a:r>
              <a:rPr lang="en-US" altLang="ja-JP" sz="1800" dirty="0" smtClean="0"/>
              <a:t>⇒ Money demand </a:t>
            </a:r>
            <a:r>
              <a:rPr lang="en-US" altLang="ja-JP" sz="1800" i="1" dirty="0" smtClean="0"/>
              <a:t>M</a:t>
            </a:r>
            <a:r>
              <a:rPr lang="en-US" altLang="ja-JP" sz="1800" i="1" baseline="30000" dirty="0" smtClean="0"/>
              <a:t>D</a:t>
            </a:r>
            <a:r>
              <a:rPr lang="en-US" altLang="ja-JP" sz="1800" dirty="0" smtClean="0"/>
              <a:t> is a function of nominal transaction amount </a:t>
            </a:r>
            <a:r>
              <a:rPr lang="en-US" altLang="ja-JP" sz="1800" i="1" dirty="0" smtClean="0"/>
              <a:t>PT</a:t>
            </a:r>
            <a:r>
              <a:rPr lang="en-US" altLang="ja-JP" sz="1800" dirty="0" smtClean="0"/>
              <a:t> or nominal income </a:t>
            </a:r>
            <a:r>
              <a:rPr lang="en-US" altLang="ja-JP" sz="1800" i="1" dirty="0" smtClean="0"/>
              <a:t>PY</a:t>
            </a:r>
            <a:r>
              <a:rPr lang="en-US" altLang="ja-JP" sz="1800" dirty="0" smtClean="0"/>
              <a:t>.</a:t>
            </a:r>
            <a:br>
              <a:rPr lang="en-US" altLang="ja-JP" sz="1800" dirty="0" smtClean="0"/>
            </a:br>
            <a:r>
              <a:rPr lang="en-US" altLang="ja-JP" sz="1800" i="1" dirty="0" smtClean="0"/>
              <a:t>  M</a:t>
            </a:r>
            <a:r>
              <a:rPr lang="en-US" altLang="ja-JP" sz="1800" i="1" baseline="30000" dirty="0" smtClean="0"/>
              <a:t>D</a:t>
            </a:r>
            <a:r>
              <a:rPr lang="ja-JP" altLang="ja-JP" sz="1800" dirty="0" smtClean="0"/>
              <a:t>＝</a:t>
            </a:r>
            <a:r>
              <a:rPr lang="en-US" altLang="ja-JP" sz="1800" i="1" dirty="0" smtClean="0"/>
              <a:t>PT</a:t>
            </a:r>
            <a:r>
              <a:rPr lang="ja-JP" altLang="ja-JP" sz="1800" dirty="0" smtClean="0"/>
              <a:t>　　</a:t>
            </a:r>
            <a:r>
              <a:rPr lang="en-US" altLang="ja-JP" sz="1800" dirty="0" smtClean="0"/>
              <a:t>or</a:t>
            </a:r>
            <a:r>
              <a:rPr lang="ja-JP" altLang="ja-JP" sz="1800" dirty="0" smtClean="0"/>
              <a:t>　　</a:t>
            </a:r>
            <a:r>
              <a:rPr lang="en-US" altLang="ja-JP" sz="1800" i="1" dirty="0" smtClean="0"/>
              <a:t>M</a:t>
            </a:r>
            <a:r>
              <a:rPr lang="en-US" altLang="ja-JP" sz="1800" i="1" baseline="30000" dirty="0" smtClean="0"/>
              <a:t>D</a:t>
            </a:r>
            <a:r>
              <a:rPr lang="ja-JP" altLang="ja-JP" sz="1800" dirty="0" smtClean="0"/>
              <a:t>＝</a:t>
            </a:r>
            <a:r>
              <a:rPr lang="en-US" altLang="ja-JP" sz="1800" i="1" dirty="0" smtClean="0"/>
              <a:t>PY </a:t>
            </a:r>
            <a:endParaRPr lang="en-US" altLang="ja-JP" sz="1800" dirty="0" smtClean="0"/>
          </a:p>
          <a:p>
            <a:pPr>
              <a:buNone/>
            </a:pPr>
            <a:r>
              <a:rPr lang="en-US" altLang="ja-JP" sz="1800" i="1" dirty="0" smtClean="0"/>
              <a:t>M</a:t>
            </a:r>
            <a:r>
              <a:rPr lang="en-US" altLang="ja-JP" sz="1800" dirty="0" smtClean="0"/>
              <a:t> is the circulation amount of money,</a:t>
            </a:r>
            <a:r>
              <a:rPr lang="en-US" altLang="ja-JP" sz="1800" i="1" dirty="0" smtClean="0"/>
              <a:t> V </a:t>
            </a:r>
            <a:r>
              <a:rPr lang="en-US" altLang="ja-JP" sz="1800" dirty="0" smtClean="0"/>
              <a:t>is the circulation velocity, </a:t>
            </a:r>
            <a:r>
              <a:rPr lang="ja-JP" altLang="en-US" sz="1800" dirty="0" smtClean="0"/>
              <a:t>⇒</a:t>
            </a:r>
            <a:r>
              <a:rPr lang="en-US" altLang="ja-JP" sz="1800" dirty="0" smtClean="0"/>
              <a:t>the money supply </a:t>
            </a:r>
            <a:r>
              <a:rPr lang="en-US" altLang="ja-JP" sz="1800" i="1" dirty="0" smtClean="0"/>
              <a:t>M</a:t>
            </a:r>
            <a:r>
              <a:rPr lang="en-US" altLang="ja-JP" sz="1800" i="1" baseline="30000" dirty="0" smtClean="0"/>
              <a:t>S</a:t>
            </a:r>
            <a:r>
              <a:rPr lang="en-US" altLang="ja-JP" sz="1800" dirty="0" smtClean="0"/>
              <a:t> is its product, </a:t>
            </a:r>
            <a:r>
              <a:rPr lang="en-US" altLang="ja-JP" sz="1800" i="1" dirty="0" smtClean="0"/>
              <a:t>M</a:t>
            </a:r>
            <a:r>
              <a:rPr lang="en-US" altLang="ja-JP" sz="1800" i="1" baseline="30000" dirty="0" smtClean="0"/>
              <a:t>S</a:t>
            </a:r>
            <a:r>
              <a:rPr lang="ja-JP" altLang="ja-JP" sz="1800" dirty="0" smtClean="0"/>
              <a:t>＝</a:t>
            </a:r>
            <a:r>
              <a:rPr lang="en-US" altLang="ja-JP" sz="1800" i="1" dirty="0" smtClean="0"/>
              <a:t>MV </a:t>
            </a:r>
            <a:endParaRPr lang="en-US" altLang="ja-JP" sz="1800" dirty="0" smtClean="0"/>
          </a:p>
          <a:p>
            <a:pPr>
              <a:buNone/>
            </a:pPr>
            <a:r>
              <a:rPr lang="en-US" altLang="ja-JP" sz="1800" dirty="0" smtClean="0"/>
              <a:t>The equilibrium in the money market is achieved when the supply and the demand are equal, </a:t>
            </a:r>
            <a:r>
              <a:rPr lang="en-US" altLang="ja-JP" sz="1800" i="1" dirty="0" smtClean="0"/>
              <a:t>M</a:t>
            </a:r>
            <a:r>
              <a:rPr lang="en-US" altLang="ja-JP" sz="1800" i="1" baseline="30000" dirty="0" smtClean="0"/>
              <a:t>S</a:t>
            </a:r>
            <a:r>
              <a:rPr lang="ja-JP" altLang="ja-JP" sz="1800" dirty="0" smtClean="0"/>
              <a:t>＝</a:t>
            </a:r>
            <a:r>
              <a:rPr lang="en-US" altLang="ja-JP" sz="1800" i="1" dirty="0" smtClean="0"/>
              <a:t>M</a:t>
            </a:r>
            <a:r>
              <a:rPr lang="en-US" altLang="ja-JP" sz="1800" i="1" baseline="30000" dirty="0" smtClean="0"/>
              <a:t>D</a:t>
            </a:r>
            <a:r>
              <a:rPr lang="en-US" altLang="ja-JP" sz="1800" dirty="0" smtClean="0"/>
              <a:t>, </a:t>
            </a:r>
            <a:r>
              <a:rPr lang="en-US" altLang="ja-JP" sz="1800" i="1" dirty="0" smtClean="0"/>
              <a:t>MV</a:t>
            </a:r>
            <a:r>
              <a:rPr lang="ja-JP" altLang="ja-JP" sz="1800" dirty="0" smtClean="0"/>
              <a:t>＝</a:t>
            </a:r>
            <a:r>
              <a:rPr lang="en-US" altLang="ja-JP" sz="1800" i="1" dirty="0" smtClean="0"/>
              <a:t>PT</a:t>
            </a:r>
            <a:r>
              <a:rPr lang="ja-JP" altLang="ja-JP" sz="1800" dirty="0" smtClean="0"/>
              <a:t>　</a:t>
            </a:r>
            <a:r>
              <a:rPr lang="en-US" altLang="ja-JP" sz="1800" dirty="0" smtClean="0"/>
              <a:t>or  </a:t>
            </a:r>
            <a:r>
              <a:rPr lang="en-US" altLang="ja-JP" sz="1800" i="1" dirty="0" smtClean="0"/>
              <a:t>MV</a:t>
            </a:r>
            <a:r>
              <a:rPr lang="ja-JP" altLang="ja-JP" sz="1800" dirty="0" smtClean="0"/>
              <a:t>＝</a:t>
            </a:r>
            <a:r>
              <a:rPr lang="en-US" altLang="ja-JP" sz="1800" i="1" dirty="0" smtClean="0"/>
              <a:t>PY </a:t>
            </a:r>
            <a:endParaRPr lang="en-US" altLang="ja-JP" sz="1800" dirty="0" smtClean="0"/>
          </a:p>
          <a:p>
            <a:pPr>
              <a:buNone/>
            </a:pPr>
            <a:r>
              <a:rPr lang="en-US" altLang="ja-JP" sz="1800" dirty="0" smtClean="0"/>
              <a:t>These are </a:t>
            </a:r>
            <a:r>
              <a:rPr lang="en-US" altLang="ja-JP" sz="1800" b="1" dirty="0" smtClean="0"/>
              <a:t>Fisher's exchange equations </a:t>
            </a:r>
            <a:r>
              <a:rPr lang="en-US" altLang="ja-JP" sz="1800" dirty="0" smtClean="0"/>
              <a:t>formulated by Irving Fisher, the former </a:t>
            </a:r>
            <a:r>
              <a:rPr lang="en-US" altLang="ja-JP" sz="1800" i="1" dirty="0" smtClean="0"/>
              <a:t>V</a:t>
            </a:r>
            <a:r>
              <a:rPr lang="en-US" altLang="ja-JP" sz="1800" dirty="0" smtClean="0"/>
              <a:t> is </a:t>
            </a:r>
            <a:r>
              <a:rPr lang="en-US" altLang="ja-JP" sz="1800" b="1" dirty="0" smtClean="0"/>
              <a:t>transactions velocity</a:t>
            </a:r>
            <a:r>
              <a:rPr lang="en-US" altLang="ja-JP" sz="1800" dirty="0" smtClean="0"/>
              <a:t>, the </a:t>
            </a:r>
            <a:r>
              <a:rPr lang="en-US" altLang="ja-JP" sz="1800" i="1" dirty="0" smtClean="0"/>
              <a:t>latter V </a:t>
            </a:r>
            <a:r>
              <a:rPr lang="en-US" altLang="ja-JP" sz="1800" dirty="0" smtClean="0"/>
              <a:t>is </a:t>
            </a:r>
            <a:r>
              <a:rPr lang="en-US" altLang="ja-JP" sz="1800" b="1" dirty="0" smtClean="0"/>
              <a:t>income velocity</a:t>
            </a:r>
            <a:r>
              <a:rPr lang="en-US" altLang="ja-JP" sz="1800" dirty="0" smtClean="0"/>
              <a:t>,</a:t>
            </a:r>
          </a:p>
          <a:p>
            <a:pPr>
              <a:buNone/>
            </a:pPr>
            <a:r>
              <a:rPr lang="en-US" altLang="ja-JP" sz="1800" dirty="0" smtClean="0"/>
              <a:t>Replacing the equation with respect to </a:t>
            </a:r>
            <a:r>
              <a:rPr lang="en-US" altLang="ja-JP" sz="1800" i="1" dirty="0" smtClean="0"/>
              <a:t>P</a:t>
            </a:r>
            <a:r>
              <a:rPr lang="en-US" altLang="ja-JP" sz="1800" dirty="0" smtClean="0"/>
              <a:t> ⇒ </a:t>
            </a:r>
            <a:r>
              <a:rPr lang="en-US" altLang="ja-JP" sz="1800" i="1" dirty="0" smtClean="0"/>
              <a:t>P</a:t>
            </a:r>
            <a:r>
              <a:rPr lang="ja-JP" altLang="ja-JP" sz="1800" dirty="0" smtClean="0"/>
              <a:t>＝</a:t>
            </a:r>
            <a:r>
              <a:rPr lang="en-US" altLang="ja-JP" sz="1800" i="1" dirty="0" smtClean="0"/>
              <a:t>MV</a:t>
            </a:r>
            <a:r>
              <a:rPr lang="ja-JP" altLang="ja-JP" sz="1800" dirty="0" smtClean="0"/>
              <a:t>／</a:t>
            </a:r>
            <a:r>
              <a:rPr lang="en-US" altLang="ja-JP" sz="1800" i="1" dirty="0" smtClean="0"/>
              <a:t>T</a:t>
            </a:r>
            <a:r>
              <a:rPr lang="ja-JP" altLang="ja-JP" sz="1800" dirty="0" smtClean="0"/>
              <a:t>　</a:t>
            </a:r>
            <a:r>
              <a:rPr lang="en-US" altLang="ja-JP" sz="1800" dirty="0" smtClean="0"/>
              <a:t>or</a:t>
            </a:r>
            <a:r>
              <a:rPr lang="ja-JP" altLang="ja-JP" sz="1800" dirty="0" smtClean="0"/>
              <a:t>　</a:t>
            </a:r>
            <a:r>
              <a:rPr lang="en-US" altLang="ja-JP" sz="1800" i="1" dirty="0" smtClean="0"/>
              <a:t>P</a:t>
            </a:r>
            <a:r>
              <a:rPr lang="ja-JP" altLang="ja-JP" sz="1800" dirty="0" smtClean="0"/>
              <a:t>＝</a:t>
            </a:r>
            <a:r>
              <a:rPr lang="en-US" altLang="ja-JP" sz="1800" i="1" dirty="0" smtClean="0"/>
              <a:t>MV</a:t>
            </a:r>
            <a:r>
              <a:rPr lang="ja-JP" altLang="ja-JP" sz="1800" dirty="0" smtClean="0"/>
              <a:t>／</a:t>
            </a:r>
            <a:r>
              <a:rPr lang="en-US" altLang="ja-JP" sz="1800" i="1" dirty="0" smtClean="0"/>
              <a:t>Y </a:t>
            </a:r>
            <a:endParaRPr lang="en-US" altLang="ja-JP" sz="1800" i="1" dirty="0" smtClean="0"/>
          </a:p>
          <a:p>
            <a:r>
              <a:rPr lang="ja-JP" altLang="ja-JP" sz="1800" dirty="0" smtClean="0">
                <a:latin typeface="+mj-ea"/>
                <a:ea typeface="+mj-ea"/>
              </a:rPr>
              <a:t>アダム・スミスなどの古典派⇒価値尺度や交換手段を重視⇒</a:t>
            </a:r>
            <a:r>
              <a:rPr lang="ja-JP" altLang="ja-JP" sz="1800" b="1" dirty="0" smtClean="0">
                <a:latin typeface="+mj-ea"/>
                <a:ea typeface="+mj-ea"/>
              </a:rPr>
              <a:t>取引動機や予備的動機を重視</a:t>
            </a:r>
            <a:r>
              <a:rPr lang="ja-JP" altLang="ja-JP" sz="1800" dirty="0" smtClean="0">
                <a:latin typeface="+mj-ea"/>
                <a:ea typeface="+mj-ea"/>
              </a:rPr>
              <a:t>⇒貨幣需要</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は、名目取引額</a:t>
            </a:r>
            <a:r>
              <a:rPr lang="en-US" altLang="ja-JP" sz="1800" i="1" dirty="0" smtClean="0">
                <a:latin typeface="+mj-ea"/>
                <a:ea typeface="+mj-ea"/>
              </a:rPr>
              <a:t>PT</a:t>
            </a:r>
            <a:r>
              <a:rPr lang="ja-JP" altLang="ja-JP" sz="1800" dirty="0" smtClean="0">
                <a:latin typeface="+mj-ea"/>
                <a:ea typeface="+mj-ea"/>
              </a:rPr>
              <a:t>ないし名目所得</a:t>
            </a:r>
            <a:r>
              <a:rPr lang="en-US" altLang="ja-JP" sz="1800" i="1" dirty="0" smtClean="0">
                <a:latin typeface="+mj-ea"/>
                <a:ea typeface="+mj-ea"/>
              </a:rPr>
              <a:t>PY</a:t>
            </a:r>
            <a:r>
              <a:rPr lang="ja-JP" altLang="ja-JP" sz="1800" dirty="0" smtClean="0">
                <a:latin typeface="+mj-ea"/>
                <a:ea typeface="+mj-ea"/>
              </a:rPr>
              <a:t>の関数</a:t>
            </a:r>
            <a:r>
              <a:rPr lang="en-US" altLang="ja-JP" sz="1800" dirty="0" smtClean="0">
                <a:latin typeface="+mj-ea"/>
                <a:ea typeface="+mj-ea"/>
              </a:rPr>
              <a:t>,</a:t>
            </a:r>
            <a:r>
              <a:rPr lang="ja-JP" altLang="ja-JP" sz="1800" dirty="0" smtClean="0">
                <a:latin typeface="+mj-ea"/>
                <a:ea typeface="+mj-ea"/>
              </a:rPr>
              <a:t>　</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PT</a:t>
            </a:r>
            <a:r>
              <a:rPr lang="ja-JP" altLang="ja-JP" sz="1800" dirty="0" smtClean="0">
                <a:latin typeface="+mj-ea"/>
                <a:ea typeface="+mj-ea"/>
              </a:rPr>
              <a:t>　　ないし　　</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PY</a:t>
            </a:r>
            <a:endParaRPr lang="ja-JP" altLang="ja-JP" sz="1800" dirty="0" smtClean="0">
              <a:latin typeface="+mj-ea"/>
              <a:ea typeface="+mj-ea"/>
            </a:endParaRPr>
          </a:p>
          <a:p>
            <a:r>
              <a:rPr lang="ja-JP" altLang="ja-JP" sz="1800" dirty="0" smtClean="0">
                <a:latin typeface="+mj-ea"/>
                <a:ea typeface="+mj-ea"/>
              </a:rPr>
              <a:t>貨幣の流通高を</a:t>
            </a:r>
            <a:r>
              <a:rPr lang="en-US" altLang="ja-JP" sz="1800" i="1" dirty="0" smtClean="0">
                <a:latin typeface="+mj-ea"/>
                <a:ea typeface="+mj-ea"/>
              </a:rPr>
              <a:t>M</a:t>
            </a:r>
            <a:r>
              <a:rPr lang="ja-JP" altLang="ja-JP" sz="1800" dirty="0" err="1" smtClean="0">
                <a:latin typeface="+mj-ea"/>
                <a:ea typeface="+mj-ea"/>
              </a:rPr>
              <a:t>、</a:t>
            </a:r>
            <a:r>
              <a:rPr lang="ja-JP" altLang="ja-JP" sz="1800" dirty="0" smtClean="0">
                <a:latin typeface="+mj-ea"/>
                <a:ea typeface="+mj-ea"/>
              </a:rPr>
              <a:t>流通速度を</a:t>
            </a:r>
            <a:r>
              <a:rPr lang="en-US" altLang="ja-JP" sz="1800" i="1" dirty="0" smtClean="0">
                <a:latin typeface="+mj-ea"/>
                <a:ea typeface="+mj-ea"/>
              </a:rPr>
              <a:t>V</a:t>
            </a:r>
            <a:r>
              <a:rPr lang="ja-JP" altLang="ja-JP" sz="1800" dirty="0" err="1" smtClean="0">
                <a:latin typeface="+mj-ea"/>
                <a:ea typeface="+mj-ea"/>
              </a:rPr>
              <a:t>、</a:t>
            </a:r>
            <a:r>
              <a:rPr lang="ja-JP" altLang="en-US" sz="1800" dirty="0" smtClean="0">
                <a:latin typeface="+mj-ea"/>
                <a:ea typeface="+mj-ea"/>
              </a:rPr>
              <a:t>⇒</a:t>
            </a:r>
            <a:r>
              <a:rPr lang="ja-JP" altLang="ja-JP" sz="1800" dirty="0" smtClean="0">
                <a:latin typeface="+mj-ea"/>
                <a:ea typeface="+mj-ea"/>
              </a:rPr>
              <a:t>貨幣供給</a:t>
            </a:r>
            <a:r>
              <a:rPr lang="en-US" altLang="ja-JP" sz="1800" i="1" dirty="0" smtClean="0">
                <a:latin typeface="+mj-ea"/>
                <a:ea typeface="+mj-ea"/>
              </a:rPr>
              <a:t>M</a:t>
            </a:r>
            <a:r>
              <a:rPr lang="en-US" altLang="ja-JP" sz="1800" i="1" baseline="30000" dirty="0" smtClean="0">
                <a:latin typeface="+mj-ea"/>
                <a:ea typeface="+mj-ea"/>
              </a:rPr>
              <a:t>S</a:t>
            </a:r>
            <a:r>
              <a:rPr lang="ja-JP" altLang="ja-JP" sz="1800" dirty="0" smtClean="0">
                <a:latin typeface="+mj-ea"/>
                <a:ea typeface="+mj-ea"/>
              </a:rPr>
              <a:t>はその積として、</a:t>
            </a:r>
            <a:r>
              <a:rPr lang="en-US" altLang="ja-JP" sz="1800" i="1" dirty="0" smtClean="0">
                <a:latin typeface="+mj-ea"/>
                <a:ea typeface="+mj-ea"/>
              </a:rPr>
              <a:t>M</a:t>
            </a:r>
            <a:r>
              <a:rPr lang="en-US" altLang="ja-JP" sz="1800" i="1" baseline="30000" dirty="0" smtClean="0">
                <a:latin typeface="+mj-ea"/>
                <a:ea typeface="+mj-ea"/>
              </a:rPr>
              <a:t>S</a:t>
            </a:r>
            <a:r>
              <a:rPr lang="ja-JP" altLang="ja-JP" sz="1800" dirty="0" smtClean="0">
                <a:latin typeface="+mj-ea"/>
                <a:ea typeface="+mj-ea"/>
              </a:rPr>
              <a:t>＝</a:t>
            </a:r>
            <a:r>
              <a:rPr lang="en-US" altLang="ja-JP" sz="1800" i="1" dirty="0" smtClean="0">
                <a:latin typeface="+mj-ea"/>
                <a:ea typeface="+mj-ea"/>
              </a:rPr>
              <a:t>MV</a:t>
            </a:r>
            <a:endParaRPr lang="ja-JP" altLang="ja-JP" sz="1800" dirty="0" smtClean="0">
              <a:latin typeface="+mj-ea"/>
              <a:ea typeface="+mj-ea"/>
            </a:endParaRPr>
          </a:p>
          <a:p>
            <a:r>
              <a:rPr lang="ja-JP" altLang="ja-JP" sz="1800" dirty="0" smtClean="0">
                <a:latin typeface="+mj-ea"/>
                <a:ea typeface="+mj-ea"/>
              </a:rPr>
              <a:t>貨幣市場の均衡は、</a:t>
            </a:r>
            <a:r>
              <a:rPr lang="en-US" altLang="ja-JP" sz="1800" i="1" dirty="0" smtClean="0">
                <a:latin typeface="+mj-ea"/>
                <a:ea typeface="+mj-ea"/>
              </a:rPr>
              <a:t>M</a:t>
            </a:r>
            <a:r>
              <a:rPr lang="en-US" altLang="ja-JP" sz="1800" i="1" baseline="30000" dirty="0" smtClean="0">
                <a:latin typeface="+mj-ea"/>
                <a:ea typeface="+mj-ea"/>
              </a:rPr>
              <a:t>S</a:t>
            </a:r>
            <a:r>
              <a:rPr lang="ja-JP" altLang="ja-JP" sz="1800" dirty="0" smtClean="0">
                <a:latin typeface="+mj-ea"/>
                <a:ea typeface="+mj-ea"/>
              </a:rPr>
              <a:t>＝</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と供給と需要が均等の時に達成</a:t>
            </a:r>
            <a:r>
              <a:rPr lang="ja-JP" altLang="en-US" sz="1800" dirty="0" smtClean="0">
                <a:latin typeface="+mj-ea"/>
                <a:ea typeface="+mj-ea"/>
              </a:rPr>
              <a:t>、</a:t>
            </a:r>
            <a:r>
              <a:rPr lang="en-US" altLang="ja-JP" sz="1800" i="1" dirty="0" smtClean="0">
                <a:latin typeface="+mj-ea"/>
                <a:ea typeface="+mj-ea"/>
              </a:rPr>
              <a:t>MV</a:t>
            </a:r>
            <a:r>
              <a:rPr lang="ja-JP" altLang="ja-JP" sz="1800" dirty="0" smtClean="0">
                <a:latin typeface="+mj-ea"/>
                <a:ea typeface="+mj-ea"/>
              </a:rPr>
              <a:t>＝</a:t>
            </a:r>
            <a:r>
              <a:rPr lang="en-US" altLang="ja-JP" sz="1800" i="1" dirty="0" smtClean="0">
                <a:latin typeface="+mj-ea"/>
                <a:ea typeface="+mj-ea"/>
              </a:rPr>
              <a:t>PT</a:t>
            </a:r>
            <a:r>
              <a:rPr lang="ja-JP" altLang="ja-JP" sz="1800" dirty="0" smtClean="0">
                <a:latin typeface="+mj-ea"/>
                <a:ea typeface="+mj-ea"/>
              </a:rPr>
              <a:t>　　ないし　　</a:t>
            </a:r>
            <a:r>
              <a:rPr lang="en-US" altLang="ja-JP" sz="1800" i="1" dirty="0" smtClean="0">
                <a:latin typeface="+mj-ea"/>
                <a:ea typeface="+mj-ea"/>
              </a:rPr>
              <a:t>MV</a:t>
            </a:r>
            <a:r>
              <a:rPr lang="ja-JP" altLang="ja-JP" sz="1800" dirty="0" smtClean="0">
                <a:latin typeface="+mj-ea"/>
                <a:ea typeface="+mj-ea"/>
              </a:rPr>
              <a:t>＝</a:t>
            </a:r>
            <a:r>
              <a:rPr lang="en-US" altLang="ja-JP" sz="1800" i="1" dirty="0" smtClean="0">
                <a:latin typeface="+mj-ea"/>
                <a:ea typeface="+mj-ea"/>
              </a:rPr>
              <a:t>PY</a:t>
            </a:r>
            <a:endParaRPr lang="ja-JP" altLang="ja-JP" sz="1800" dirty="0" smtClean="0">
              <a:latin typeface="+mj-ea"/>
              <a:ea typeface="+mj-ea"/>
            </a:endParaRPr>
          </a:p>
          <a:p>
            <a:r>
              <a:rPr lang="ja-JP" altLang="ja-JP" sz="1800" dirty="0" smtClean="0">
                <a:latin typeface="+mj-ea"/>
                <a:ea typeface="+mj-ea"/>
              </a:rPr>
              <a:t>アーヴィング・フィッシャー（</a:t>
            </a:r>
            <a:r>
              <a:rPr lang="en-US" altLang="ja-JP" sz="1800" dirty="0" smtClean="0">
                <a:latin typeface="+mj-ea"/>
                <a:ea typeface="+mj-ea"/>
              </a:rPr>
              <a:t>Irving Fisher</a:t>
            </a:r>
            <a:r>
              <a:rPr lang="ja-JP" altLang="ja-JP" sz="1800" dirty="0" smtClean="0">
                <a:latin typeface="+mj-ea"/>
                <a:ea typeface="+mj-ea"/>
              </a:rPr>
              <a:t>）が定式化、</a:t>
            </a:r>
            <a:r>
              <a:rPr lang="ja-JP" altLang="ja-JP" sz="1800" b="1" dirty="0" smtClean="0">
                <a:latin typeface="+mj-ea"/>
                <a:ea typeface="+mj-ea"/>
              </a:rPr>
              <a:t>フィッシャーの交換方程式</a:t>
            </a:r>
            <a:r>
              <a:rPr lang="ja-JP" altLang="ja-JP" sz="1800" dirty="0" smtClean="0">
                <a:latin typeface="+mj-ea"/>
                <a:ea typeface="+mj-ea"/>
              </a:rPr>
              <a:t>（</a:t>
            </a:r>
            <a:r>
              <a:rPr lang="en-US" altLang="ja-JP" sz="1800" dirty="0" smtClean="0">
                <a:latin typeface="+mj-ea"/>
                <a:ea typeface="+mj-ea"/>
              </a:rPr>
              <a:t>Fisher’s exchange equation</a:t>
            </a:r>
            <a:r>
              <a:rPr lang="ja-JP" altLang="ja-JP" sz="1800" dirty="0" smtClean="0">
                <a:latin typeface="+mj-ea"/>
                <a:ea typeface="+mj-ea"/>
              </a:rPr>
              <a:t>）、前者の</a:t>
            </a:r>
            <a:r>
              <a:rPr lang="en-US" altLang="ja-JP" sz="1800" i="1" dirty="0" smtClean="0">
                <a:latin typeface="+mj-ea"/>
                <a:ea typeface="+mj-ea"/>
              </a:rPr>
              <a:t>V</a:t>
            </a:r>
            <a:r>
              <a:rPr lang="ja-JP" altLang="ja-JP" sz="1800" dirty="0" smtClean="0">
                <a:latin typeface="+mj-ea"/>
                <a:ea typeface="+mj-ea"/>
              </a:rPr>
              <a:t>を</a:t>
            </a:r>
            <a:r>
              <a:rPr lang="ja-JP" altLang="ja-JP" sz="1800" b="1" dirty="0" smtClean="0">
                <a:latin typeface="+mj-ea"/>
                <a:ea typeface="+mj-ea"/>
              </a:rPr>
              <a:t>取引流通速度</a:t>
            </a:r>
            <a:r>
              <a:rPr lang="ja-JP" altLang="ja-JP" sz="1800" dirty="0" smtClean="0">
                <a:latin typeface="+mj-ea"/>
                <a:ea typeface="+mj-ea"/>
              </a:rPr>
              <a:t>（</a:t>
            </a:r>
            <a:r>
              <a:rPr lang="en-US" altLang="ja-JP" sz="1800" dirty="0" smtClean="0">
                <a:latin typeface="+mj-ea"/>
                <a:ea typeface="+mj-ea"/>
              </a:rPr>
              <a:t>transactions velocity</a:t>
            </a:r>
            <a:r>
              <a:rPr lang="ja-JP" altLang="ja-JP" sz="1800" dirty="0" smtClean="0">
                <a:latin typeface="+mj-ea"/>
                <a:ea typeface="+mj-ea"/>
              </a:rPr>
              <a:t>）、後者の</a:t>
            </a:r>
            <a:r>
              <a:rPr lang="en-US" altLang="ja-JP" sz="1800" i="1" dirty="0" smtClean="0">
                <a:latin typeface="+mj-ea"/>
                <a:ea typeface="+mj-ea"/>
              </a:rPr>
              <a:t>V</a:t>
            </a:r>
            <a:r>
              <a:rPr lang="ja-JP" altLang="ja-JP" sz="1800" dirty="0" smtClean="0">
                <a:latin typeface="+mj-ea"/>
                <a:ea typeface="+mj-ea"/>
              </a:rPr>
              <a:t>を</a:t>
            </a:r>
            <a:r>
              <a:rPr lang="ja-JP" altLang="ja-JP" sz="1800" b="1" dirty="0" smtClean="0">
                <a:latin typeface="+mj-ea"/>
                <a:ea typeface="+mj-ea"/>
              </a:rPr>
              <a:t>所得流通速度</a:t>
            </a:r>
            <a:r>
              <a:rPr lang="ja-JP" altLang="ja-JP" sz="1800" dirty="0" smtClean="0">
                <a:latin typeface="+mj-ea"/>
                <a:ea typeface="+mj-ea"/>
              </a:rPr>
              <a:t>（</a:t>
            </a:r>
            <a:r>
              <a:rPr lang="en-US" altLang="ja-JP" sz="1800" dirty="0" smtClean="0">
                <a:latin typeface="+mj-ea"/>
                <a:ea typeface="+mj-ea"/>
              </a:rPr>
              <a:t>income velocity</a:t>
            </a:r>
            <a:r>
              <a:rPr lang="ja-JP" altLang="ja-JP" sz="1800" dirty="0" smtClean="0">
                <a:latin typeface="+mj-ea"/>
                <a:ea typeface="+mj-ea"/>
              </a:rPr>
              <a:t>）</a:t>
            </a:r>
          </a:p>
          <a:p>
            <a:r>
              <a:rPr lang="ja-JP" altLang="ja-JP" sz="1800" dirty="0" smtClean="0">
                <a:latin typeface="+mj-ea"/>
                <a:ea typeface="+mj-ea"/>
              </a:rPr>
              <a:t>物価</a:t>
            </a:r>
            <a:r>
              <a:rPr lang="en-US" altLang="ja-JP" sz="1800" i="1" dirty="0" smtClean="0">
                <a:latin typeface="+mj-ea"/>
                <a:ea typeface="+mj-ea"/>
              </a:rPr>
              <a:t>P</a:t>
            </a:r>
            <a:r>
              <a:rPr lang="ja-JP" altLang="ja-JP" sz="1800" dirty="0" smtClean="0">
                <a:latin typeface="+mj-ea"/>
                <a:ea typeface="+mj-ea"/>
              </a:rPr>
              <a:t>について整理⇒　</a:t>
            </a:r>
            <a:r>
              <a:rPr lang="en-US" altLang="ja-JP" sz="1800" i="1" dirty="0" smtClean="0">
                <a:latin typeface="+mj-ea"/>
                <a:ea typeface="+mj-ea"/>
              </a:rPr>
              <a:t>P</a:t>
            </a:r>
            <a:r>
              <a:rPr lang="ja-JP" altLang="ja-JP" sz="1800" dirty="0" smtClean="0">
                <a:latin typeface="+mj-ea"/>
                <a:ea typeface="+mj-ea"/>
              </a:rPr>
              <a:t>＝</a:t>
            </a:r>
            <a:r>
              <a:rPr lang="en-US" altLang="ja-JP" sz="1800" i="1" dirty="0" smtClean="0">
                <a:latin typeface="+mj-ea"/>
                <a:ea typeface="+mj-ea"/>
              </a:rPr>
              <a:t>MV</a:t>
            </a:r>
            <a:r>
              <a:rPr lang="ja-JP" altLang="ja-JP" sz="1800" dirty="0" smtClean="0">
                <a:latin typeface="+mj-ea"/>
                <a:ea typeface="+mj-ea"/>
              </a:rPr>
              <a:t>／</a:t>
            </a:r>
            <a:r>
              <a:rPr lang="en-US" altLang="ja-JP" sz="1800" i="1" dirty="0" smtClean="0">
                <a:latin typeface="+mj-ea"/>
                <a:ea typeface="+mj-ea"/>
              </a:rPr>
              <a:t>T</a:t>
            </a:r>
            <a:r>
              <a:rPr lang="ja-JP" altLang="ja-JP" sz="1800" dirty="0" smtClean="0">
                <a:latin typeface="+mj-ea"/>
                <a:ea typeface="+mj-ea"/>
              </a:rPr>
              <a:t>　　ないし　　</a:t>
            </a:r>
            <a:r>
              <a:rPr lang="en-US" altLang="ja-JP" sz="1800" i="1" dirty="0" smtClean="0">
                <a:latin typeface="+mj-ea"/>
                <a:ea typeface="+mj-ea"/>
              </a:rPr>
              <a:t>P</a:t>
            </a:r>
            <a:r>
              <a:rPr lang="ja-JP" altLang="ja-JP" sz="1800" dirty="0" smtClean="0">
                <a:latin typeface="+mj-ea"/>
                <a:ea typeface="+mj-ea"/>
              </a:rPr>
              <a:t>＝</a:t>
            </a:r>
            <a:r>
              <a:rPr lang="en-US" altLang="ja-JP" sz="1800" i="1" dirty="0" smtClean="0">
                <a:latin typeface="+mj-ea"/>
                <a:ea typeface="+mj-ea"/>
              </a:rPr>
              <a:t>MV</a:t>
            </a:r>
            <a:r>
              <a:rPr lang="ja-JP" altLang="ja-JP" sz="1800" dirty="0" smtClean="0">
                <a:latin typeface="+mj-ea"/>
                <a:ea typeface="+mj-ea"/>
              </a:rPr>
              <a:t>／</a:t>
            </a:r>
            <a:r>
              <a:rPr lang="en-US" altLang="ja-JP" sz="1800" i="1" dirty="0" smtClean="0">
                <a:latin typeface="+mj-ea"/>
                <a:ea typeface="+mj-ea"/>
              </a:rPr>
              <a:t>Y</a:t>
            </a:r>
            <a:endParaRPr lang="ja-JP" altLang="ja-JP" sz="1800" dirty="0" smtClean="0">
              <a:latin typeface="+mj-ea"/>
              <a:ea typeface="+mj-ea"/>
            </a:endParaRPr>
          </a:p>
          <a:p>
            <a:pPr>
              <a:buNone/>
            </a:pPr>
            <a:r>
              <a:rPr lang="en-US" altLang="ja-JP" sz="1800" dirty="0" smtClean="0">
                <a:latin typeface="+mj-ea"/>
                <a:ea typeface="+mj-ea"/>
              </a:rPr>
              <a:t/>
            </a:r>
            <a:br>
              <a:rPr lang="en-US" altLang="ja-JP" sz="1800" dirty="0" smtClean="0">
                <a:latin typeface="+mj-ea"/>
                <a:ea typeface="+mj-ea"/>
              </a:rPr>
            </a:br>
            <a:endParaRPr lang="ja-JP" altLang="ja-JP" sz="1800" dirty="0">
              <a:latin typeface="+mj-ea"/>
              <a:ea typeface="+mj-ea"/>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332655"/>
          </a:xfrm>
        </p:spPr>
        <p:txBody>
          <a:bodyPr>
            <a:normAutofit fontScale="90000"/>
          </a:bodyPr>
          <a:lstStyle/>
          <a:p>
            <a:r>
              <a:rPr lang="ja-JP" altLang="ja-JP" sz="2000" b="1" dirty="0" smtClean="0"/>
              <a:t>６</a:t>
            </a:r>
            <a:r>
              <a:rPr lang="en-US" altLang="ja-JP" sz="2000" b="1" dirty="0" smtClean="0"/>
              <a:t>B</a:t>
            </a:r>
            <a:r>
              <a:rPr lang="ja-JP" altLang="ja-JP" sz="2000" b="1" dirty="0" err="1" smtClean="0"/>
              <a:t>．</a:t>
            </a:r>
            <a:r>
              <a:rPr lang="en-US" altLang="ja-JP" sz="2000" b="1" dirty="0" smtClean="0"/>
              <a:t>Quantity </a:t>
            </a:r>
            <a:r>
              <a:rPr lang="en-US" altLang="ja-JP" sz="2000" b="1" dirty="0" smtClean="0"/>
              <a:t>Theory of </a:t>
            </a:r>
            <a:r>
              <a:rPr lang="en-US" altLang="ja-JP" sz="2000" b="1" dirty="0" smtClean="0"/>
              <a:t>Money    </a:t>
            </a:r>
            <a:r>
              <a:rPr lang="ja-JP" altLang="ja-JP" sz="2000" b="1" dirty="0" smtClean="0"/>
              <a:t>貨幣</a:t>
            </a:r>
            <a:r>
              <a:rPr lang="ja-JP" altLang="ja-JP" sz="2000" b="1" dirty="0" smtClean="0"/>
              <a:t>数量説</a:t>
            </a:r>
            <a:r>
              <a:rPr lang="en-US" altLang="ja-JP" sz="2000" b="1" dirty="0" smtClean="0"/>
              <a:t> </a:t>
            </a:r>
            <a:endParaRPr lang="ja-JP" altLang="ja-JP" sz="2000" dirty="0"/>
          </a:p>
        </p:txBody>
      </p:sp>
      <p:sp>
        <p:nvSpPr>
          <p:cNvPr id="9219" name="Rectangle 3"/>
          <p:cNvSpPr>
            <a:spLocks noGrp="1" noChangeArrowheads="1"/>
          </p:cNvSpPr>
          <p:nvPr>
            <p:ph idx="1"/>
          </p:nvPr>
        </p:nvSpPr>
        <p:spPr>
          <a:xfrm>
            <a:off x="0" y="404664"/>
            <a:ext cx="9144000" cy="6453336"/>
          </a:xfrm>
        </p:spPr>
        <p:txBody>
          <a:bodyPr>
            <a:normAutofit lnSpcReduction="10000"/>
          </a:bodyPr>
          <a:lstStyle/>
          <a:p>
            <a:pPr>
              <a:buNone/>
            </a:pPr>
            <a:r>
              <a:rPr lang="en-US" altLang="ja-JP" sz="1800" dirty="0" smtClean="0"/>
              <a:t>Circulation </a:t>
            </a:r>
            <a:r>
              <a:rPr lang="en-US" altLang="ja-JP" sz="1800" dirty="0" smtClean="0"/>
              <a:t>velocity</a:t>
            </a:r>
            <a:r>
              <a:rPr lang="en-US" altLang="ja-JP" sz="1800" i="1" dirty="0" smtClean="0"/>
              <a:t> V </a:t>
            </a:r>
            <a:r>
              <a:rPr lang="en-US" altLang="ja-JP" sz="1800" dirty="0" smtClean="0"/>
              <a:t>is a given exogenous variable determined by social payment practices and payment schemes.</a:t>
            </a:r>
          </a:p>
          <a:p>
            <a:pPr>
              <a:buNone/>
            </a:pPr>
            <a:r>
              <a:rPr lang="en-US" altLang="ja-JP" sz="1800" dirty="0" smtClean="0"/>
              <a:t>Physical transaction volume </a:t>
            </a:r>
            <a:r>
              <a:rPr lang="en-US" altLang="ja-JP" sz="1800" i="1" dirty="0" smtClean="0"/>
              <a:t>T</a:t>
            </a:r>
            <a:r>
              <a:rPr lang="en-US" altLang="ja-JP" sz="1800" dirty="0" smtClean="0"/>
              <a:t> and real income </a:t>
            </a:r>
            <a:r>
              <a:rPr lang="en-US" altLang="ja-JP" sz="1800" i="1" dirty="0" smtClean="0"/>
              <a:t>Y</a:t>
            </a:r>
            <a:r>
              <a:rPr lang="en-US" altLang="ja-JP" sz="1800" dirty="0" smtClean="0"/>
              <a:t> are determined by the activities of the real economy</a:t>
            </a:r>
          </a:p>
          <a:p>
            <a:pPr>
              <a:buNone/>
            </a:pPr>
            <a:r>
              <a:rPr lang="en-US" altLang="ja-JP" sz="1800" dirty="0" smtClean="0"/>
              <a:t>⇒ Therefore, if the monetary authority gives the circulation amount of money </a:t>
            </a:r>
            <a:r>
              <a:rPr lang="en-US" altLang="ja-JP" sz="1800" i="1" dirty="0" smtClean="0"/>
              <a:t>M</a:t>
            </a:r>
            <a:r>
              <a:rPr lang="en-US" altLang="ja-JP" sz="1800" dirty="0" smtClean="0"/>
              <a:t>, the price </a:t>
            </a:r>
            <a:r>
              <a:rPr lang="en-US" altLang="ja-JP" sz="1800" i="1" dirty="0" smtClean="0"/>
              <a:t>P</a:t>
            </a:r>
            <a:r>
              <a:rPr lang="en-US" altLang="ja-JP" sz="1800" dirty="0" smtClean="0"/>
              <a:t> is determined. </a:t>
            </a:r>
            <a:r>
              <a:rPr lang="ja-JP" altLang="en-US" sz="1800" dirty="0" smtClean="0"/>
              <a:t>⇒ </a:t>
            </a:r>
            <a:r>
              <a:rPr lang="en-US" altLang="ja-JP" sz="1800" b="1" dirty="0" smtClean="0"/>
              <a:t>The quantity theory of money</a:t>
            </a:r>
            <a:endParaRPr lang="ja-JP" altLang="ja-JP" sz="1800" b="1" dirty="0" smtClean="0"/>
          </a:p>
          <a:p>
            <a:pPr>
              <a:buNone/>
            </a:pPr>
            <a:r>
              <a:rPr lang="en-US" altLang="ja-JP" sz="1800" dirty="0" smtClean="0"/>
              <a:t>Circulation velocity </a:t>
            </a:r>
            <a:r>
              <a:rPr lang="en-US" altLang="ja-JP" sz="1800" i="1" dirty="0" smtClean="0"/>
              <a:t>V</a:t>
            </a:r>
            <a:r>
              <a:rPr lang="en-US" altLang="ja-JP" sz="1800" dirty="0" smtClean="0"/>
              <a:t>, physical transaction amount </a:t>
            </a:r>
            <a:r>
              <a:rPr lang="en-US" altLang="ja-JP" sz="1800" i="1" dirty="0" smtClean="0"/>
              <a:t>T</a:t>
            </a:r>
            <a:r>
              <a:rPr lang="en-US" altLang="ja-JP" sz="1800" dirty="0" smtClean="0"/>
              <a:t>, real income </a:t>
            </a:r>
            <a:r>
              <a:rPr lang="en-US" altLang="ja-JP" sz="1800" i="1" dirty="0" smtClean="0"/>
              <a:t>Y</a:t>
            </a:r>
            <a:r>
              <a:rPr lang="en-US" altLang="ja-JP" sz="1800" dirty="0" smtClean="0"/>
              <a:t>, etc. are determined by the real sector of the economy, and the circulation amount of money</a:t>
            </a:r>
            <a:r>
              <a:rPr lang="en-US" altLang="ja-JP" sz="1800" i="1" dirty="0" smtClean="0"/>
              <a:t> M </a:t>
            </a:r>
            <a:r>
              <a:rPr lang="en-US" altLang="ja-JP" sz="1800" dirty="0" smtClean="0"/>
              <a:t>and price </a:t>
            </a:r>
            <a:r>
              <a:rPr lang="en-US" altLang="ja-JP" sz="1800" i="1" dirty="0" smtClean="0"/>
              <a:t>P</a:t>
            </a:r>
            <a:r>
              <a:rPr lang="en-US" altLang="ja-JP" sz="1800" dirty="0" smtClean="0"/>
              <a:t> are determined by the monetary sector of the economy =  </a:t>
            </a:r>
            <a:r>
              <a:rPr lang="en-US" altLang="ja-JP" sz="1800" b="1" dirty="0" smtClean="0"/>
              <a:t>the classical dichotomy</a:t>
            </a:r>
            <a:endParaRPr lang="en-US" altLang="ja-JP" sz="1800" dirty="0" smtClean="0"/>
          </a:p>
          <a:p>
            <a:pPr>
              <a:buNone/>
            </a:pPr>
            <a:r>
              <a:rPr lang="en-US" altLang="ja-JP" sz="1800" dirty="0" smtClean="0"/>
              <a:t>Money does not affect the real sector of the economy, but simply decides the price P which is a nominal value.⇒ </a:t>
            </a:r>
            <a:r>
              <a:rPr lang="en-US" altLang="ja-JP" sz="1800" b="1" dirty="0" smtClean="0"/>
              <a:t>neutrality of money, veil theory of </a:t>
            </a:r>
            <a:r>
              <a:rPr lang="en-US" altLang="ja-JP" sz="1800" b="1" dirty="0" smtClean="0"/>
              <a:t>money</a:t>
            </a:r>
          </a:p>
          <a:p>
            <a:r>
              <a:rPr lang="ja-JP" altLang="ja-JP" sz="1800" dirty="0" smtClean="0">
                <a:latin typeface="+mj-ea"/>
                <a:ea typeface="+mj-ea"/>
              </a:rPr>
              <a:t>流通速度</a:t>
            </a:r>
            <a:r>
              <a:rPr lang="en-US" altLang="ja-JP" sz="1800" i="1" dirty="0" smtClean="0">
                <a:latin typeface="+mj-ea"/>
                <a:ea typeface="+mj-ea"/>
              </a:rPr>
              <a:t>V</a:t>
            </a:r>
            <a:r>
              <a:rPr lang="ja-JP" altLang="ja-JP" sz="1800" dirty="0" smtClean="0">
                <a:latin typeface="+mj-ea"/>
                <a:ea typeface="+mj-ea"/>
              </a:rPr>
              <a:t>は社会の支払慣行や支払制度によって決まる所与の外生変数</a:t>
            </a:r>
          </a:p>
          <a:p>
            <a:r>
              <a:rPr lang="ja-JP" altLang="ja-JP" sz="1800" dirty="0" smtClean="0">
                <a:latin typeface="+mj-ea"/>
                <a:ea typeface="+mj-ea"/>
              </a:rPr>
              <a:t>物的な取引量</a:t>
            </a:r>
            <a:r>
              <a:rPr lang="en-US" altLang="ja-JP" sz="1800" i="1" dirty="0" smtClean="0">
                <a:latin typeface="+mj-ea"/>
                <a:ea typeface="+mj-ea"/>
              </a:rPr>
              <a:t>T</a:t>
            </a:r>
            <a:r>
              <a:rPr lang="ja-JP" altLang="ja-JP" sz="1800" dirty="0" smtClean="0">
                <a:latin typeface="+mj-ea"/>
                <a:ea typeface="+mj-ea"/>
              </a:rPr>
              <a:t>や実質所得</a:t>
            </a:r>
            <a:r>
              <a:rPr lang="en-US" altLang="ja-JP" sz="1800" i="1" dirty="0" smtClean="0">
                <a:latin typeface="+mj-ea"/>
                <a:ea typeface="+mj-ea"/>
              </a:rPr>
              <a:t>Y</a:t>
            </a:r>
            <a:r>
              <a:rPr lang="ja-JP" altLang="ja-JP" sz="1800" dirty="0" smtClean="0">
                <a:latin typeface="+mj-ea"/>
                <a:ea typeface="+mj-ea"/>
              </a:rPr>
              <a:t>は実物経済の活動により決まる</a:t>
            </a:r>
          </a:p>
          <a:p>
            <a:r>
              <a:rPr lang="ja-JP" altLang="ja-JP" sz="1800" dirty="0" smtClean="0">
                <a:latin typeface="+mj-ea"/>
                <a:ea typeface="+mj-ea"/>
              </a:rPr>
              <a:t>⇒金融当局が貨幣流通量</a:t>
            </a:r>
            <a:r>
              <a:rPr lang="en-US" altLang="ja-JP" sz="1800" i="1" dirty="0" smtClean="0">
                <a:latin typeface="+mj-ea"/>
                <a:ea typeface="+mj-ea"/>
              </a:rPr>
              <a:t>M</a:t>
            </a:r>
            <a:r>
              <a:rPr lang="ja-JP" altLang="ja-JP" sz="1800" dirty="0" smtClean="0">
                <a:latin typeface="+mj-ea"/>
                <a:ea typeface="+mj-ea"/>
              </a:rPr>
              <a:t>を与えれば、物価</a:t>
            </a:r>
            <a:r>
              <a:rPr lang="en-US" altLang="ja-JP" sz="1800" i="1" dirty="0" smtClean="0">
                <a:latin typeface="+mj-ea"/>
                <a:ea typeface="+mj-ea"/>
              </a:rPr>
              <a:t>P</a:t>
            </a:r>
            <a:r>
              <a:rPr lang="ja-JP" altLang="ja-JP" sz="1800" dirty="0" smtClean="0">
                <a:latin typeface="+mj-ea"/>
                <a:ea typeface="+mj-ea"/>
              </a:rPr>
              <a:t>が決定</a:t>
            </a:r>
            <a:r>
              <a:rPr lang="ja-JP" altLang="en-US" sz="1800" dirty="0" smtClean="0">
                <a:latin typeface="+mj-ea"/>
                <a:ea typeface="+mj-ea"/>
              </a:rPr>
              <a:t>⇒</a:t>
            </a:r>
            <a:r>
              <a:rPr lang="ja-JP" altLang="ja-JP" sz="1800" b="1" dirty="0" smtClean="0">
                <a:latin typeface="+mj-ea"/>
                <a:ea typeface="+mj-ea"/>
              </a:rPr>
              <a:t>貨幣数量説</a:t>
            </a:r>
            <a:r>
              <a:rPr lang="ja-JP" altLang="ja-JP" sz="1800" dirty="0" smtClean="0">
                <a:latin typeface="+mj-ea"/>
                <a:ea typeface="+mj-ea"/>
              </a:rPr>
              <a:t>（</a:t>
            </a:r>
            <a:r>
              <a:rPr lang="en-US" altLang="ja-JP" sz="1800" dirty="0" smtClean="0">
                <a:latin typeface="+mj-ea"/>
                <a:ea typeface="+mj-ea"/>
              </a:rPr>
              <a:t>quantity theory of money</a:t>
            </a:r>
            <a:r>
              <a:rPr lang="ja-JP" altLang="ja-JP" sz="1800" dirty="0" smtClean="0">
                <a:latin typeface="+mj-ea"/>
                <a:ea typeface="+mj-ea"/>
              </a:rPr>
              <a:t>）</a:t>
            </a:r>
            <a:endParaRPr lang="en-US" altLang="ja-JP" sz="1800" dirty="0" smtClean="0">
              <a:latin typeface="+mj-ea"/>
              <a:ea typeface="+mj-ea"/>
            </a:endParaRPr>
          </a:p>
          <a:p>
            <a:r>
              <a:rPr lang="ja-JP" altLang="ja-JP" sz="1800" dirty="0" smtClean="0">
                <a:latin typeface="+mj-ea"/>
                <a:ea typeface="+mj-ea"/>
              </a:rPr>
              <a:t>流通速度</a:t>
            </a:r>
            <a:r>
              <a:rPr lang="en-US" altLang="ja-JP" sz="1800" i="1" dirty="0" smtClean="0">
                <a:latin typeface="+mj-ea"/>
                <a:ea typeface="+mj-ea"/>
              </a:rPr>
              <a:t>V</a:t>
            </a:r>
            <a:r>
              <a:rPr lang="ja-JP" altLang="ja-JP" sz="1800" dirty="0" err="1" smtClean="0">
                <a:latin typeface="+mj-ea"/>
                <a:ea typeface="+mj-ea"/>
              </a:rPr>
              <a:t>、</a:t>
            </a:r>
            <a:r>
              <a:rPr lang="ja-JP" altLang="ja-JP" sz="1800" dirty="0" smtClean="0">
                <a:latin typeface="+mj-ea"/>
                <a:ea typeface="+mj-ea"/>
              </a:rPr>
              <a:t>物的な取引量</a:t>
            </a:r>
            <a:r>
              <a:rPr lang="en-US" altLang="ja-JP" sz="1800" i="1" dirty="0" smtClean="0">
                <a:latin typeface="+mj-ea"/>
                <a:ea typeface="+mj-ea"/>
              </a:rPr>
              <a:t>T</a:t>
            </a:r>
            <a:r>
              <a:rPr lang="ja-JP" altLang="ja-JP" sz="1800" dirty="0" err="1" smtClean="0">
                <a:latin typeface="+mj-ea"/>
                <a:ea typeface="+mj-ea"/>
              </a:rPr>
              <a:t>、</a:t>
            </a:r>
            <a:r>
              <a:rPr lang="ja-JP" altLang="ja-JP" sz="1800" dirty="0" smtClean="0">
                <a:latin typeface="+mj-ea"/>
                <a:ea typeface="+mj-ea"/>
              </a:rPr>
              <a:t>実質所得</a:t>
            </a:r>
            <a:r>
              <a:rPr lang="en-US" altLang="ja-JP" sz="1800" i="1" dirty="0" smtClean="0">
                <a:latin typeface="+mj-ea"/>
                <a:ea typeface="+mj-ea"/>
              </a:rPr>
              <a:t>Y</a:t>
            </a:r>
            <a:r>
              <a:rPr lang="ja-JP" altLang="ja-JP" sz="1800" dirty="0" smtClean="0">
                <a:latin typeface="+mj-ea"/>
                <a:ea typeface="+mj-ea"/>
              </a:rPr>
              <a:t>などは実物経済で決まり、貨幣流通量</a:t>
            </a:r>
            <a:r>
              <a:rPr lang="en-US" altLang="ja-JP" sz="1800" i="1" dirty="0" smtClean="0">
                <a:latin typeface="+mj-ea"/>
                <a:ea typeface="+mj-ea"/>
              </a:rPr>
              <a:t>M</a:t>
            </a:r>
            <a:r>
              <a:rPr lang="ja-JP" altLang="ja-JP" sz="1800" dirty="0" smtClean="0">
                <a:latin typeface="+mj-ea"/>
                <a:ea typeface="+mj-ea"/>
              </a:rPr>
              <a:t>や物価</a:t>
            </a:r>
            <a:r>
              <a:rPr lang="en-US" altLang="ja-JP" sz="1800" i="1" dirty="0" smtClean="0">
                <a:latin typeface="+mj-ea"/>
                <a:ea typeface="+mj-ea"/>
              </a:rPr>
              <a:t>P</a:t>
            </a:r>
            <a:r>
              <a:rPr lang="ja-JP" altLang="ja-JP" sz="1800" dirty="0" smtClean="0">
                <a:latin typeface="+mj-ea"/>
                <a:ea typeface="+mj-ea"/>
              </a:rPr>
              <a:t>は貨幣部門で決まる二分法＝</a:t>
            </a:r>
            <a:r>
              <a:rPr lang="ja-JP" altLang="ja-JP" sz="1800" b="1" dirty="0" smtClean="0">
                <a:latin typeface="+mj-ea"/>
                <a:ea typeface="+mj-ea"/>
              </a:rPr>
              <a:t>古典派の二分法</a:t>
            </a:r>
            <a:r>
              <a:rPr lang="ja-JP" altLang="ja-JP" sz="1800" dirty="0" smtClean="0">
                <a:latin typeface="+mj-ea"/>
                <a:ea typeface="+mj-ea"/>
              </a:rPr>
              <a:t>（</a:t>
            </a:r>
            <a:r>
              <a:rPr lang="en-US" altLang="ja-JP" sz="1800" dirty="0" smtClean="0">
                <a:latin typeface="+mj-ea"/>
                <a:ea typeface="+mj-ea"/>
              </a:rPr>
              <a:t>classical dichotomy</a:t>
            </a:r>
            <a:r>
              <a:rPr lang="ja-JP" altLang="ja-JP" sz="1800" dirty="0" smtClean="0">
                <a:latin typeface="+mj-ea"/>
                <a:ea typeface="+mj-ea"/>
              </a:rPr>
              <a:t>）</a:t>
            </a:r>
          </a:p>
          <a:p>
            <a:r>
              <a:rPr lang="ja-JP" altLang="ja-JP" sz="1800" dirty="0" smtClean="0">
                <a:latin typeface="+mj-ea"/>
                <a:ea typeface="+mj-ea"/>
              </a:rPr>
              <a:t>貨幣は実質経済量には影響を与えず、単に名目値である物価</a:t>
            </a:r>
            <a:r>
              <a:rPr lang="en-US" altLang="ja-JP" sz="1800" i="1" dirty="0" smtClean="0">
                <a:latin typeface="+mj-ea"/>
                <a:ea typeface="+mj-ea"/>
              </a:rPr>
              <a:t>P</a:t>
            </a:r>
            <a:r>
              <a:rPr lang="ja-JP" altLang="ja-JP" sz="1800" dirty="0" smtClean="0">
                <a:latin typeface="+mj-ea"/>
                <a:ea typeface="+mj-ea"/>
              </a:rPr>
              <a:t>を決める</a:t>
            </a:r>
          </a:p>
          <a:p>
            <a:r>
              <a:rPr lang="ja-JP" altLang="ja-JP" sz="1800" dirty="0" smtClean="0">
                <a:latin typeface="+mj-ea"/>
                <a:ea typeface="+mj-ea"/>
              </a:rPr>
              <a:t>⇒</a:t>
            </a:r>
            <a:r>
              <a:rPr lang="ja-JP" altLang="ja-JP" sz="1800" b="1" dirty="0" smtClean="0">
                <a:latin typeface="+mj-ea"/>
                <a:ea typeface="+mj-ea"/>
              </a:rPr>
              <a:t>貨幣の中立性</a:t>
            </a:r>
            <a:r>
              <a:rPr lang="ja-JP" altLang="ja-JP" sz="1800" dirty="0" smtClean="0">
                <a:latin typeface="+mj-ea"/>
                <a:ea typeface="+mj-ea"/>
              </a:rPr>
              <a:t>（</a:t>
            </a:r>
            <a:r>
              <a:rPr lang="en-US" altLang="ja-JP" sz="1800" dirty="0" smtClean="0">
                <a:latin typeface="+mj-ea"/>
                <a:ea typeface="+mj-ea"/>
              </a:rPr>
              <a:t>neutrality of money</a:t>
            </a:r>
            <a:r>
              <a:rPr lang="ja-JP" altLang="ja-JP" sz="1800" dirty="0" smtClean="0">
                <a:latin typeface="+mj-ea"/>
                <a:ea typeface="+mj-ea"/>
              </a:rPr>
              <a:t>）、</a:t>
            </a:r>
            <a:r>
              <a:rPr lang="ja-JP" altLang="ja-JP" sz="1800" b="1" dirty="0" smtClean="0">
                <a:latin typeface="+mj-ea"/>
                <a:ea typeface="+mj-ea"/>
              </a:rPr>
              <a:t>貨幣ヴェール観</a:t>
            </a:r>
            <a:r>
              <a:rPr lang="ja-JP" altLang="ja-JP" sz="1800" dirty="0" smtClean="0">
                <a:latin typeface="+mj-ea"/>
                <a:ea typeface="+mj-ea"/>
              </a:rPr>
              <a:t>（</a:t>
            </a:r>
            <a:r>
              <a:rPr lang="en-US" altLang="ja-JP" sz="1800" dirty="0" smtClean="0">
                <a:latin typeface="+mj-ea"/>
                <a:ea typeface="+mj-ea"/>
              </a:rPr>
              <a:t>veil theory of money</a:t>
            </a:r>
            <a:r>
              <a:rPr lang="ja-JP" altLang="ja-JP" sz="1800" dirty="0" smtClean="0">
                <a:latin typeface="+mj-ea"/>
                <a:ea typeface="+mj-ea"/>
              </a:rPr>
              <a:t>）</a:t>
            </a:r>
          </a:p>
          <a:p>
            <a:pPr>
              <a:buNone/>
            </a:pPr>
            <a:r>
              <a:rPr lang="en-US" altLang="ja-JP" sz="1800" b="1" dirty="0" smtClean="0">
                <a:latin typeface="+mj-ea"/>
                <a:ea typeface="+mj-ea"/>
              </a:rPr>
              <a:t/>
            </a:r>
            <a:br>
              <a:rPr lang="en-US" altLang="ja-JP" sz="1800" b="1" dirty="0" smtClean="0">
                <a:latin typeface="+mj-ea"/>
                <a:ea typeface="+mj-ea"/>
              </a:rPr>
            </a:br>
            <a:endParaRPr lang="en-US" altLang="ja-JP" sz="1800" b="1" dirty="0" smtClean="0">
              <a:latin typeface="+mj-ea"/>
              <a:ea typeface="+mj-ea"/>
            </a:endParaRPr>
          </a:p>
          <a:p>
            <a:pPr>
              <a:buNone/>
            </a:pPr>
            <a:endParaRPr lang="ja-JP" altLang="ja-JP"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428625"/>
            <a:ext cx="7772400" cy="642938"/>
          </a:xfrm>
        </p:spPr>
        <p:txBody>
          <a:bodyPr/>
          <a:lstStyle/>
          <a:p>
            <a:pPr eaLnBrk="1" hangingPunct="1"/>
            <a:r>
              <a:rPr lang="ja-JP" altLang="en-US" sz="3000" dirty="0" smtClean="0">
                <a:solidFill>
                  <a:schemeClr val="tx1"/>
                </a:solidFill>
                <a:latin typeface="ＭＳ 明朝" pitchFamily="17" charset="-128"/>
                <a:ea typeface="ＭＳ ゴシック" pitchFamily="49" charset="-128"/>
              </a:rPr>
              <a:t>　</a:t>
            </a:r>
          </a:p>
        </p:txBody>
      </p:sp>
      <p:sp>
        <p:nvSpPr>
          <p:cNvPr id="3075" name="Rectangle 3"/>
          <p:cNvSpPr>
            <a:spLocks noGrp="1" noChangeArrowheads="1"/>
          </p:cNvSpPr>
          <p:nvPr>
            <p:ph idx="1"/>
          </p:nvPr>
        </p:nvSpPr>
        <p:spPr>
          <a:xfrm>
            <a:off x="0" y="188640"/>
            <a:ext cx="9144000" cy="6552728"/>
          </a:xfrm>
        </p:spPr>
        <p:txBody>
          <a:bodyPr>
            <a:normAutofit fontScale="92500" lnSpcReduction="10000"/>
          </a:bodyPr>
          <a:lstStyle/>
          <a:p>
            <a:pPr>
              <a:buNone/>
            </a:pPr>
            <a:r>
              <a:rPr lang="en-US" altLang="ja-JP" sz="1800" dirty="0" smtClean="0"/>
              <a:t>Modern </a:t>
            </a:r>
            <a:r>
              <a:rPr lang="en-US" altLang="ja-JP" sz="1800" dirty="0" smtClean="0"/>
              <a:t>age is a monetary economy. ⇒ All transactions are intermediated by money.</a:t>
            </a:r>
          </a:p>
          <a:p>
            <a:pPr>
              <a:buNone/>
            </a:pPr>
            <a:r>
              <a:rPr lang="en-US" altLang="ja-JP" sz="1800" dirty="0" smtClean="0"/>
              <a:t> ⇒ The flow of money should also be analyzed from the aspects of both supply and demand.</a:t>
            </a:r>
          </a:p>
          <a:p>
            <a:pPr>
              <a:buNone/>
            </a:pPr>
            <a:r>
              <a:rPr lang="en-US" altLang="ja-JP" sz="1800" dirty="0" smtClean="0"/>
              <a:t>First of all, what are </a:t>
            </a:r>
            <a:r>
              <a:rPr lang="en-US" altLang="ja-JP" sz="1800" b="1" dirty="0" smtClean="0"/>
              <a:t>the functions and kinds of money</a:t>
            </a:r>
            <a:r>
              <a:rPr lang="en-US" altLang="ja-JP" sz="1800" dirty="0" smtClean="0"/>
              <a:t>?</a:t>
            </a:r>
          </a:p>
          <a:p>
            <a:pPr>
              <a:buNone/>
            </a:pPr>
            <a:r>
              <a:rPr lang="en-US" altLang="ja-JP" sz="1800" dirty="0" smtClean="0"/>
              <a:t>How is money supplied?</a:t>
            </a:r>
          </a:p>
          <a:p>
            <a:pPr>
              <a:buNone/>
            </a:pPr>
            <a:r>
              <a:rPr lang="en-US" altLang="ja-JP" sz="1800" dirty="0" smtClean="0"/>
              <a:t>How is performed </a:t>
            </a:r>
            <a:r>
              <a:rPr lang="en-US" altLang="ja-JP" sz="1800" b="1" dirty="0" smtClean="0"/>
              <a:t>the creation of derived deposits </a:t>
            </a:r>
            <a:r>
              <a:rPr lang="en-US" altLang="ja-JP" sz="1800" dirty="0" smtClean="0"/>
              <a:t>from primary deposits?</a:t>
            </a:r>
          </a:p>
          <a:p>
            <a:pPr>
              <a:buNone/>
            </a:pPr>
            <a:r>
              <a:rPr lang="en-US" altLang="ja-JP" sz="1800" dirty="0" smtClean="0"/>
              <a:t>What kind of </a:t>
            </a:r>
            <a:r>
              <a:rPr lang="en-US" altLang="ja-JP" sz="1800" b="1" dirty="0" smtClean="0"/>
              <a:t>holding motives </a:t>
            </a:r>
            <a:r>
              <a:rPr lang="en-US" altLang="ja-JP" sz="1800" dirty="0" smtClean="0"/>
              <a:t>the demand for money is based on?</a:t>
            </a:r>
            <a:br>
              <a:rPr lang="en-US" altLang="ja-JP" sz="1800" dirty="0" smtClean="0"/>
            </a:br>
            <a:r>
              <a:rPr lang="en-US" altLang="ja-JP" sz="1800" dirty="0" smtClean="0"/>
              <a:t>... Monetary theory of the Classical school is </a:t>
            </a:r>
            <a:r>
              <a:rPr lang="en-US" altLang="ja-JP" sz="1800" b="1" dirty="0" smtClean="0"/>
              <a:t>the quantity theory of money</a:t>
            </a:r>
            <a:r>
              <a:rPr lang="en-US" altLang="ja-JP" sz="1800" dirty="0" smtClean="0"/>
              <a:t>,</a:t>
            </a:r>
          </a:p>
          <a:p>
            <a:pPr>
              <a:buNone/>
            </a:pPr>
            <a:r>
              <a:rPr lang="en-US" altLang="ja-JP" sz="1800" dirty="0" smtClean="0"/>
              <a:t> and Keynes's theory is </a:t>
            </a:r>
            <a:r>
              <a:rPr lang="en-US" altLang="ja-JP" sz="1800" b="1" dirty="0" smtClean="0"/>
              <a:t>the liquidity preference theory</a:t>
            </a:r>
            <a:r>
              <a:rPr lang="en-US" altLang="ja-JP" sz="1800" dirty="0" smtClean="0"/>
              <a:t>.</a:t>
            </a:r>
          </a:p>
          <a:p>
            <a:pPr>
              <a:buNone/>
            </a:pPr>
            <a:r>
              <a:rPr lang="en-US" altLang="ja-JP" sz="1800" b="1" dirty="0" smtClean="0"/>
              <a:t>Cambridge cash balance equation </a:t>
            </a:r>
            <a:r>
              <a:rPr lang="en-US" altLang="ja-JP" sz="1800" dirty="0" smtClean="0"/>
              <a:t>is located in the middle.</a:t>
            </a:r>
          </a:p>
          <a:p>
            <a:pPr>
              <a:buNone/>
            </a:pPr>
            <a:r>
              <a:rPr lang="en-US" altLang="ja-JP" sz="1800" dirty="0" smtClean="0"/>
              <a:t>How can we explain the supply of and demand for money, and their equilibrium?</a:t>
            </a:r>
          </a:p>
          <a:p>
            <a:pPr>
              <a:buNone/>
            </a:pPr>
            <a:r>
              <a:rPr lang="en-US" altLang="ja-JP" sz="1800" dirty="0" smtClean="0"/>
              <a:t>How is the interest rate determined by the quantity theory of money, the </a:t>
            </a:r>
            <a:r>
              <a:rPr lang="en-US" altLang="ja-JP" sz="1800" dirty="0" err="1" smtClean="0"/>
              <a:t>loanable</a:t>
            </a:r>
            <a:r>
              <a:rPr lang="en-US" altLang="ja-JP" sz="1800" dirty="0" smtClean="0"/>
              <a:t> fund theory, and the liquidity preference theory, respectively</a:t>
            </a:r>
            <a:r>
              <a:rPr lang="en-US" altLang="ja-JP" sz="1800" dirty="0" smtClean="0"/>
              <a:t>?</a:t>
            </a:r>
          </a:p>
          <a:p>
            <a:r>
              <a:rPr lang="ja-JP" altLang="ja-JP" sz="1800" dirty="0" smtClean="0">
                <a:latin typeface="+mj-ea"/>
                <a:ea typeface="+mj-ea"/>
              </a:rPr>
              <a:t>現代は貨幣経済⇒すべての取引は貨幣が媒介</a:t>
            </a:r>
          </a:p>
          <a:p>
            <a:r>
              <a:rPr lang="ja-JP" altLang="ja-JP" sz="1800" dirty="0" smtClean="0">
                <a:latin typeface="+mj-ea"/>
                <a:ea typeface="+mj-ea"/>
              </a:rPr>
              <a:t>　　　　　　　⇒貨幣の流れも、供給と需要の双方の側面から分析する必要</a:t>
            </a:r>
          </a:p>
          <a:p>
            <a:r>
              <a:rPr lang="ja-JP" altLang="ja-JP" sz="1800" dirty="0" smtClean="0">
                <a:latin typeface="+mj-ea"/>
                <a:ea typeface="+mj-ea"/>
              </a:rPr>
              <a:t>先ず</a:t>
            </a:r>
            <a:r>
              <a:rPr lang="ja-JP" altLang="ja-JP" sz="1800" b="1" dirty="0" smtClean="0">
                <a:latin typeface="+mj-ea"/>
                <a:ea typeface="+mj-ea"/>
              </a:rPr>
              <a:t>貨幣の機能と種類</a:t>
            </a:r>
            <a:r>
              <a:rPr lang="ja-JP" altLang="ja-JP" sz="1800" dirty="0" smtClean="0">
                <a:latin typeface="+mj-ea"/>
                <a:ea typeface="+mj-ea"/>
              </a:rPr>
              <a:t>とは何か、</a:t>
            </a:r>
          </a:p>
          <a:p>
            <a:r>
              <a:rPr lang="ja-JP" altLang="ja-JP" sz="1800" dirty="0" smtClean="0">
                <a:latin typeface="+mj-ea"/>
                <a:ea typeface="+mj-ea"/>
              </a:rPr>
              <a:t>貨幣の供給がどのように行われるか、</a:t>
            </a:r>
          </a:p>
          <a:p>
            <a:r>
              <a:rPr lang="ja-JP" altLang="ja-JP" sz="1800" dirty="0" smtClean="0">
                <a:latin typeface="+mj-ea"/>
                <a:ea typeface="+mj-ea"/>
              </a:rPr>
              <a:t>本源的預金から派生的な預金がどのように</a:t>
            </a:r>
            <a:r>
              <a:rPr lang="ja-JP" altLang="ja-JP" sz="1800" b="1" dirty="0" smtClean="0">
                <a:latin typeface="+mj-ea"/>
                <a:ea typeface="+mj-ea"/>
              </a:rPr>
              <a:t>信用創造</a:t>
            </a:r>
            <a:r>
              <a:rPr lang="ja-JP" altLang="ja-JP" sz="1800" dirty="0" smtClean="0">
                <a:latin typeface="+mj-ea"/>
                <a:ea typeface="+mj-ea"/>
              </a:rPr>
              <a:t>されるのか、</a:t>
            </a:r>
          </a:p>
          <a:p>
            <a:r>
              <a:rPr lang="ja-JP" altLang="ja-JP" sz="1800" dirty="0" smtClean="0">
                <a:latin typeface="+mj-ea"/>
                <a:ea typeface="+mj-ea"/>
              </a:rPr>
              <a:t>貨幣の需要がどのような</a:t>
            </a:r>
            <a:r>
              <a:rPr lang="ja-JP" altLang="ja-JP" sz="1800" b="1" dirty="0" smtClean="0">
                <a:latin typeface="+mj-ea"/>
                <a:ea typeface="+mj-ea"/>
              </a:rPr>
              <a:t>保有動機</a:t>
            </a:r>
            <a:r>
              <a:rPr lang="ja-JP" altLang="ja-JP" sz="1800" dirty="0" smtClean="0">
                <a:latin typeface="+mj-ea"/>
                <a:ea typeface="+mj-ea"/>
              </a:rPr>
              <a:t>に基づいて行われるのか、</a:t>
            </a:r>
          </a:p>
          <a:p>
            <a:r>
              <a:rPr lang="ja-JP" altLang="ja-JP" sz="1800" dirty="0" smtClean="0">
                <a:latin typeface="+mj-ea"/>
                <a:ea typeface="+mj-ea"/>
              </a:rPr>
              <a:t>…古典派の貨幣理論は</a:t>
            </a:r>
            <a:r>
              <a:rPr lang="ja-JP" altLang="ja-JP" sz="1800" b="1" dirty="0" smtClean="0">
                <a:latin typeface="+mj-ea"/>
                <a:ea typeface="+mj-ea"/>
              </a:rPr>
              <a:t>貨幣数量説</a:t>
            </a:r>
            <a:r>
              <a:rPr lang="ja-JP" altLang="ja-JP" sz="1800" dirty="0" smtClean="0">
                <a:latin typeface="+mj-ea"/>
                <a:ea typeface="+mj-ea"/>
              </a:rPr>
              <a:t>、ケインズのそれは</a:t>
            </a:r>
            <a:r>
              <a:rPr lang="ja-JP" altLang="ja-JP" sz="1800" b="1" dirty="0" smtClean="0">
                <a:latin typeface="+mj-ea"/>
                <a:ea typeface="+mj-ea"/>
              </a:rPr>
              <a:t>流動性選好説</a:t>
            </a:r>
          </a:p>
          <a:p>
            <a:r>
              <a:rPr lang="ja-JP" altLang="ja-JP" sz="1800" dirty="0" smtClean="0">
                <a:latin typeface="+mj-ea"/>
                <a:ea typeface="+mj-ea"/>
              </a:rPr>
              <a:t>　中間に</a:t>
            </a:r>
            <a:r>
              <a:rPr lang="ja-JP" altLang="ja-JP" sz="1800" b="1" dirty="0" smtClean="0">
                <a:latin typeface="+mj-ea"/>
                <a:ea typeface="+mj-ea"/>
              </a:rPr>
              <a:t>ケンブリッジの現金残高方程式</a:t>
            </a:r>
          </a:p>
          <a:p>
            <a:r>
              <a:rPr lang="ja-JP" altLang="ja-JP" sz="1800" dirty="0" smtClean="0">
                <a:latin typeface="+mj-ea"/>
                <a:ea typeface="+mj-ea"/>
              </a:rPr>
              <a:t>貨幣の需要と供給、およびそれらの均衡を</a:t>
            </a:r>
            <a:r>
              <a:rPr lang="ja-JP" altLang="en-US" sz="1800" dirty="0" smtClean="0">
                <a:latin typeface="+mj-ea"/>
                <a:ea typeface="+mj-ea"/>
              </a:rPr>
              <a:t>どう</a:t>
            </a:r>
            <a:r>
              <a:rPr lang="ja-JP" altLang="ja-JP" sz="1800" dirty="0" smtClean="0">
                <a:latin typeface="+mj-ea"/>
                <a:ea typeface="+mj-ea"/>
              </a:rPr>
              <a:t>解明するのか</a:t>
            </a:r>
          </a:p>
          <a:p>
            <a:r>
              <a:rPr lang="ja-JP" altLang="ja-JP" sz="1800" dirty="0" smtClean="0">
                <a:latin typeface="+mj-ea"/>
                <a:ea typeface="+mj-ea"/>
              </a:rPr>
              <a:t>貨幣数量説、貸付資金説、流動性選好説で利子率がどのように決定されるのか</a:t>
            </a:r>
            <a:endParaRPr lang="en-US" altLang="ja-JP" sz="1800" dirty="0" smtClean="0">
              <a:latin typeface="+mj-ea"/>
              <a:ea typeface="+mj-ea"/>
            </a:endParaRPr>
          </a:p>
          <a:p>
            <a:pPr>
              <a:buNone/>
            </a:pPr>
            <a:endParaRPr lang="ja-JP" altLang="ja-JP"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95536" y="1"/>
            <a:ext cx="8062664" cy="332655"/>
          </a:xfrm>
        </p:spPr>
        <p:txBody>
          <a:bodyPr>
            <a:normAutofit fontScale="90000"/>
          </a:bodyPr>
          <a:lstStyle/>
          <a:p>
            <a:r>
              <a:rPr lang="ja-JP" altLang="ja-JP" sz="2000" b="1" dirty="0" smtClean="0"/>
              <a:t>６</a:t>
            </a:r>
            <a:r>
              <a:rPr lang="en-US" altLang="ja-JP" sz="2000" b="1" dirty="0" smtClean="0"/>
              <a:t>C</a:t>
            </a:r>
            <a:r>
              <a:rPr lang="ja-JP" altLang="ja-JP" sz="2000" b="1" dirty="0" err="1" smtClean="0"/>
              <a:t>．</a:t>
            </a:r>
            <a:r>
              <a:rPr lang="en-US" altLang="ja-JP" sz="2000" b="1" dirty="0" smtClean="0"/>
              <a:t>Quantity </a:t>
            </a:r>
            <a:r>
              <a:rPr lang="en-US" altLang="ja-JP" sz="2000" b="1" dirty="0" smtClean="0"/>
              <a:t>Theory of </a:t>
            </a:r>
            <a:r>
              <a:rPr lang="en-US" altLang="ja-JP" sz="2000" b="1" dirty="0" smtClean="0"/>
              <a:t>Money    </a:t>
            </a:r>
            <a:r>
              <a:rPr lang="ja-JP" altLang="ja-JP" sz="2000" b="1" dirty="0" smtClean="0"/>
              <a:t>貨幣</a:t>
            </a:r>
            <a:r>
              <a:rPr lang="ja-JP" altLang="ja-JP" sz="2000" b="1" dirty="0" smtClean="0"/>
              <a:t>数量説</a:t>
            </a:r>
            <a:r>
              <a:rPr lang="en-US" altLang="ja-JP" sz="2000" b="1" dirty="0" smtClean="0"/>
              <a:t> </a:t>
            </a:r>
            <a:endParaRPr lang="ja-JP" altLang="ja-JP" sz="2000" dirty="0"/>
          </a:p>
        </p:txBody>
      </p:sp>
      <p:sp>
        <p:nvSpPr>
          <p:cNvPr id="9219" name="Rectangle 3"/>
          <p:cNvSpPr>
            <a:spLocks noGrp="1" noChangeArrowheads="1"/>
          </p:cNvSpPr>
          <p:nvPr>
            <p:ph idx="1"/>
          </p:nvPr>
        </p:nvSpPr>
        <p:spPr>
          <a:xfrm>
            <a:off x="0" y="404664"/>
            <a:ext cx="9144000" cy="6453336"/>
          </a:xfrm>
        </p:spPr>
        <p:txBody>
          <a:bodyPr>
            <a:normAutofit fontScale="92500"/>
          </a:bodyPr>
          <a:lstStyle/>
          <a:p>
            <a:pPr>
              <a:buNone/>
            </a:pPr>
            <a:r>
              <a:rPr lang="en-US" altLang="ja-JP" sz="1800" dirty="0" smtClean="0"/>
              <a:t>Source </a:t>
            </a:r>
            <a:r>
              <a:rPr lang="en-US" altLang="ja-JP" sz="1800" dirty="0" smtClean="0"/>
              <a:t>of the quantity theory of money= French doctor, economist </a:t>
            </a:r>
            <a:r>
              <a:rPr lang="en-US" altLang="ja-JP" sz="1800" b="1" dirty="0" smtClean="0"/>
              <a:t>François </a:t>
            </a:r>
            <a:r>
              <a:rPr lang="en-US" altLang="ja-JP" sz="1800" b="1" dirty="0" err="1" smtClean="0"/>
              <a:t>Quesney</a:t>
            </a:r>
            <a:endParaRPr lang="en-US" altLang="ja-JP" sz="1800" b="1" dirty="0" smtClean="0"/>
          </a:p>
          <a:p>
            <a:pPr>
              <a:buNone/>
            </a:pPr>
            <a:r>
              <a:rPr lang="en-US" altLang="ja-JP" sz="1800" dirty="0" smtClean="0"/>
              <a:t>In "</a:t>
            </a:r>
            <a:r>
              <a:rPr lang="ja-JP" altLang="ja-JP" sz="1800" i="1" dirty="0" smtClean="0"/>
              <a:t> Tableau economique</a:t>
            </a:r>
            <a:r>
              <a:rPr lang="en-US" altLang="ja-JP" sz="1800" i="1" dirty="0" smtClean="0"/>
              <a:t>,</a:t>
            </a:r>
            <a:r>
              <a:rPr lang="ja-JP" altLang="ja-JP" sz="1800" i="1" dirty="0" smtClean="0"/>
              <a:t> </a:t>
            </a:r>
            <a:r>
              <a:rPr lang="en-US" altLang="ja-JP" sz="1800" i="1" dirty="0" smtClean="0"/>
              <a:t>Economic Table</a:t>
            </a:r>
            <a:r>
              <a:rPr lang="en-US" altLang="ja-JP" sz="1800" dirty="0" smtClean="0"/>
              <a:t>" in 1758, the circulation of money in the economy is compared to the circulation of blood in the human body.</a:t>
            </a:r>
          </a:p>
          <a:p>
            <a:pPr>
              <a:buNone/>
            </a:pPr>
            <a:r>
              <a:rPr lang="en-US" altLang="ja-JP" sz="1800" dirty="0" smtClean="0"/>
              <a:t>Blood circulates the human body, sends nutrition and oxygen to each tissue, and discharges waste products and carbon dioxide from each organization. In a healthy human body the amount of blood maintains a moderate proportion of body weight, 1/13, 8%. If too much or too little blood, it will cause harmful influence. </a:t>
            </a:r>
            <a:r>
              <a:rPr lang="en-US" altLang="ja-JP" sz="1800" b="1" dirty="0" smtClean="0"/>
              <a:t>It is important to maintain the optimum quantity of blood.</a:t>
            </a:r>
          </a:p>
          <a:p>
            <a:pPr>
              <a:buNone/>
            </a:pPr>
            <a:r>
              <a:rPr lang="en-US" altLang="ja-JP" sz="1800" dirty="0" smtClean="0"/>
              <a:t>Similarly, money circulates the economy to smoothly promote various transactions, in a healthy economy, the amount of money is maintained at a moderate proportion, if it is too much, inflation and bubbles occur, if too little deflation, to cause harmful effects. </a:t>
            </a:r>
          </a:p>
          <a:p>
            <a:pPr>
              <a:buNone/>
            </a:pPr>
            <a:r>
              <a:rPr lang="en-US" altLang="ja-JP" sz="1800" dirty="0" smtClean="0"/>
              <a:t>     ⇒ </a:t>
            </a:r>
            <a:r>
              <a:rPr lang="en-US" altLang="ja-JP" sz="1800" b="1" dirty="0" smtClean="0"/>
              <a:t>It is important to maintain the optimal quantity of money</a:t>
            </a:r>
            <a:r>
              <a:rPr lang="en-US" altLang="ja-JP" sz="1800" b="1" dirty="0" smtClean="0"/>
              <a:t>.</a:t>
            </a:r>
          </a:p>
          <a:p>
            <a:r>
              <a:rPr lang="ja-JP" altLang="ja-JP" sz="1800" dirty="0" smtClean="0">
                <a:latin typeface="+mj-ea"/>
                <a:ea typeface="+mj-ea"/>
              </a:rPr>
              <a:t>貨幣数量説の淵源＝フランスの医師・経済学者ケネー（</a:t>
            </a:r>
            <a:r>
              <a:rPr lang="en-US" altLang="ja-JP" sz="1800" dirty="0" smtClean="0">
                <a:latin typeface="+mj-ea"/>
                <a:ea typeface="+mj-ea"/>
              </a:rPr>
              <a:t>François </a:t>
            </a:r>
            <a:r>
              <a:rPr lang="en-US" altLang="ja-JP" sz="1800" dirty="0" err="1" smtClean="0">
                <a:latin typeface="+mj-ea"/>
                <a:ea typeface="+mj-ea"/>
              </a:rPr>
              <a:t>Quesney</a:t>
            </a:r>
            <a:r>
              <a:rPr lang="ja-JP" altLang="ja-JP" sz="1800" dirty="0" smtClean="0">
                <a:latin typeface="+mj-ea"/>
                <a:ea typeface="+mj-ea"/>
              </a:rPr>
              <a:t>）</a:t>
            </a:r>
          </a:p>
          <a:p>
            <a:r>
              <a:rPr lang="en-US" altLang="ja-JP" sz="1800" dirty="0" smtClean="0">
                <a:latin typeface="+mj-ea"/>
                <a:ea typeface="+mj-ea"/>
              </a:rPr>
              <a:t>1758</a:t>
            </a:r>
            <a:r>
              <a:rPr lang="ja-JP" altLang="ja-JP" sz="1800" dirty="0" smtClean="0">
                <a:latin typeface="+mj-ea"/>
                <a:ea typeface="+mj-ea"/>
              </a:rPr>
              <a:t>年に『経済表』、経済における貨幣の循環を人体における血液の循環に例え</a:t>
            </a:r>
          </a:p>
          <a:p>
            <a:r>
              <a:rPr lang="ja-JP" altLang="ja-JP" sz="1800" dirty="0" smtClean="0">
                <a:latin typeface="+mj-ea"/>
                <a:ea typeface="+mj-ea"/>
              </a:rPr>
              <a:t>血液は人体を循環して栄養や酸素を各組織に送る、老廃物や二酸化炭素を各組織から搬出。健康な人体では血液の量は体重の適度の割合</a:t>
            </a:r>
            <a:r>
              <a:rPr lang="en-US" altLang="ja-JP" sz="1800" dirty="0" smtClean="0">
                <a:latin typeface="+mj-ea"/>
                <a:ea typeface="+mj-ea"/>
              </a:rPr>
              <a:t>1/13</a:t>
            </a:r>
            <a:r>
              <a:rPr lang="ja-JP" altLang="ja-JP" sz="1800" dirty="0" err="1" smtClean="0">
                <a:latin typeface="+mj-ea"/>
                <a:ea typeface="+mj-ea"/>
              </a:rPr>
              <a:t>、</a:t>
            </a:r>
            <a:r>
              <a:rPr lang="en-US" altLang="ja-JP" sz="1800" dirty="0" smtClean="0">
                <a:latin typeface="+mj-ea"/>
                <a:ea typeface="+mj-ea"/>
              </a:rPr>
              <a:t>8</a:t>
            </a:r>
            <a:r>
              <a:rPr lang="ja-JP" altLang="ja-JP" sz="1800" dirty="0" smtClean="0">
                <a:latin typeface="+mj-ea"/>
                <a:ea typeface="+mj-ea"/>
              </a:rPr>
              <a:t>％を維持、多すぎても少なすぎても有害な影響。</a:t>
            </a:r>
            <a:r>
              <a:rPr lang="ja-JP" altLang="ja-JP" sz="1800" b="1" dirty="0" smtClean="0">
                <a:latin typeface="+mj-ea"/>
                <a:ea typeface="+mj-ea"/>
              </a:rPr>
              <a:t>血液の最適量を維持することが重要</a:t>
            </a:r>
            <a:endParaRPr lang="ja-JP" altLang="ja-JP" sz="1800" dirty="0" smtClean="0">
              <a:latin typeface="+mj-ea"/>
              <a:ea typeface="+mj-ea"/>
            </a:endParaRPr>
          </a:p>
          <a:p>
            <a:r>
              <a:rPr lang="ja-JP" altLang="en-US" sz="1800" dirty="0" smtClean="0">
                <a:latin typeface="+mj-ea"/>
                <a:ea typeface="+mj-ea"/>
              </a:rPr>
              <a:t>同様に、</a:t>
            </a:r>
            <a:r>
              <a:rPr lang="ja-JP" altLang="ja-JP" sz="1800" dirty="0" smtClean="0">
                <a:latin typeface="+mj-ea"/>
                <a:ea typeface="+mj-ea"/>
              </a:rPr>
              <a:t>貨幣は経済を循環してさまざまな取引を円滑に促進、健全な経済では貨幣量は適度の割合を維持、多すぎればインフレやバブルを起こし、少なすぎればデフレ、有害な影響、⇒</a:t>
            </a:r>
            <a:r>
              <a:rPr lang="ja-JP" altLang="ja-JP" sz="1800" b="1" dirty="0" smtClean="0">
                <a:latin typeface="+mj-ea"/>
                <a:ea typeface="+mj-ea"/>
              </a:rPr>
              <a:t>貨幣の最適量を維持することが重要</a:t>
            </a:r>
            <a:endParaRPr lang="en-US" altLang="ja-JP" sz="1800" b="1" dirty="0" smtClean="0">
              <a:latin typeface="+mj-ea"/>
              <a:ea typeface="+mj-ea"/>
            </a:endParaRPr>
          </a:p>
          <a:p>
            <a:pPr>
              <a:buNone/>
            </a:pPr>
            <a:r>
              <a:rPr lang="en-US" altLang="ja-JP" sz="1800" dirty="0" smtClean="0"/>
              <a:t/>
            </a:r>
            <a:br>
              <a:rPr lang="en-US" altLang="ja-JP" sz="1800" dirty="0" smtClean="0"/>
            </a:br>
            <a:endParaRPr lang="en-US" altLang="ja-JP" sz="1800" dirty="0" smtClean="0"/>
          </a:p>
          <a:p>
            <a:pPr>
              <a:buNone/>
            </a:pPr>
            <a:endParaRPr lang="ja-JP" altLang="ja-JP"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1"/>
            <a:ext cx="9144000" cy="404663"/>
          </a:xfrm>
        </p:spPr>
        <p:txBody>
          <a:bodyPr>
            <a:normAutofit/>
          </a:bodyPr>
          <a:lstStyle/>
          <a:p>
            <a:r>
              <a:rPr lang="ja-JP" altLang="en-US" sz="1600" b="1" dirty="0" smtClean="0"/>
              <a:t>７</a:t>
            </a:r>
            <a:r>
              <a:rPr lang="ja-JP" altLang="ja-JP" sz="1600" b="1" dirty="0" smtClean="0"/>
              <a:t>．</a:t>
            </a:r>
            <a:r>
              <a:rPr lang="en-US" altLang="ja-JP" sz="1600" b="1" dirty="0" smtClean="0"/>
              <a:t>Cambridge </a:t>
            </a:r>
            <a:r>
              <a:rPr lang="en-US" altLang="ja-JP" sz="1600" b="1" dirty="0" smtClean="0"/>
              <a:t>Quantity Theory of Cash </a:t>
            </a:r>
            <a:r>
              <a:rPr lang="en-US" altLang="ja-JP" sz="1600" b="1" dirty="0" smtClean="0"/>
              <a:t>Balance    </a:t>
            </a:r>
            <a:r>
              <a:rPr lang="ja-JP" altLang="ja-JP" sz="1600" b="1" dirty="0" smtClean="0"/>
              <a:t>ケンブリッジ</a:t>
            </a:r>
            <a:r>
              <a:rPr lang="ja-JP" altLang="ja-JP" sz="1600" b="1" dirty="0" smtClean="0"/>
              <a:t>の現金残高数量説</a:t>
            </a:r>
            <a:endParaRPr lang="ja-JP" altLang="en-US" sz="16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332656"/>
            <a:ext cx="9144000" cy="6525344"/>
          </a:xfrm>
        </p:spPr>
        <p:txBody>
          <a:bodyPr>
            <a:normAutofit fontScale="92500" lnSpcReduction="10000"/>
          </a:bodyPr>
          <a:lstStyle/>
          <a:p>
            <a:pPr>
              <a:buNone/>
            </a:pPr>
            <a:r>
              <a:rPr lang="en-US" altLang="ja-JP" sz="1800" dirty="0" smtClean="0"/>
              <a:t>Cambridge </a:t>
            </a:r>
            <a:r>
              <a:rPr lang="en-US" altLang="ja-JP" sz="1800" dirty="0" smtClean="0"/>
              <a:t>School, Marshall ⇒ Prices is</a:t>
            </a:r>
            <a:r>
              <a:rPr lang="en-US" altLang="ja-JP" sz="1800" i="1" dirty="0" smtClean="0"/>
              <a:t> P</a:t>
            </a:r>
            <a:r>
              <a:rPr lang="en-US" altLang="ja-JP" sz="1800" dirty="0" smtClean="0"/>
              <a:t>. People demand money to keep a fixed proportion </a:t>
            </a:r>
            <a:r>
              <a:rPr lang="en-US" altLang="ja-JP" sz="1800" i="1" dirty="0" smtClean="0"/>
              <a:t>k </a:t>
            </a:r>
            <a:r>
              <a:rPr lang="en-US" altLang="ja-JP" sz="1800" dirty="0" smtClean="0"/>
              <a:t>of nominal income</a:t>
            </a:r>
            <a:r>
              <a:rPr lang="en-US" altLang="ja-JP" sz="1800" i="1" dirty="0" smtClean="0"/>
              <a:t> PY </a:t>
            </a:r>
            <a:r>
              <a:rPr lang="en-US" altLang="ja-JP" sz="1800" dirty="0" smtClean="0"/>
              <a:t>and a certain proportion</a:t>
            </a:r>
            <a:r>
              <a:rPr lang="en-US" altLang="ja-JP" sz="1800" i="1" dirty="0" smtClean="0"/>
              <a:t> h </a:t>
            </a:r>
            <a:r>
              <a:rPr lang="en-US" altLang="ja-JP" sz="1800" dirty="0" smtClean="0"/>
              <a:t>of nominal property </a:t>
            </a:r>
            <a:r>
              <a:rPr lang="en-US" altLang="ja-JP" sz="1800" i="1" dirty="0" smtClean="0"/>
              <a:t>PA</a:t>
            </a:r>
            <a:r>
              <a:rPr lang="en-US" altLang="ja-JP" sz="1800" dirty="0" smtClean="0"/>
              <a:t> as immediate purchasing power. ⇒ Nominal money demand function is  </a:t>
            </a:r>
            <a:r>
              <a:rPr lang="en-US" altLang="ja-JP" sz="1800" i="1" dirty="0" smtClean="0"/>
              <a:t>M</a:t>
            </a:r>
            <a:r>
              <a:rPr lang="en-US" altLang="ja-JP" sz="1800" i="1" baseline="30000" dirty="0" smtClean="0"/>
              <a:t>D</a:t>
            </a:r>
            <a:r>
              <a:rPr lang="ja-JP" altLang="ja-JP" sz="1800" dirty="0" smtClean="0"/>
              <a:t>＝</a:t>
            </a:r>
            <a:r>
              <a:rPr lang="en-US" altLang="ja-JP" sz="1800" i="1" dirty="0" err="1" smtClean="0"/>
              <a:t>kPY</a:t>
            </a:r>
            <a:r>
              <a:rPr lang="ja-JP" altLang="ja-JP" sz="1800" dirty="0" smtClean="0"/>
              <a:t>＋</a:t>
            </a:r>
            <a:r>
              <a:rPr lang="en-US" altLang="ja-JP" sz="1800" i="1" dirty="0" err="1" smtClean="0"/>
              <a:t>hPA</a:t>
            </a:r>
            <a:r>
              <a:rPr lang="en-US" altLang="ja-JP" sz="1800" i="1" dirty="0" smtClean="0"/>
              <a:t> </a:t>
            </a:r>
            <a:r>
              <a:rPr lang="en-US" altLang="ja-JP" sz="1800" dirty="0" smtClean="0"/>
              <a:t/>
            </a:r>
            <a:br>
              <a:rPr lang="en-US" altLang="ja-JP" sz="1800" dirty="0" smtClean="0"/>
            </a:br>
            <a:r>
              <a:rPr lang="en-US" altLang="ja-JP" sz="1800" dirty="0" smtClean="0"/>
              <a:t>In the form of real money demand, </a:t>
            </a:r>
            <a:r>
              <a:rPr lang="en-US" altLang="ja-JP" sz="1800" i="1" dirty="0" smtClean="0"/>
              <a:t>M</a:t>
            </a:r>
            <a:r>
              <a:rPr lang="en-US" altLang="ja-JP" sz="1800" i="1" baseline="30000" dirty="0" smtClean="0"/>
              <a:t>D</a:t>
            </a:r>
            <a:r>
              <a:rPr lang="ja-JP"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err="1" smtClean="0"/>
              <a:t>hA</a:t>
            </a:r>
            <a:r>
              <a:rPr lang="en-US" altLang="ja-JP" sz="1800" i="1" dirty="0" smtClean="0"/>
              <a:t> </a:t>
            </a:r>
            <a:endParaRPr lang="en-US" altLang="ja-JP" sz="1800" dirty="0" smtClean="0"/>
          </a:p>
          <a:p>
            <a:pPr>
              <a:buNone/>
            </a:pPr>
            <a:r>
              <a:rPr lang="en-US" altLang="ja-JP" sz="1800" dirty="0" smtClean="0"/>
              <a:t>Since Marshall’s numerical example is </a:t>
            </a:r>
            <a:r>
              <a:rPr lang="en-US" altLang="ja-JP" sz="1800" i="1" dirty="0" smtClean="0"/>
              <a:t>k </a:t>
            </a:r>
            <a:r>
              <a:rPr lang="en-US" altLang="ja-JP" sz="1800" dirty="0" smtClean="0"/>
              <a:t>= 0.1 (one tenth), </a:t>
            </a:r>
            <a:r>
              <a:rPr lang="en-US" altLang="ja-JP" sz="1800" i="1" dirty="0" smtClean="0"/>
              <a:t>h</a:t>
            </a:r>
            <a:r>
              <a:rPr lang="en-US" altLang="ja-JP" sz="1800" dirty="0" smtClean="0"/>
              <a:t> = 0.02 (1/50), income </a:t>
            </a:r>
            <a:r>
              <a:rPr lang="en-US" altLang="ja-JP" sz="1800" i="1" dirty="0" smtClean="0"/>
              <a:t>PY</a:t>
            </a:r>
            <a:r>
              <a:rPr lang="en-US" altLang="ja-JP" sz="1800" dirty="0" smtClean="0"/>
              <a:t> = wheat 5 million quarter, property </a:t>
            </a:r>
            <a:r>
              <a:rPr lang="en-US" altLang="ja-JP" sz="1800" i="1" dirty="0" smtClean="0"/>
              <a:t>PA</a:t>
            </a:r>
            <a:r>
              <a:rPr lang="en-US" altLang="ja-JP" sz="1800" dirty="0" smtClean="0"/>
              <a:t> = wheat 25 million quarter, so money demand is,</a:t>
            </a:r>
            <a:br>
              <a:rPr lang="en-US" altLang="ja-JP" sz="1800" dirty="0" smtClean="0"/>
            </a:br>
            <a:r>
              <a:rPr lang="en-US" altLang="ja-JP" sz="1800" i="1" dirty="0" smtClean="0"/>
              <a:t> M</a:t>
            </a:r>
            <a:r>
              <a:rPr lang="en-US" altLang="ja-JP" sz="1800" i="1" baseline="30000" dirty="0" smtClean="0"/>
              <a:t>D </a:t>
            </a:r>
            <a:r>
              <a:rPr lang="en-US" altLang="ja-JP" sz="1800" dirty="0" smtClean="0"/>
              <a:t>= 0.1 × 5 million + 0.02 × 25 million = 500,000 + 500,000 = 1 million (quarter)</a:t>
            </a:r>
          </a:p>
          <a:p>
            <a:pPr>
              <a:buNone/>
            </a:pPr>
            <a:r>
              <a:rPr lang="en-US" altLang="ja-JP" sz="1800" dirty="0" smtClean="0"/>
              <a:t>Given the money supply </a:t>
            </a:r>
            <a:r>
              <a:rPr lang="en-US" altLang="ja-JP" sz="1800" i="1" dirty="0" smtClean="0"/>
              <a:t>M</a:t>
            </a:r>
            <a:r>
              <a:rPr lang="en-US" altLang="ja-JP" sz="1800" dirty="0" smtClean="0"/>
              <a:t>, in equilibrium, </a:t>
            </a:r>
            <a:r>
              <a:rPr lang="en-US" altLang="ja-JP" sz="1800" i="1" dirty="0" smtClean="0"/>
              <a:t>M</a:t>
            </a:r>
            <a:r>
              <a:rPr lang="ja-JP" altLang="ja-JP" sz="1800" dirty="0" smtClean="0"/>
              <a:t>＝</a:t>
            </a:r>
            <a:r>
              <a:rPr lang="en-US" altLang="ja-JP" sz="1800" i="1" dirty="0" err="1" smtClean="0"/>
              <a:t>kPY</a:t>
            </a:r>
            <a:r>
              <a:rPr lang="ja-JP" altLang="ja-JP" sz="1800" dirty="0" smtClean="0"/>
              <a:t>＋</a:t>
            </a:r>
            <a:r>
              <a:rPr lang="en-US" altLang="ja-JP" sz="1800" i="1" dirty="0" err="1" smtClean="0"/>
              <a:t>hPA</a:t>
            </a:r>
            <a:r>
              <a:rPr lang="ja-JP" altLang="ja-JP" sz="1800" dirty="0" smtClean="0"/>
              <a:t>　</a:t>
            </a:r>
            <a:r>
              <a:rPr lang="en-US" altLang="ja-JP" sz="1800" dirty="0" smtClean="0"/>
              <a:t>or  </a:t>
            </a:r>
            <a:r>
              <a:rPr lang="en-US" altLang="ja-JP" sz="1800" i="1" dirty="0" smtClean="0"/>
              <a:t>M</a:t>
            </a:r>
            <a:r>
              <a:rPr lang="ja-JP"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err="1" smtClean="0"/>
              <a:t>hA</a:t>
            </a:r>
            <a:r>
              <a:rPr lang="en-US" altLang="ja-JP" sz="1800" i="1" dirty="0" smtClean="0"/>
              <a:t> </a:t>
            </a:r>
          </a:p>
          <a:p>
            <a:pPr>
              <a:buNone/>
            </a:pPr>
            <a:r>
              <a:rPr lang="en-US" altLang="ja-JP" sz="1800" dirty="0" smtClean="0"/>
              <a:t>In the case of mismatch between supply and demand, prices </a:t>
            </a:r>
            <a:r>
              <a:rPr lang="en-US" altLang="ja-JP" sz="1800" i="1" dirty="0" smtClean="0"/>
              <a:t>P </a:t>
            </a:r>
            <a:r>
              <a:rPr lang="en-US" altLang="ja-JP" sz="1800" dirty="0" smtClean="0"/>
              <a:t>and coefficients </a:t>
            </a:r>
            <a:r>
              <a:rPr lang="en-US" altLang="ja-JP" sz="1800" i="1" dirty="0" smtClean="0"/>
              <a:t>k</a:t>
            </a:r>
            <a:r>
              <a:rPr lang="en-US" altLang="ja-JP" sz="1800" dirty="0" smtClean="0"/>
              <a:t> and </a:t>
            </a:r>
            <a:r>
              <a:rPr lang="en-US" altLang="ja-JP" sz="1800" i="1" dirty="0" smtClean="0"/>
              <a:t>h</a:t>
            </a:r>
            <a:r>
              <a:rPr lang="en-US" altLang="ja-JP" sz="1800" dirty="0" smtClean="0"/>
              <a:t> fluctuate</a:t>
            </a:r>
            <a:r>
              <a:rPr lang="ja-JP" altLang="en-US" sz="1800" dirty="0" smtClean="0"/>
              <a:t>　</a:t>
            </a:r>
            <a:r>
              <a:rPr lang="en-US" altLang="ja-JP" sz="1800" dirty="0" smtClean="0"/>
              <a:t>to adjust the mismatch.</a:t>
            </a:r>
            <a:br>
              <a:rPr lang="en-US" altLang="ja-JP" sz="1800" dirty="0" smtClean="0"/>
            </a:br>
            <a:r>
              <a:rPr lang="en-US" altLang="ja-JP" sz="1800" dirty="0" smtClean="0"/>
              <a:t>⇒ the way of thinking that prices </a:t>
            </a:r>
            <a:r>
              <a:rPr lang="en-US" altLang="ja-JP" sz="1800" i="1" dirty="0" smtClean="0"/>
              <a:t>P</a:t>
            </a:r>
            <a:r>
              <a:rPr lang="en-US" altLang="ja-JP" sz="1800" dirty="0" smtClean="0"/>
              <a:t> adjust is the quantity theory of money, it is called </a:t>
            </a:r>
            <a:r>
              <a:rPr lang="en-US" altLang="ja-JP" sz="1800" b="1" dirty="0" smtClean="0"/>
              <a:t>the quantity theory of cash balance</a:t>
            </a:r>
            <a:endParaRPr lang="en-US" altLang="ja-JP" sz="1800" dirty="0" smtClean="0"/>
          </a:p>
          <a:p>
            <a:pPr>
              <a:buNone/>
            </a:pPr>
            <a:r>
              <a:rPr lang="en-US" altLang="ja-JP" sz="1800" dirty="0" smtClean="0"/>
              <a:t>However, the way of thinking that the coefficients </a:t>
            </a:r>
            <a:r>
              <a:rPr lang="en-US" altLang="ja-JP" sz="1800" i="1" dirty="0" smtClean="0"/>
              <a:t>k</a:t>
            </a:r>
            <a:r>
              <a:rPr lang="en-US" altLang="ja-JP" sz="1800" dirty="0" smtClean="0"/>
              <a:t> and</a:t>
            </a:r>
            <a:r>
              <a:rPr lang="en-US" altLang="ja-JP" sz="1800" i="1" dirty="0" smtClean="0"/>
              <a:t> h </a:t>
            </a:r>
            <a:r>
              <a:rPr lang="en-US" altLang="ja-JP" sz="1800" dirty="0" smtClean="0"/>
              <a:t>change is a unique idea different from the quantity theory of money</a:t>
            </a:r>
            <a:r>
              <a:rPr lang="en-US" altLang="ja-JP" sz="1800" dirty="0" smtClean="0"/>
              <a:t>.</a:t>
            </a:r>
          </a:p>
          <a:p>
            <a:r>
              <a:rPr lang="ja-JP" altLang="ja-JP" sz="1800" dirty="0" smtClean="0">
                <a:latin typeface="+mj-ea"/>
                <a:ea typeface="+mj-ea"/>
              </a:rPr>
              <a:t>ケンブリッジ学派のマーシャル⇒物価を</a:t>
            </a:r>
            <a:r>
              <a:rPr lang="en-US" altLang="ja-JP" sz="1800" i="1" dirty="0" smtClean="0">
                <a:latin typeface="+mj-ea"/>
                <a:ea typeface="+mj-ea"/>
              </a:rPr>
              <a:t>P</a:t>
            </a:r>
            <a:r>
              <a:rPr lang="ja-JP" altLang="ja-JP" sz="1800" dirty="0" err="1" smtClean="0">
                <a:latin typeface="+mj-ea"/>
                <a:ea typeface="+mj-ea"/>
              </a:rPr>
              <a:t>、</a:t>
            </a:r>
            <a:r>
              <a:rPr lang="ja-JP" altLang="en-US" sz="1800" dirty="0" smtClean="0">
                <a:latin typeface="+mj-ea"/>
                <a:ea typeface="+mj-ea"/>
              </a:rPr>
              <a:t>名目</a:t>
            </a:r>
            <a:r>
              <a:rPr lang="ja-JP" altLang="ja-JP" sz="1800" dirty="0" smtClean="0">
                <a:latin typeface="+mj-ea"/>
                <a:ea typeface="+mj-ea"/>
              </a:rPr>
              <a:t>所得</a:t>
            </a:r>
            <a:r>
              <a:rPr lang="en-US" altLang="ja-JP" sz="1800" i="1" dirty="0" smtClean="0">
                <a:latin typeface="+mj-ea"/>
                <a:ea typeface="+mj-ea"/>
              </a:rPr>
              <a:t>PY</a:t>
            </a:r>
            <a:r>
              <a:rPr lang="ja-JP" altLang="ja-JP" sz="1800" dirty="0" smtClean="0">
                <a:latin typeface="+mj-ea"/>
                <a:ea typeface="+mj-ea"/>
              </a:rPr>
              <a:t>の一定割合</a:t>
            </a:r>
            <a:r>
              <a:rPr lang="en-US" altLang="ja-JP" sz="1800" i="1" dirty="0" smtClean="0">
                <a:latin typeface="+mj-ea"/>
                <a:ea typeface="+mj-ea"/>
              </a:rPr>
              <a:t>k</a:t>
            </a:r>
            <a:r>
              <a:rPr lang="ja-JP" altLang="ja-JP" sz="1800" dirty="0" smtClean="0">
                <a:latin typeface="+mj-ea"/>
                <a:ea typeface="+mj-ea"/>
              </a:rPr>
              <a:t>と</a:t>
            </a:r>
            <a:r>
              <a:rPr lang="ja-JP" altLang="en-US" sz="1800" dirty="0" smtClean="0">
                <a:latin typeface="+mj-ea"/>
                <a:ea typeface="+mj-ea"/>
              </a:rPr>
              <a:t>名目</a:t>
            </a:r>
            <a:r>
              <a:rPr lang="ja-JP" altLang="ja-JP" sz="1800" dirty="0" smtClean="0">
                <a:latin typeface="+mj-ea"/>
                <a:ea typeface="+mj-ea"/>
              </a:rPr>
              <a:t>財産</a:t>
            </a:r>
            <a:r>
              <a:rPr lang="en-US" altLang="ja-JP" sz="1800" i="1" dirty="0" smtClean="0">
                <a:latin typeface="+mj-ea"/>
                <a:ea typeface="+mj-ea"/>
              </a:rPr>
              <a:t>PA</a:t>
            </a:r>
            <a:r>
              <a:rPr lang="ja-JP" altLang="ja-JP" sz="1800" dirty="0" smtClean="0">
                <a:latin typeface="+mj-ea"/>
                <a:ea typeface="+mj-ea"/>
              </a:rPr>
              <a:t>の一定割合</a:t>
            </a:r>
            <a:r>
              <a:rPr lang="en-US" altLang="ja-JP" sz="1800" i="1" dirty="0" smtClean="0">
                <a:latin typeface="+mj-ea"/>
                <a:ea typeface="+mj-ea"/>
              </a:rPr>
              <a:t>h</a:t>
            </a:r>
            <a:r>
              <a:rPr lang="ja-JP" altLang="ja-JP" sz="1800" dirty="0" smtClean="0">
                <a:latin typeface="+mj-ea"/>
                <a:ea typeface="+mj-ea"/>
              </a:rPr>
              <a:t>を即時の購買力として保有するように、貨幣を需要</a:t>
            </a:r>
            <a:r>
              <a:rPr lang="ja-JP" altLang="en-US" sz="1800" dirty="0" smtClean="0">
                <a:latin typeface="+mj-ea"/>
                <a:ea typeface="+mj-ea"/>
              </a:rPr>
              <a:t>する　</a:t>
            </a:r>
            <a:r>
              <a:rPr lang="ja-JP" altLang="ja-JP" sz="1800" dirty="0" smtClean="0">
                <a:latin typeface="+mj-ea"/>
                <a:ea typeface="+mj-ea"/>
              </a:rPr>
              <a:t>⇒</a:t>
            </a:r>
            <a:r>
              <a:rPr lang="ja-JP" altLang="en-US" sz="1800" dirty="0" smtClean="0">
                <a:latin typeface="+mj-ea"/>
                <a:ea typeface="+mj-ea"/>
              </a:rPr>
              <a:t>名目</a:t>
            </a:r>
            <a:r>
              <a:rPr lang="ja-JP" altLang="ja-JP" sz="1800" dirty="0" smtClean="0">
                <a:latin typeface="+mj-ea"/>
                <a:ea typeface="+mj-ea"/>
              </a:rPr>
              <a:t>貨幣需要関数</a:t>
            </a:r>
            <a:r>
              <a:rPr lang="en-US" altLang="ja-JP" sz="1800" i="1" dirty="0" smtClean="0">
                <a:latin typeface="+mj-ea"/>
                <a:ea typeface="+mj-ea"/>
              </a:rPr>
              <a:t>M</a:t>
            </a:r>
            <a:r>
              <a:rPr lang="en-US" altLang="ja-JP" sz="1800" i="1" baseline="30000" dirty="0" smtClean="0">
                <a:latin typeface="+mj-ea"/>
                <a:ea typeface="+mj-ea"/>
              </a:rPr>
              <a:t>D</a:t>
            </a:r>
            <a:r>
              <a:rPr lang="ja-JP" altLang="en-US" sz="1800" dirty="0" smtClean="0">
                <a:latin typeface="+mj-ea"/>
                <a:ea typeface="+mj-ea"/>
              </a:rPr>
              <a:t>は</a:t>
            </a:r>
            <a:r>
              <a:rPr lang="ja-JP" altLang="ja-JP" sz="1800" dirty="0" smtClean="0">
                <a:latin typeface="+mj-ea"/>
                <a:ea typeface="+mj-ea"/>
              </a:rPr>
              <a:t>、　</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err="1" smtClean="0">
                <a:latin typeface="+mj-ea"/>
                <a:ea typeface="+mj-ea"/>
              </a:rPr>
              <a:t>kPY</a:t>
            </a:r>
            <a:r>
              <a:rPr lang="ja-JP" altLang="ja-JP" sz="1800" dirty="0" smtClean="0">
                <a:latin typeface="+mj-ea"/>
                <a:ea typeface="+mj-ea"/>
              </a:rPr>
              <a:t>＋</a:t>
            </a:r>
            <a:r>
              <a:rPr lang="en-US" altLang="ja-JP" sz="1800" i="1" dirty="0" err="1" smtClean="0">
                <a:latin typeface="+mj-ea"/>
                <a:ea typeface="+mj-ea"/>
              </a:rPr>
              <a:t>hPA</a:t>
            </a:r>
            <a:r>
              <a:rPr lang="ja-JP" altLang="en-US" sz="1800" i="1" dirty="0" err="1" smtClean="0">
                <a:latin typeface="+mj-ea"/>
                <a:ea typeface="+mj-ea"/>
              </a:rPr>
              <a:t>、</a:t>
            </a:r>
            <a:r>
              <a:rPr lang="ja-JP" altLang="en-US" sz="1800" i="1" dirty="0" smtClean="0">
                <a:latin typeface="+mj-ea"/>
                <a:ea typeface="+mj-ea"/>
              </a:rPr>
              <a:t>　　</a:t>
            </a:r>
            <a:r>
              <a:rPr lang="ja-JP" altLang="ja-JP" sz="1800" dirty="0" smtClean="0">
                <a:latin typeface="+mj-ea"/>
                <a:ea typeface="+mj-ea"/>
              </a:rPr>
              <a:t>実質貨幣需要の形では、　</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i="1" dirty="0" smtClean="0">
                <a:latin typeface="+mj-ea"/>
                <a:ea typeface="+mj-ea"/>
              </a:rPr>
              <a:t>P</a:t>
            </a:r>
            <a:r>
              <a:rPr lang="ja-JP" altLang="ja-JP" sz="1800" dirty="0" smtClean="0">
                <a:latin typeface="+mj-ea"/>
                <a:ea typeface="+mj-ea"/>
              </a:rPr>
              <a:t>＝</a:t>
            </a:r>
            <a:r>
              <a:rPr lang="en-US" altLang="ja-JP" sz="1800" i="1" dirty="0" err="1" smtClean="0">
                <a:latin typeface="+mj-ea"/>
                <a:ea typeface="+mj-ea"/>
              </a:rPr>
              <a:t>kY</a:t>
            </a:r>
            <a:r>
              <a:rPr lang="ja-JP" altLang="ja-JP" sz="1800" dirty="0" smtClean="0">
                <a:latin typeface="+mj-ea"/>
                <a:ea typeface="+mj-ea"/>
              </a:rPr>
              <a:t>＋</a:t>
            </a:r>
            <a:r>
              <a:rPr lang="en-US" altLang="ja-JP" sz="1800" i="1" dirty="0" err="1" smtClean="0">
                <a:latin typeface="+mj-ea"/>
                <a:ea typeface="+mj-ea"/>
              </a:rPr>
              <a:t>hA</a:t>
            </a:r>
            <a:endParaRPr lang="ja-JP" altLang="ja-JP" sz="1800" dirty="0" smtClean="0">
              <a:latin typeface="+mj-ea"/>
              <a:ea typeface="+mj-ea"/>
            </a:endParaRPr>
          </a:p>
          <a:p>
            <a:r>
              <a:rPr lang="ja-JP" altLang="ja-JP" sz="1800" dirty="0" smtClean="0">
                <a:latin typeface="+mj-ea"/>
                <a:ea typeface="+mj-ea"/>
              </a:rPr>
              <a:t>マーシャルは数値例では</a:t>
            </a:r>
            <a:r>
              <a:rPr lang="en-US" altLang="ja-JP" sz="1800" i="1" dirty="0" smtClean="0">
                <a:latin typeface="+mj-ea"/>
                <a:ea typeface="+mj-ea"/>
              </a:rPr>
              <a:t>k</a:t>
            </a:r>
            <a:r>
              <a:rPr lang="ja-JP" altLang="ja-JP" sz="1800" dirty="0" smtClean="0">
                <a:latin typeface="+mj-ea"/>
                <a:ea typeface="+mj-ea"/>
              </a:rPr>
              <a:t>＝</a:t>
            </a:r>
            <a:r>
              <a:rPr lang="en-US" altLang="ja-JP" sz="1800" dirty="0" smtClean="0">
                <a:latin typeface="+mj-ea"/>
                <a:ea typeface="+mj-ea"/>
              </a:rPr>
              <a:t>0.1</a:t>
            </a:r>
            <a:r>
              <a:rPr lang="ja-JP" altLang="ja-JP" sz="1800" dirty="0" smtClean="0">
                <a:latin typeface="+mj-ea"/>
                <a:ea typeface="+mj-ea"/>
              </a:rPr>
              <a:t>（</a:t>
            </a:r>
            <a:r>
              <a:rPr lang="en-US" altLang="ja-JP" sz="1800" dirty="0" smtClean="0">
                <a:latin typeface="+mj-ea"/>
                <a:ea typeface="+mj-ea"/>
              </a:rPr>
              <a:t>10</a:t>
            </a:r>
            <a:r>
              <a:rPr lang="ja-JP" altLang="ja-JP" sz="1800" dirty="0" smtClean="0">
                <a:latin typeface="+mj-ea"/>
                <a:ea typeface="+mj-ea"/>
              </a:rPr>
              <a:t>分の</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h</a:t>
            </a:r>
            <a:r>
              <a:rPr lang="ja-JP" altLang="ja-JP" sz="1800" dirty="0" smtClean="0">
                <a:latin typeface="+mj-ea"/>
                <a:ea typeface="+mj-ea"/>
              </a:rPr>
              <a:t>＝</a:t>
            </a:r>
            <a:r>
              <a:rPr lang="en-US" altLang="ja-JP" sz="1800" dirty="0" smtClean="0">
                <a:latin typeface="+mj-ea"/>
                <a:ea typeface="+mj-ea"/>
              </a:rPr>
              <a:t>0.02</a:t>
            </a:r>
            <a:r>
              <a:rPr lang="ja-JP" altLang="ja-JP" sz="1800" dirty="0" smtClean="0">
                <a:latin typeface="+mj-ea"/>
                <a:ea typeface="+mj-ea"/>
              </a:rPr>
              <a:t>（</a:t>
            </a:r>
            <a:r>
              <a:rPr lang="en-US" altLang="ja-JP" sz="1800" dirty="0" smtClean="0">
                <a:latin typeface="+mj-ea"/>
                <a:ea typeface="+mj-ea"/>
              </a:rPr>
              <a:t>50</a:t>
            </a:r>
            <a:r>
              <a:rPr lang="ja-JP" altLang="ja-JP" sz="1800" dirty="0" smtClean="0">
                <a:latin typeface="+mj-ea"/>
                <a:ea typeface="+mj-ea"/>
              </a:rPr>
              <a:t>分の</a:t>
            </a:r>
            <a:r>
              <a:rPr lang="en-US" altLang="ja-JP" sz="1800" dirty="0" smtClean="0">
                <a:latin typeface="+mj-ea"/>
                <a:ea typeface="+mj-ea"/>
              </a:rPr>
              <a:t>1</a:t>
            </a:r>
            <a:r>
              <a:rPr lang="ja-JP" altLang="ja-JP" sz="1800" dirty="0" smtClean="0">
                <a:latin typeface="+mj-ea"/>
                <a:ea typeface="+mj-ea"/>
              </a:rPr>
              <a:t>）、所得</a:t>
            </a:r>
            <a:r>
              <a:rPr lang="en-US" altLang="ja-JP" sz="1800" i="1" dirty="0" smtClean="0">
                <a:latin typeface="+mj-ea"/>
                <a:ea typeface="+mj-ea"/>
              </a:rPr>
              <a:t>PY</a:t>
            </a:r>
            <a:r>
              <a:rPr lang="en-US" altLang="ja-JP" sz="1800" dirty="0" smtClean="0">
                <a:latin typeface="+mj-ea"/>
                <a:ea typeface="+mj-ea"/>
              </a:rPr>
              <a:t>=</a:t>
            </a:r>
            <a:r>
              <a:rPr lang="ja-JP" altLang="ja-JP" sz="1800" dirty="0" smtClean="0">
                <a:latin typeface="+mj-ea"/>
                <a:ea typeface="+mj-ea"/>
              </a:rPr>
              <a:t>小麦</a:t>
            </a:r>
            <a:r>
              <a:rPr lang="en-US" altLang="ja-JP" sz="1800" dirty="0" smtClean="0">
                <a:latin typeface="+mj-ea"/>
                <a:ea typeface="+mj-ea"/>
              </a:rPr>
              <a:t>500</a:t>
            </a:r>
            <a:r>
              <a:rPr lang="ja-JP" altLang="ja-JP" sz="1800" dirty="0" smtClean="0">
                <a:latin typeface="+mj-ea"/>
                <a:ea typeface="+mj-ea"/>
              </a:rPr>
              <a:t>万クォーター、財産</a:t>
            </a:r>
            <a:r>
              <a:rPr lang="en-US" altLang="ja-JP" sz="1800" i="1" dirty="0" smtClean="0">
                <a:latin typeface="+mj-ea"/>
                <a:ea typeface="+mj-ea"/>
              </a:rPr>
              <a:t>PA</a:t>
            </a:r>
            <a:r>
              <a:rPr lang="ja-JP" altLang="ja-JP" sz="1800" dirty="0" smtClean="0">
                <a:latin typeface="+mj-ea"/>
                <a:ea typeface="+mj-ea"/>
              </a:rPr>
              <a:t>＝小麦</a:t>
            </a:r>
            <a:r>
              <a:rPr lang="en-US" altLang="ja-JP" sz="1800" dirty="0" smtClean="0">
                <a:latin typeface="+mj-ea"/>
                <a:ea typeface="+mj-ea"/>
              </a:rPr>
              <a:t>2500</a:t>
            </a:r>
            <a:r>
              <a:rPr lang="ja-JP" altLang="ja-JP" sz="1800" dirty="0" smtClean="0">
                <a:latin typeface="+mj-ea"/>
                <a:ea typeface="+mj-ea"/>
              </a:rPr>
              <a:t>万クォーターとしたので、貨幣需要は、</a:t>
            </a:r>
          </a:p>
          <a:p>
            <a:r>
              <a:rPr lang="ja-JP" altLang="ja-JP" sz="1800" dirty="0" smtClean="0">
                <a:latin typeface="+mj-ea"/>
                <a:ea typeface="+mj-ea"/>
              </a:rPr>
              <a:t>　　</a:t>
            </a:r>
            <a:r>
              <a:rPr lang="en-US" altLang="ja-JP" sz="1800" i="1" dirty="0" smtClean="0">
                <a:latin typeface="+mj-ea"/>
                <a:ea typeface="+mj-ea"/>
              </a:rPr>
              <a:t>M</a:t>
            </a:r>
            <a:r>
              <a:rPr lang="en-US" altLang="ja-JP" sz="1800" i="1" baseline="30000" dirty="0" smtClean="0">
                <a:latin typeface="+mj-ea"/>
                <a:ea typeface="+mj-ea"/>
              </a:rPr>
              <a:t>D</a:t>
            </a:r>
            <a:r>
              <a:rPr lang="ja-JP" altLang="ja-JP" sz="1800" dirty="0" smtClean="0">
                <a:latin typeface="+mj-ea"/>
                <a:ea typeface="+mj-ea"/>
              </a:rPr>
              <a:t>＝</a:t>
            </a:r>
            <a:r>
              <a:rPr lang="en-US" altLang="ja-JP" sz="1800" dirty="0" smtClean="0">
                <a:latin typeface="+mj-ea"/>
                <a:ea typeface="+mj-ea"/>
              </a:rPr>
              <a:t>0.1</a:t>
            </a:r>
            <a:r>
              <a:rPr lang="ja-JP" altLang="ja-JP" sz="1800" dirty="0" smtClean="0">
                <a:latin typeface="+mj-ea"/>
                <a:ea typeface="+mj-ea"/>
              </a:rPr>
              <a:t>×</a:t>
            </a:r>
            <a:r>
              <a:rPr lang="en-US" altLang="ja-JP" sz="1800" dirty="0" smtClean="0">
                <a:latin typeface="+mj-ea"/>
                <a:ea typeface="+mj-ea"/>
              </a:rPr>
              <a:t>500</a:t>
            </a:r>
            <a:r>
              <a:rPr lang="ja-JP" altLang="ja-JP" sz="1800" dirty="0" smtClean="0">
                <a:latin typeface="+mj-ea"/>
                <a:ea typeface="+mj-ea"/>
              </a:rPr>
              <a:t>万＋</a:t>
            </a:r>
            <a:r>
              <a:rPr lang="en-US" altLang="ja-JP" sz="1800" dirty="0" smtClean="0">
                <a:latin typeface="+mj-ea"/>
                <a:ea typeface="+mj-ea"/>
              </a:rPr>
              <a:t>0.02</a:t>
            </a:r>
            <a:r>
              <a:rPr lang="ja-JP" altLang="ja-JP" sz="1800" dirty="0" smtClean="0">
                <a:latin typeface="+mj-ea"/>
                <a:ea typeface="+mj-ea"/>
              </a:rPr>
              <a:t>×</a:t>
            </a:r>
            <a:r>
              <a:rPr lang="en-US" altLang="ja-JP" sz="1800" dirty="0" smtClean="0">
                <a:latin typeface="+mj-ea"/>
                <a:ea typeface="+mj-ea"/>
              </a:rPr>
              <a:t>2500</a:t>
            </a:r>
            <a:r>
              <a:rPr lang="ja-JP" altLang="ja-JP" sz="1800" dirty="0" smtClean="0">
                <a:latin typeface="+mj-ea"/>
                <a:ea typeface="+mj-ea"/>
              </a:rPr>
              <a:t>万＝</a:t>
            </a:r>
            <a:r>
              <a:rPr lang="en-US" altLang="ja-JP" sz="1800" dirty="0" smtClean="0">
                <a:latin typeface="+mj-ea"/>
                <a:ea typeface="+mj-ea"/>
              </a:rPr>
              <a:t>50</a:t>
            </a:r>
            <a:r>
              <a:rPr lang="ja-JP" altLang="ja-JP" sz="1800" dirty="0" smtClean="0">
                <a:latin typeface="+mj-ea"/>
                <a:ea typeface="+mj-ea"/>
              </a:rPr>
              <a:t>万＋</a:t>
            </a:r>
            <a:r>
              <a:rPr lang="en-US" altLang="ja-JP" sz="1800" dirty="0" smtClean="0">
                <a:latin typeface="+mj-ea"/>
                <a:ea typeface="+mj-ea"/>
              </a:rPr>
              <a:t>50</a:t>
            </a:r>
            <a:r>
              <a:rPr lang="ja-JP" altLang="ja-JP" sz="1800" dirty="0" smtClean="0">
                <a:latin typeface="+mj-ea"/>
                <a:ea typeface="+mj-ea"/>
              </a:rPr>
              <a:t>万＝</a:t>
            </a:r>
            <a:r>
              <a:rPr lang="en-US" altLang="ja-JP" sz="1800" dirty="0" smtClean="0">
                <a:latin typeface="+mj-ea"/>
                <a:ea typeface="+mj-ea"/>
              </a:rPr>
              <a:t>100</a:t>
            </a:r>
            <a:r>
              <a:rPr lang="ja-JP" altLang="ja-JP" sz="1800" dirty="0" smtClean="0">
                <a:latin typeface="+mj-ea"/>
                <a:ea typeface="+mj-ea"/>
              </a:rPr>
              <a:t>万（クォーター）</a:t>
            </a:r>
          </a:p>
          <a:p>
            <a:r>
              <a:rPr lang="ja-JP" altLang="ja-JP" sz="1800" dirty="0" smtClean="0">
                <a:latin typeface="+mj-ea"/>
                <a:ea typeface="+mj-ea"/>
              </a:rPr>
              <a:t>貨幣供給量</a:t>
            </a:r>
            <a:r>
              <a:rPr lang="en-US" altLang="ja-JP" sz="1800" i="1" dirty="0" smtClean="0">
                <a:latin typeface="+mj-ea"/>
                <a:ea typeface="+mj-ea"/>
              </a:rPr>
              <a:t>M</a:t>
            </a:r>
            <a:r>
              <a:rPr lang="ja-JP" altLang="ja-JP" sz="1800" dirty="0" smtClean="0">
                <a:latin typeface="+mj-ea"/>
                <a:ea typeface="+mj-ea"/>
              </a:rPr>
              <a:t>が与えられると均衡では、</a:t>
            </a:r>
            <a:r>
              <a:rPr lang="en-US" altLang="ja-JP" sz="1800" i="1" dirty="0" smtClean="0">
                <a:latin typeface="+mj-ea"/>
                <a:ea typeface="+mj-ea"/>
              </a:rPr>
              <a:t>M</a:t>
            </a:r>
            <a:r>
              <a:rPr lang="ja-JP" altLang="ja-JP" sz="1800" dirty="0" smtClean="0">
                <a:latin typeface="+mj-ea"/>
                <a:ea typeface="+mj-ea"/>
              </a:rPr>
              <a:t>＝</a:t>
            </a:r>
            <a:r>
              <a:rPr lang="en-US" altLang="ja-JP" sz="1800" i="1" dirty="0" err="1" smtClean="0">
                <a:latin typeface="+mj-ea"/>
                <a:ea typeface="+mj-ea"/>
              </a:rPr>
              <a:t>kPY</a:t>
            </a:r>
            <a:r>
              <a:rPr lang="ja-JP" altLang="ja-JP" sz="1800" dirty="0" smtClean="0">
                <a:latin typeface="+mj-ea"/>
                <a:ea typeface="+mj-ea"/>
              </a:rPr>
              <a:t>＋</a:t>
            </a:r>
            <a:r>
              <a:rPr lang="en-US" altLang="ja-JP" sz="1800" i="1" dirty="0" err="1" smtClean="0">
                <a:latin typeface="+mj-ea"/>
                <a:ea typeface="+mj-ea"/>
              </a:rPr>
              <a:t>hPA</a:t>
            </a:r>
            <a:r>
              <a:rPr lang="ja-JP" altLang="ja-JP" sz="1800" dirty="0" smtClean="0">
                <a:latin typeface="+mj-ea"/>
                <a:ea typeface="+mj-ea"/>
              </a:rPr>
              <a:t>　</a:t>
            </a:r>
            <a:r>
              <a:rPr lang="ja-JP" altLang="en-US" sz="1800" dirty="0" smtClean="0">
                <a:latin typeface="+mj-ea"/>
                <a:ea typeface="+mj-ea"/>
              </a:rPr>
              <a:t>ないし</a:t>
            </a:r>
            <a:r>
              <a:rPr lang="en-US" altLang="ja-JP" sz="1800" i="1" dirty="0" smtClean="0">
                <a:latin typeface="+mj-ea"/>
                <a:ea typeface="+mj-ea"/>
              </a:rPr>
              <a:t>M</a:t>
            </a:r>
            <a:r>
              <a:rPr lang="ja-JP" altLang="ja-JP" sz="1800" dirty="0" smtClean="0">
                <a:latin typeface="+mj-ea"/>
                <a:ea typeface="+mj-ea"/>
              </a:rPr>
              <a:t>／</a:t>
            </a:r>
            <a:r>
              <a:rPr lang="en-US" altLang="ja-JP" sz="1800" i="1" dirty="0" smtClean="0">
                <a:latin typeface="+mj-ea"/>
                <a:ea typeface="+mj-ea"/>
              </a:rPr>
              <a:t>P</a:t>
            </a:r>
            <a:r>
              <a:rPr lang="ja-JP" altLang="ja-JP" sz="1800" dirty="0" smtClean="0">
                <a:latin typeface="+mj-ea"/>
                <a:ea typeface="+mj-ea"/>
              </a:rPr>
              <a:t>＝</a:t>
            </a:r>
            <a:r>
              <a:rPr lang="en-US" altLang="ja-JP" sz="1800" i="1" dirty="0" err="1" smtClean="0">
                <a:latin typeface="+mj-ea"/>
                <a:ea typeface="+mj-ea"/>
              </a:rPr>
              <a:t>kY</a:t>
            </a:r>
            <a:r>
              <a:rPr lang="ja-JP" altLang="ja-JP" sz="1800" dirty="0" smtClean="0">
                <a:latin typeface="+mj-ea"/>
                <a:ea typeface="+mj-ea"/>
              </a:rPr>
              <a:t>＋</a:t>
            </a:r>
            <a:r>
              <a:rPr lang="en-US" altLang="ja-JP" sz="1800" i="1" dirty="0" err="1" smtClean="0">
                <a:latin typeface="+mj-ea"/>
                <a:ea typeface="+mj-ea"/>
              </a:rPr>
              <a:t>hA</a:t>
            </a:r>
            <a:endParaRPr lang="ja-JP" altLang="ja-JP" sz="1800" dirty="0" smtClean="0">
              <a:latin typeface="+mj-ea"/>
              <a:ea typeface="+mj-ea"/>
            </a:endParaRPr>
          </a:p>
          <a:p>
            <a:r>
              <a:rPr lang="ja-JP" altLang="ja-JP" sz="1800" dirty="0" smtClean="0">
                <a:latin typeface="+mj-ea"/>
                <a:ea typeface="+mj-ea"/>
              </a:rPr>
              <a:t>需給不一致の場合は、物価</a:t>
            </a:r>
            <a:r>
              <a:rPr lang="en-US" altLang="ja-JP" sz="1800" i="1" dirty="0" smtClean="0">
                <a:latin typeface="+mj-ea"/>
                <a:ea typeface="+mj-ea"/>
              </a:rPr>
              <a:t>P</a:t>
            </a:r>
            <a:r>
              <a:rPr lang="ja-JP" altLang="ja-JP" sz="1800" dirty="0" smtClean="0">
                <a:latin typeface="+mj-ea"/>
                <a:ea typeface="+mj-ea"/>
              </a:rPr>
              <a:t>や係数の</a:t>
            </a:r>
            <a:r>
              <a:rPr lang="en-US" altLang="ja-JP" sz="1800" i="1" dirty="0" smtClean="0">
                <a:latin typeface="+mj-ea"/>
                <a:ea typeface="+mj-ea"/>
              </a:rPr>
              <a:t>k</a:t>
            </a:r>
            <a:r>
              <a:rPr lang="ja-JP" altLang="ja-JP" sz="1800" dirty="0" smtClean="0">
                <a:latin typeface="+mj-ea"/>
                <a:ea typeface="+mj-ea"/>
              </a:rPr>
              <a:t>や</a:t>
            </a:r>
            <a:r>
              <a:rPr lang="en-US" altLang="ja-JP" sz="1800" i="1" dirty="0" smtClean="0">
                <a:latin typeface="+mj-ea"/>
                <a:ea typeface="+mj-ea"/>
              </a:rPr>
              <a:t>h</a:t>
            </a:r>
            <a:r>
              <a:rPr lang="ja-JP" altLang="ja-JP" sz="1800" dirty="0" smtClean="0">
                <a:latin typeface="+mj-ea"/>
                <a:ea typeface="+mj-ea"/>
              </a:rPr>
              <a:t>が変動して調整</a:t>
            </a:r>
            <a:r>
              <a:rPr lang="ja-JP" altLang="en-US" sz="1800" dirty="0" smtClean="0">
                <a:latin typeface="+mj-ea"/>
                <a:ea typeface="+mj-ea"/>
              </a:rPr>
              <a:t>　</a:t>
            </a:r>
            <a:r>
              <a:rPr lang="ja-JP" altLang="ja-JP" sz="1800" dirty="0" smtClean="0">
                <a:latin typeface="+mj-ea"/>
                <a:ea typeface="+mj-ea"/>
              </a:rPr>
              <a:t>⇒物価</a:t>
            </a:r>
            <a:r>
              <a:rPr lang="en-US" altLang="ja-JP" sz="1800" i="1" dirty="0" smtClean="0">
                <a:latin typeface="+mj-ea"/>
                <a:ea typeface="+mj-ea"/>
              </a:rPr>
              <a:t>P</a:t>
            </a:r>
            <a:r>
              <a:rPr lang="ja-JP" altLang="ja-JP" sz="1800" dirty="0" smtClean="0">
                <a:latin typeface="+mj-ea"/>
                <a:ea typeface="+mj-ea"/>
              </a:rPr>
              <a:t>が調整するのは貨幣数量説の考え方、</a:t>
            </a:r>
            <a:r>
              <a:rPr lang="ja-JP" altLang="ja-JP" sz="1800" b="1" dirty="0" smtClean="0">
                <a:latin typeface="+mj-ea"/>
                <a:ea typeface="+mj-ea"/>
              </a:rPr>
              <a:t>現金残高数量説</a:t>
            </a:r>
            <a:r>
              <a:rPr lang="ja-JP" altLang="ja-JP" sz="1800" dirty="0" smtClean="0">
                <a:latin typeface="+mj-ea"/>
                <a:ea typeface="+mj-ea"/>
              </a:rPr>
              <a:t>（</a:t>
            </a:r>
            <a:r>
              <a:rPr lang="en-US" altLang="ja-JP" sz="1800" dirty="0" smtClean="0">
                <a:latin typeface="+mj-ea"/>
                <a:ea typeface="+mj-ea"/>
              </a:rPr>
              <a:t>quantity theory of cash balance</a:t>
            </a:r>
            <a:r>
              <a:rPr lang="ja-JP" altLang="ja-JP" sz="1800" dirty="0" smtClean="0">
                <a:latin typeface="+mj-ea"/>
                <a:ea typeface="+mj-ea"/>
              </a:rPr>
              <a:t>）</a:t>
            </a:r>
          </a:p>
          <a:p>
            <a:r>
              <a:rPr lang="ja-JP" altLang="ja-JP" sz="1800" dirty="0" smtClean="0">
                <a:latin typeface="+mj-ea"/>
                <a:ea typeface="+mj-ea"/>
              </a:rPr>
              <a:t>しかし係数の</a:t>
            </a:r>
            <a:r>
              <a:rPr lang="en-US" altLang="ja-JP" sz="1800" i="1" dirty="0" smtClean="0">
                <a:latin typeface="+mj-ea"/>
                <a:ea typeface="+mj-ea"/>
              </a:rPr>
              <a:t>k</a:t>
            </a:r>
            <a:r>
              <a:rPr lang="ja-JP" altLang="ja-JP" sz="1800" dirty="0" smtClean="0">
                <a:latin typeface="+mj-ea"/>
                <a:ea typeface="+mj-ea"/>
              </a:rPr>
              <a:t>や</a:t>
            </a:r>
            <a:r>
              <a:rPr lang="en-US" altLang="ja-JP" sz="1800" i="1" dirty="0" smtClean="0">
                <a:latin typeface="+mj-ea"/>
                <a:ea typeface="+mj-ea"/>
              </a:rPr>
              <a:t>h</a:t>
            </a:r>
            <a:r>
              <a:rPr lang="ja-JP" altLang="ja-JP" sz="1800" dirty="0" smtClean="0">
                <a:latin typeface="+mj-ea"/>
                <a:ea typeface="+mj-ea"/>
              </a:rPr>
              <a:t>が変化するのは、貨幣数量説とは異なる独自の考え方</a:t>
            </a:r>
            <a:endParaRPr lang="en-US" altLang="ja-JP" sz="1800" dirty="0" smtClean="0">
              <a:latin typeface="+mj-ea"/>
              <a:ea typeface="+mj-ea"/>
            </a:endParaRPr>
          </a:p>
          <a:p>
            <a:pPr>
              <a:buNone/>
            </a:pPr>
            <a:endParaRPr lang="en-US" altLang="ja-JP" sz="1800" dirty="0" smtClean="0">
              <a:latin typeface="+mj-ea"/>
              <a:ea typeface="+mj-ea"/>
            </a:endParaRPr>
          </a:p>
          <a:p>
            <a:pPr>
              <a:buNone/>
            </a:pPr>
            <a:endParaRPr lang="ja-JP" altLang="ja-JP" sz="1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1"/>
            <a:ext cx="9144000" cy="332655"/>
          </a:xfrm>
        </p:spPr>
        <p:txBody>
          <a:bodyPr>
            <a:noAutofit/>
          </a:bodyPr>
          <a:lstStyle/>
          <a:p>
            <a:r>
              <a:rPr lang="ja-JP" altLang="en-US" sz="1600" b="1" dirty="0" smtClean="0"/>
              <a:t>７</a:t>
            </a:r>
            <a:r>
              <a:rPr lang="en-US" altLang="ja-JP" sz="1600" b="1" dirty="0" smtClean="0"/>
              <a:t>B</a:t>
            </a:r>
            <a:r>
              <a:rPr lang="ja-JP" altLang="ja-JP" sz="1600" b="1" dirty="0" err="1" smtClean="0"/>
              <a:t>．</a:t>
            </a:r>
            <a:r>
              <a:rPr lang="en-US" altLang="ja-JP" sz="1600" b="1" dirty="0" smtClean="0"/>
              <a:t>Cambridge </a:t>
            </a:r>
            <a:r>
              <a:rPr lang="en-US" altLang="ja-JP" sz="1600" b="1" dirty="0" smtClean="0"/>
              <a:t>Quantity Theory of Cash </a:t>
            </a:r>
            <a:r>
              <a:rPr lang="en-US" altLang="ja-JP" sz="1600" b="1" dirty="0" smtClean="0"/>
              <a:t>Balance   </a:t>
            </a:r>
            <a:r>
              <a:rPr lang="ja-JP" altLang="ja-JP" sz="1600" b="1" dirty="0" smtClean="0"/>
              <a:t>ケンブリッジ</a:t>
            </a:r>
            <a:r>
              <a:rPr lang="ja-JP" altLang="ja-JP" sz="1600" b="1" dirty="0" smtClean="0"/>
              <a:t>の現金残高数量説</a:t>
            </a:r>
            <a:r>
              <a:rPr lang="ja-JP" altLang="en-US" sz="1600" b="1" dirty="0" smtClean="0"/>
              <a:t>　</a:t>
            </a:r>
            <a:endParaRPr lang="ja-JP" altLang="en-US" sz="1600" dirty="0" smtClean="0">
              <a:solidFill>
                <a:schemeClr val="tx1"/>
              </a:solidFill>
              <a:latin typeface="ＭＳ 明朝" pitchFamily="17" charset="-128"/>
              <a:ea typeface="ＭＳ ゴシック" pitchFamily="49" charset="-128"/>
            </a:endParaRPr>
          </a:p>
        </p:txBody>
      </p:sp>
      <p:sp>
        <p:nvSpPr>
          <p:cNvPr id="10243" name="Rectangle 3"/>
          <p:cNvSpPr>
            <a:spLocks noGrp="1" noChangeArrowheads="1"/>
          </p:cNvSpPr>
          <p:nvPr>
            <p:ph idx="1"/>
          </p:nvPr>
        </p:nvSpPr>
        <p:spPr>
          <a:xfrm>
            <a:off x="0" y="332656"/>
            <a:ext cx="9144000" cy="6525344"/>
          </a:xfrm>
        </p:spPr>
        <p:txBody>
          <a:bodyPr>
            <a:normAutofit lnSpcReduction="10000"/>
          </a:bodyPr>
          <a:lstStyle/>
          <a:p>
            <a:pPr>
              <a:buNone/>
            </a:pPr>
            <a:r>
              <a:rPr lang="en-US" altLang="ja-JP" sz="1800" dirty="0" err="1" smtClean="0"/>
              <a:t>Pigou</a:t>
            </a:r>
            <a:r>
              <a:rPr lang="en-US" altLang="ja-JP" sz="1800" dirty="0" smtClean="0"/>
              <a:t>, a disciple of Marshall, expressed the total assets measured by wheat as </a:t>
            </a:r>
            <a:r>
              <a:rPr lang="en-US" altLang="ja-JP" sz="1800" i="1" dirty="0" smtClean="0"/>
              <a:t>Y </a:t>
            </a:r>
          </a:p>
          <a:p>
            <a:pPr>
              <a:buNone/>
            </a:pPr>
            <a:r>
              <a:rPr lang="en-US" altLang="ja-JP" sz="1800" i="1" dirty="0" smtClean="0"/>
              <a:t>      </a:t>
            </a:r>
            <a:r>
              <a:rPr lang="en-US" altLang="ja-JP" sz="1800" dirty="0" smtClean="0"/>
              <a:t>⇒ </a:t>
            </a:r>
            <a:r>
              <a:rPr lang="en-US" altLang="ja-JP" sz="1800" i="1" dirty="0" smtClean="0"/>
              <a:t>M</a:t>
            </a:r>
            <a:r>
              <a:rPr lang="ja-JP" altLang="ja-JP" sz="1800" dirty="0" smtClean="0"/>
              <a:t>＝</a:t>
            </a:r>
            <a:r>
              <a:rPr lang="en-US" altLang="ja-JP" sz="1800" i="1" dirty="0" err="1" smtClean="0"/>
              <a:t>kPY</a:t>
            </a:r>
            <a:r>
              <a:rPr lang="ja-JP" altLang="ja-JP" sz="1800" dirty="0" smtClean="0"/>
              <a:t>　</a:t>
            </a:r>
            <a:r>
              <a:rPr lang="en-US" altLang="ja-JP" sz="1800" dirty="0" smtClean="0"/>
              <a:t>or  </a:t>
            </a:r>
            <a:r>
              <a:rPr lang="en-US" altLang="ja-JP" sz="1800" i="1" dirty="0" smtClean="0"/>
              <a:t>M</a:t>
            </a:r>
            <a:r>
              <a:rPr lang="ja-JP" altLang="ja-JP" sz="1800" dirty="0" smtClean="0"/>
              <a:t>／</a:t>
            </a:r>
            <a:r>
              <a:rPr lang="en-US" altLang="ja-JP" sz="1800" i="1" dirty="0" smtClean="0"/>
              <a:t>P</a:t>
            </a:r>
            <a:r>
              <a:rPr lang="ja-JP" altLang="ja-JP" sz="1800" dirty="0" smtClean="0"/>
              <a:t>＝</a:t>
            </a:r>
            <a:r>
              <a:rPr lang="en-US" altLang="ja-JP" sz="1800" i="1" dirty="0" err="1" smtClean="0"/>
              <a:t>kY</a:t>
            </a:r>
            <a:r>
              <a:rPr lang="en-US" altLang="ja-JP" sz="1800" i="1" dirty="0" smtClean="0"/>
              <a:t> </a:t>
            </a:r>
            <a:endParaRPr lang="en-US" altLang="ja-JP" sz="1800" dirty="0" smtClean="0"/>
          </a:p>
          <a:p>
            <a:pPr>
              <a:buNone/>
            </a:pPr>
            <a:r>
              <a:rPr lang="en-US" altLang="ja-JP" sz="1800" dirty="0" smtClean="0"/>
              <a:t>They are called </a:t>
            </a:r>
            <a:r>
              <a:rPr lang="en-US" altLang="ja-JP" sz="1800" b="1" dirty="0" smtClean="0"/>
              <a:t>Cambridge equation of exchange, cash balance equation </a:t>
            </a:r>
          </a:p>
          <a:p>
            <a:pPr>
              <a:buNone/>
            </a:pPr>
            <a:r>
              <a:rPr lang="en-US" altLang="ja-JP" sz="1800" dirty="0" smtClean="0"/>
              <a:t>Rewrite it to obtain </a:t>
            </a:r>
            <a:r>
              <a:rPr lang="en-US" altLang="ja-JP" sz="1800" i="1" dirty="0" smtClean="0"/>
              <a:t>k</a:t>
            </a:r>
            <a:r>
              <a:rPr lang="ja-JP" altLang="ja-JP" sz="1800" dirty="0" smtClean="0"/>
              <a:t>＝</a:t>
            </a:r>
            <a:r>
              <a:rPr lang="en-US" altLang="ja-JP" sz="1800" i="1" dirty="0" smtClean="0"/>
              <a:t>M</a:t>
            </a:r>
            <a:r>
              <a:rPr lang="ja-JP" altLang="ja-JP" sz="1800" dirty="0" smtClean="0"/>
              <a:t>／</a:t>
            </a:r>
            <a:r>
              <a:rPr lang="en-US" altLang="ja-JP" sz="1800" i="1" dirty="0" smtClean="0"/>
              <a:t>PY </a:t>
            </a:r>
            <a:r>
              <a:rPr lang="ja-JP" altLang="en-US" sz="1800" dirty="0" smtClean="0"/>
              <a:t>＝</a:t>
            </a:r>
            <a:r>
              <a:rPr lang="en-US" altLang="ja-JP" sz="1800" dirty="0" smtClean="0"/>
              <a:t>percentage of money holdings against nominal income </a:t>
            </a:r>
            <a:r>
              <a:rPr lang="en-US" altLang="ja-JP" sz="1800" i="1" dirty="0" smtClean="0"/>
              <a:t>PY </a:t>
            </a:r>
            <a:r>
              <a:rPr lang="ja-JP" altLang="en-US" sz="1800" dirty="0" smtClean="0"/>
              <a:t>＝</a:t>
            </a:r>
            <a:r>
              <a:rPr lang="en-US" altLang="ja-JP" sz="1800" dirty="0" smtClean="0"/>
              <a:t> </a:t>
            </a:r>
            <a:r>
              <a:rPr lang="en-US" altLang="ja-JP" sz="1800" b="1" dirty="0" err="1" smtClean="0"/>
              <a:t>Marshallian</a:t>
            </a:r>
            <a:r>
              <a:rPr lang="en-US" altLang="ja-JP" sz="1800" b="1" dirty="0" smtClean="0"/>
              <a:t> </a:t>
            </a:r>
            <a:r>
              <a:rPr lang="en-US" altLang="ja-JP" sz="1800" b="1" i="1" dirty="0" smtClean="0"/>
              <a:t>k </a:t>
            </a:r>
            <a:r>
              <a:rPr lang="en-US" altLang="ja-JP" sz="1800" dirty="0" smtClean="0"/>
              <a:t/>
            </a:r>
            <a:br>
              <a:rPr lang="en-US" altLang="ja-JP" sz="1800" dirty="0" smtClean="0"/>
            </a:br>
            <a:r>
              <a:rPr lang="en-US" altLang="ja-JP" sz="1800" dirty="0" smtClean="0"/>
              <a:t>⇒ One indicator to judge whether the relationship between money supply and real economy is appropriate</a:t>
            </a:r>
          </a:p>
          <a:p>
            <a:pPr>
              <a:buNone/>
            </a:pPr>
            <a:r>
              <a:rPr lang="en-US" altLang="ja-JP" sz="1800" dirty="0" smtClean="0"/>
              <a:t>If we set </a:t>
            </a:r>
            <a:r>
              <a:rPr lang="en-US" altLang="ja-JP" sz="1800" b="1" i="1" dirty="0" smtClean="0"/>
              <a:t>k</a:t>
            </a:r>
            <a:r>
              <a:rPr lang="ja-JP" altLang="ja-JP" sz="1800" b="1" dirty="0" smtClean="0"/>
              <a:t>＝</a:t>
            </a:r>
            <a:r>
              <a:rPr lang="en-US" altLang="ja-JP" sz="1800" b="1" dirty="0" smtClean="0"/>
              <a:t>1</a:t>
            </a:r>
            <a:r>
              <a:rPr lang="ja-JP" altLang="ja-JP" sz="1800" b="1" dirty="0" smtClean="0"/>
              <a:t>／</a:t>
            </a:r>
            <a:r>
              <a:rPr lang="en-US" altLang="ja-JP" sz="1800" b="1" i="1" dirty="0" smtClean="0"/>
              <a:t>V</a:t>
            </a:r>
            <a:r>
              <a:rPr lang="en-US" altLang="ja-JP" sz="1800" dirty="0" smtClean="0"/>
              <a:t>, we obtain </a:t>
            </a:r>
            <a:r>
              <a:rPr lang="en-US" altLang="ja-JP" sz="1800" i="1" dirty="0" smtClean="0"/>
              <a:t>MV</a:t>
            </a:r>
            <a:r>
              <a:rPr lang="ja-JP" altLang="ja-JP" sz="1800" dirty="0" smtClean="0"/>
              <a:t>＝</a:t>
            </a:r>
            <a:r>
              <a:rPr lang="en-US" altLang="ja-JP" sz="1800" i="1" dirty="0" smtClean="0"/>
              <a:t>PY .</a:t>
            </a:r>
            <a:endParaRPr lang="en-US" altLang="ja-JP" sz="1800" dirty="0" smtClean="0"/>
          </a:p>
          <a:p>
            <a:pPr>
              <a:buNone/>
            </a:pPr>
            <a:r>
              <a:rPr lang="en-US" altLang="ja-JP" sz="1800" b="1" dirty="0" smtClean="0"/>
              <a:t>It matches Fischer's exchange equation</a:t>
            </a:r>
            <a:r>
              <a:rPr lang="en-US" altLang="ja-JP" sz="1800" dirty="0" smtClean="0"/>
              <a:t>, it is one form of the quantity theory of money, but it is different in that</a:t>
            </a:r>
            <a:r>
              <a:rPr lang="en-US" altLang="ja-JP" sz="1800" i="1" dirty="0" smtClean="0"/>
              <a:t> </a:t>
            </a:r>
            <a:r>
              <a:rPr lang="en-US" altLang="ja-JP" sz="1800" b="1" i="1" dirty="0" smtClean="0"/>
              <a:t>k </a:t>
            </a:r>
            <a:r>
              <a:rPr lang="en-US" altLang="ja-JP" sz="1800" b="1" dirty="0" smtClean="0"/>
              <a:t>is considered variable</a:t>
            </a:r>
            <a:r>
              <a:rPr lang="en-US" altLang="ja-JP" sz="1800" dirty="0" smtClean="0"/>
              <a:t>.</a:t>
            </a:r>
            <a:br>
              <a:rPr lang="en-US" altLang="ja-JP" sz="1800" dirty="0" smtClean="0"/>
            </a:br>
            <a:r>
              <a:rPr lang="en-US" altLang="ja-JP" sz="1800" dirty="0" smtClean="0"/>
              <a:t>⇒ Therefore Cambridge exchange equation, while drawing on the flow of the quantity theory of money, played a role of the bridge that leads to Keynes' liquidity preference theory</a:t>
            </a:r>
            <a:r>
              <a:rPr lang="en-US" altLang="ja-JP" sz="1800" dirty="0" smtClean="0"/>
              <a:t>.</a:t>
            </a:r>
          </a:p>
          <a:p>
            <a:r>
              <a:rPr lang="ja-JP" altLang="ja-JP" sz="1800" dirty="0" smtClean="0">
                <a:latin typeface="+mj-ea"/>
                <a:ea typeface="+mj-ea"/>
              </a:rPr>
              <a:t>マーシャル門下のピグー</a:t>
            </a:r>
            <a:r>
              <a:rPr lang="ja-JP" altLang="en-US" sz="1800" dirty="0" smtClean="0">
                <a:latin typeface="+mj-ea"/>
                <a:ea typeface="+mj-ea"/>
              </a:rPr>
              <a:t>は</a:t>
            </a:r>
            <a:r>
              <a:rPr lang="ja-JP" altLang="ja-JP" sz="1800" dirty="0" smtClean="0">
                <a:latin typeface="+mj-ea"/>
                <a:ea typeface="+mj-ea"/>
              </a:rPr>
              <a:t>小麦で測った全資力をまとめて</a:t>
            </a:r>
            <a:r>
              <a:rPr lang="en-US" altLang="ja-JP" sz="1800" i="1" dirty="0" smtClean="0">
                <a:latin typeface="+mj-ea"/>
                <a:ea typeface="+mj-ea"/>
              </a:rPr>
              <a:t>Y</a:t>
            </a:r>
          </a:p>
          <a:p>
            <a:r>
              <a:rPr lang="ja-JP" altLang="en-US" sz="1800" i="1" dirty="0" smtClean="0">
                <a:latin typeface="+mj-ea"/>
                <a:ea typeface="+mj-ea"/>
              </a:rPr>
              <a:t>⇒</a:t>
            </a:r>
            <a:r>
              <a:rPr lang="ja-JP" altLang="ja-JP" sz="1800" dirty="0" smtClean="0">
                <a:latin typeface="+mj-ea"/>
                <a:ea typeface="+mj-ea"/>
              </a:rPr>
              <a:t>　</a:t>
            </a:r>
            <a:r>
              <a:rPr lang="en-US" altLang="ja-JP" sz="1800" i="1" dirty="0" smtClean="0">
                <a:latin typeface="+mj-ea"/>
                <a:ea typeface="+mj-ea"/>
              </a:rPr>
              <a:t>M</a:t>
            </a:r>
            <a:r>
              <a:rPr lang="ja-JP" altLang="ja-JP" sz="1800" dirty="0" smtClean="0">
                <a:latin typeface="+mj-ea"/>
                <a:ea typeface="+mj-ea"/>
              </a:rPr>
              <a:t>＝</a:t>
            </a:r>
            <a:r>
              <a:rPr lang="en-US" altLang="ja-JP" sz="1800" i="1" dirty="0" err="1" smtClean="0">
                <a:latin typeface="+mj-ea"/>
                <a:ea typeface="+mj-ea"/>
              </a:rPr>
              <a:t>kPY</a:t>
            </a:r>
            <a:r>
              <a:rPr lang="ja-JP" altLang="ja-JP" sz="1800" dirty="0" smtClean="0">
                <a:latin typeface="+mj-ea"/>
                <a:ea typeface="+mj-ea"/>
              </a:rPr>
              <a:t>　　あるいは　　</a:t>
            </a:r>
            <a:r>
              <a:rPr lang="en-US" altLang="ja-JP" sz="1800" i="1" dirty="0" smtClean="0">
                <a:latin typeface="+mj-ea"/>
                <a:ea typeface="+mj-ea"/>
              </a:rPr>
              <a:t>M</a:t>
            </a:r>
            <a:r>
              <a:rPr lang="ja-JP" altLang="ja-JP" sz="1800" dirty="0" smtClean="0">
                <a:latin typeface="+mj-ea"/>
                <a:ea typeface="+mj-ea"/>
              </a:rPr>
              <a:t>／</a:t>
            </a:r>
            <a:r>
              <a:rPr lang="en-US" altLang="ja-JP" sz="1800" i="1" dirty="0" smtClean="0">
                <a:latin typeface="+mj-ea"/>
                <a:ea typeface="+mj-ea"/>
              </a:rPr>
              <a:t>P</a:t>
            </a:r>
            <a:r>
              <a:rPr lang="ja-JP" altLang="ja-JP" sz="1800" dirty="0" smtClean="0">
                <a:latin typeface="+mj-ea"/>
                <a:ea typeface="+mj-ea"/>
              </a:rPr>
              <a:t>＝</a:t>
            </a:r>
            <a:r>
              <a:rPr lang="en-US" altLang="ja-JP" sz="1800" i="1" dirty="0" err="1" smtClean="0">
                <a:latin typeface="+mj-ea"/>
                <a:ea typeface="+mj-ea"/>
              </a:rPr>
              <a:t>kY</a:t>
            </a:r>
            <a:endParaRPr lang="ja-JP" altLang="ja-JP" sz="1800" dirty="0" smtClean="0">
              <a:latin typeface="+mj-ea"/>
              <a:ea typeface="+mj-ea"/>
            </a:endParaRPr>
          </a:p>
          <a:p>
            <a:r>
              <a:rPr lang="ja-JP" altLang="ja-JP" sz="1800" b="1" dirty="0" smtClean="0">
                <a:latin typeface="+mj-ea"/>
                <a:ea typeface="+mj-ea"/>
              </a:rPr>
              <a:t>ケンブリッジの交換方程式</a:t>
            </a:r>
            <a:r>
              <a:rPr lang="ja-JP" altLang="ja-JP" sz="1800" dirty="0" smtClean="0">
                <a:latin typeface="+mj-ea"/>
                <a:ea typeface="+mj-ea"/>
              </a:rPr>
              <a:t>（</a:t>
            </a:r>
            <a:r>
              <a:rPr lang="en-US" altLang="ja-JP" sz="1800" dirty="0" smtClean="0">
                <a:latin typeface="+mj-ea"/>
                <a:ea typeface="+mj-ea"/>
              </a:rPr>
              <a:t>Cambridge equation of exchange</a:t>
            </a:r>
            <a:r>
              <a:rPr lang="ja-JP" altLang="ja-JP" sz="1800" dirty="0" smtClean="0">
                <a:latin typeface="+mj-ea"/>
                <a:ea typeface="+mj-ea"/>
              </a:rPr>
              <a:t>）</a:t>
            </a:r>
            <a:r>
              <a:rPr lang="ja-JP" altLang="en-US" sz="1800" dirty="0" smtClean="0">
                <a:latin typeface="+mj-ea"/>
                <a:ea typeface="+mj-ea"/>
              </a:rPr>
              <a:t>、</a:t>
            </a:r>
            <a:r>
              <a:rPr lang="ja-JP" altLang="ja-JP" sz="1800" b="1" dirty="0" smtClean="0">
                <a:latin typeface="+mj-ea"/>
                <a:ea typeface="+mj-ea"/>
              </a:rPr>
              <a:t>現金残高方程式</a:t>
            </a:r>
            <a:r>
              <a:rPr lang="ja-JP" altLang="ja-JP" sz="1800" dirty="0" smtClean="0">
                <a:latin typeface="+mj-ea"/>
                <a:ea typeface="+mj-ea"/>
              </a:rPr>
              <a:t>（</a:t>
            </a:r>
            <a:r>
              <a:rPr lang="en-US" altLang="ja-JP" sz="1800" dirty="0" smtClean="0">
                <a:latin typeface="+mj-ea"/>
                <a:ea typeface="+mj-ea"/>
              </a:rPr>
              <a:t>cash balance equation</a:t>
            </a:r>
            <a:r>
              <a:rPr lang="ja-JP" altLang="ja-JP" sz="1800" dirty="0" smtClean="0">
                <a:latin typeface="+mj-ea"/>
                <a:ea typeface="+mj-ea"/>
              </a:rPr>
              <a:t>）</a:t>
            </a:r>
            <a:r>
              <a:rPr lang="ja-JP" altLang="en-US" sz="1800" dirty="0" smtClean="0">
                <a:latin typeface="+mj-ea"/>
                <a:ea typeface="+mj-ea"/>
              </a:rPr>
              <a:t>という。書き換えて、</a:t>
            </a:r>
            <a:r>
              <a:rPr lang="ja-JP" altLang="ja-JP" sz="1800" dirty="0" smtClean="0">
                <a:latin typeface="+mj-ea"/>
                <a:ea typeface="+mj-ea"/>
              </a:rPr>
              <a:t>　</a:t>
            </a:r>
            <a:r>
              <a:rPr lang="en-US" altLang="ja-JP" sz="1800" i="1" dirty="0" smtClean="0">
                <a:latin typeface="+mj-ea"/>
                <a:ea typeface="+mj-ea"/>
              </a:rPr>
              <a:t>k</a:t>
            </a:r>
            <a:r>
              <a:rPr lang="ja-JP" altLang="ja-JP" sz="1800" dirty="0" smtClean="0">
                <a:latin typeface="+mj-ea"/>
                <a:ea typeface="+mj-ea"/>
              </a:rPr>
              <a:t>＝</a:t>
            </a:r>
            <a:r>
              <a:rPr lang="en-US" altLang="ja-JP" sz="1800" i="1" dirty="0" smtClean="0">
                <a:latin typeface="+mj-ea"/>
                <a:ea typeface="+mj-ea"/>
              </a:rPr>
              <a:t>M</a:t>
            </a:r>
            <a:r>
              <a:rPr lang="ja-JP" altLang="ja-JP" sz="1800" dirty="0" smtClean="0">
                <a:latin typeface="+mj-ea"/>
                <a:ea typeface="+mj-ea"/>
              </a:rPr>
              <a:t>／</a:t>
            </a:r>
            <a:r>
              <a:rPr lang="en-US" altLang="ja-JP" sz="1800" i="1" dirty="0" smtClean="0">
                <a:latin typeface="+mj-ea"/>
                <a:ea typeface="+mj-ea"/>
              </a:rPr>
              <a:t>PY</a:t>
            </a:r>
            <a:endParaRPr lang="ja-JP" altLang="ja-JP" sz="1800" dirty="0" smtClean="0">
              <a:latin typeface="+mj-ea"/>
              <a:ea typeface="+mj-ea"/>
            </a:endParaRPr>
          </a:p>
          <a:p>
            <a:r>
              <a:rPr lang="ja-JP" altLang="ja-JP" sz="1800" dirty="0" smtClean="0">
                <a:latin typeface="+mj-ea"/>
                <a:ea typeface="+mj-ea"/>
              </a:rPr>
              <a:t>名目所得</a:t>
            </a:r>
            <a:r>
              <a:rPr lang="en-US" altLang="ja-JP" sz="1800" i="1" dirty="0" smtClean="0">
                <a:latin typeface="+mj-ea"/>
                <a:ea typeface="+mj-ea"/>
              </a:rPr>
              <a:t>PY</a:t>
            </a:r>
            <a:r>
              <a:rPr lang="ja-JP" altLang="ja-JP" sz="1800" dirty="0" smtClean="0">
                <a:latin typeface="+mj-ea"/>
                <a:ea typeface="+mj-ea"/>
              </a:rPr>
              <a:t>のうち貨幣で保有する割合、</a:t>
            </a:r>
            <a:r>
              <a:rPr lang="ja-JP" altLang="ja-JP" sz="1800" b="1" dirty="0" smtClean="0">
                <a:latin typeface="+mj-ea"/>
                <a:ea typeface="+mj-ea"/>
              </a:rPr>
              <a:t>マーシャルの</a:t>
            </a:r>
            <a:r>
              <a:rPr lang="en-US" altLang="ja-JP" sz="1800" b="1" i="1" dirty="0" smtClean="0">
                <a:latin typeface="+mj-ea"/>
                <a:ea typeface="+mj-ea"/>
              </a:rPr>
              <a:t>k</a:t>
            </a:r>
            <a:r>
              <a:rPr lang="ja-JP" altLang="ja-JP" sz="1800" dirty="0" smtClean="0">
                <a:latin typeface="+mj-ea"/>
                <a:ea typeface="+mj-ea"/>
              </a:rPr>
              <a:t>（</a:t>
            </a:r>
            <a:r>
              <a:rPr lang="en-US" altLang="ja-JP" sz="1800" dirty="0" err="1" smtClean="0">
                <a:latin typeface="+mj-ea"/>
                <a:ea typeface="+mj-ea"/>
              </a:rPr>
              <a:t>Marshallian</a:t>
            </a:r>
            <a:r>
              <a:rPr lang="en-US" altLang="ja-JP" sz="1800" dirty="0" smtClean="0">
                <a:latin typeface="+mj-ea"/>
                <a:ea typeface="+mj-ea"/>
              </a:rPr>
              <a:t> </a:t>
            </a:r>
            <a:r>
              <a:rPr lang="en-US" altLang="ja-JP" sz="1800" i="1" dirty="0" smtClean="0">
                <a:latin typeface="+mj-ea"/>
                <a:ea typeface="+mj-ea"/>
              </a:rPr>
              <a:t>k</a:t>
            </a:r>
            <a:r>
              <a:rPr lang="ja-JP" altLang="ja-JP" sz="1800" dirty="0" smtClean="0">
                <a:latin typeface="+mj-ea"/>
                <a:ea typeface="+mj-ea"/>
              </a:rPr>
              <a:t>）</a:t>
            </a:r>
          </a:p>
          <a:p>
            <a:r>
              <a:rPr lang="ja-JP" altLang="ja-JP" sz="1800" dirty="0" smtClean="0">
                <a:latin typeface="+mj-ea"/>
                <a:ea typeface="+mj-ea"/>
              </a:rPr>
              <a:t>⇒</a:t>
            </a:r>
            <a:r>
              <a:rPr lang="ja-JP" altLang="en-US" sz="1800" dirty="0" smtClean="0">
                <a:latin typeface="+mj-ea"/>
                <a:ea typeface="+mj-ea"/>
              </a:rPr>
              <a:t>貨幣</a:t>
            </a:r>
            <a:r>
              <a:rPr lang="ja-JP" altLang="ja-JP" sz="1800" dirty="0" smtClean="0">
                <a:latin typeface="+mj-ea"/>
                <a:ea typeface="+mj-ea"/>
              </a:rPr>
              <a:t>供給と実体経済との関係が適正であるかどうかを判断する一つの指標</a:t>
            </a:r>
          </a:p>
          <a:p>
            <a:r>
              <a:rPr lang="ja-JP" altLang="en-US" sz="1800" i="1" dirty="0" smtClean="0">
                <a:latin typeface="+mj-ea"/>
                <a:ea typeface="+mj-ea"/>
              </a:rPr>
              <a:t>　　</a:t>
            </a:r>
            <a:r>
              <a:rPr lang="en-US" altLang="ja-JP" sz="1800" i="1" dirty="0" smtClean="0">
                <a:latin typeface="+mj-ea"/>
                <a:ea typeface="+mj-ea"/>
              </a:rPr>
              <a:t>k</a:t>
            </a:r>
            <a:r>
              <a:rPr lang="ja-JP" altLang="ja-JP" sz="1800" dirty="0" smtClean="0">
                <a:latin typeface="+mj-ea"/>
                <a:ea typeface="+mj-ea"/>
              </a:rPr>
              <a:t>＝</a:t>
            </a:r>
            <a:r>
              <a:rPr lang="en-US" altLang="ja-JP" sz="1800" dirty="0" smtClean="0">
                <a:latin typeface="+mj-ea"/>
                <a:ea typeface="+mj-ea"/>
              </a:rPr>
              <a:t>1</a:t>
            </a:r>
            <a:r>
              <a:rPr lang="ja-JP" altLang="ja-JP" sz="1800" dirty="0" smtClean="0">
                <a:latin typeface="+mj-ea"/>
                <a:ea typeface="+mj-ea"/>
              </a:rPr>
              <a:t>／</a:t>
            </a:r>
            <a:r>
              <a:rPr lang="en-US" altLang="ja-JP" sz="1800" i="1" dirty="0" smtClean="0">
                <a:latin typeface="+mj-ea"/>
                <a:ea typeface="+mj-ea"/>
              </a:rPr>
              <a:t>V</a:t>
            </a:r>
            <a:r>
              <a:rPr lang="ja-JP" altLang="ja-JP" sz="1800" dirty="0" smtClean="0">
                <a:latin typeface="+mj-ea"/>
                <a:ea typeface="+mj-ea"/>
              </a:rPr>
              <a:t>とおけば、　</a:t>
            </a:r>
            <a:r>
              <a:rPr lang="en-US" altLang="ja-JP" sz="1800" i="1" dirty="0" smtClean="0">
                <a:latin typeface="+mj-ea"/>
                <a:ea typeface="+mj-ea"/>
              </a:rPr>
              <a:t>MV</a:t>
            </a:r>
            <a:r>
              <a:rPr lang="ja-JP" altLang="ja-JP" sz="1800" dirty="0" smtClean="0">
                <a:latin typeface="+mj-ea"/>
                <a:ea typeface="+mj-ea"/>
              </a:rPr>
              <a:t>＝</a:t>
            </a:r>
            <a:r>
              <a:rPr lang="en-US" altLang="ja-JP" sz="1800" i="1" dirty="0" smtClean="0">
                <a:latin typeface="+mj-ea"/>
                <a:ea typeface="+mj-ea"/>
              </a:rPr>
              <a:t>PY</a:t>
            </a:r>
            <a:endParaRPr lang="ja-JP" altLang="ja-JP" sz="1800" dirty="0" smtClean="0">
              <a:latin typeface="+mj-ea"/>
              <a:ea typeface="+mj-ea"/>
            </a:endParaRPr>
          </a:p>
          <a:p>
            <a:r>
              <a:rPr lang="ja-JP" altLang="ja-JP" sz="1800" dirty="0" smtClean="0">
                <a:latin typeface="+mj-ea"/>
                <a:ea typeface="+mj-ea"/>
              </a:rPr>
              <a:t>フィッシャーの交換方程式に一致、貨幣数量説を変形、</a:t>
            </a:r>
            <a:r>
              <a:rPr lang="en-US" altLang="ja-JP" sz="1800" i="1" dirty="0" smtClean="0">
                <a:latin typeface="+mj-ea"/>
                <a:ea typeface="+mj-ea"/>
              </a:rPr>
              <a:t>k</a:t>
            </a:r>
            <a:r>
              <a:rPr lang="ja-JP" altLang="ja-JP" sz="1800" dirty="0" smtClean="0">
                <a:latin typeface="+mj-ea"/>
                <a:ea typeface="+mj-ea"/>
              </a:rPr>
              <a:t>を可変と見る点で異なる。</a:t>
            </a:r>
            <a:endParaRPr lang="en-US" altLang="ja-JP" sz="1800" dirty="0" smtClean="0">
              <a:latin typeface="+mj-ea"/>
              <a:ea typeface="+mj-ea"/>
            </a:endParaRPr>
          </a:p>
          <a:p>
            <a:r>
              <a:rPr lang="ja-JP" altLang="ja-JP" sz="1800" dirty="0" smtClean="0">
                <a:latin typeface="+mj-ea"/>
                <a:ea typeface="+mj-ea"/>
              </a:rPr>
              <a:t>⇒よってケンブリッジの交換方程式は、貨幣数量説の流れを汲みながらも、実はケインズの流動性選好説へとつながる橋渡しの役割</a:t>
            </a:r>
          </a:p>
          <a:p>
            <a:pPr>
              <a:buNone/>
            </a:pPr>
            <a:endParaRPr lang="ja-JP" altLang="ja-JP" sz="1800" dirty="0">
              <a:latin typeface="+mj-ea"/>
              <a:ea typeface="+mj-e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
            <a:ext cx="7772400" cy="404663"/>
          </a:xfrm>
        </p:spPr>
        <p:txBody>
          <a:bodyPr>
            <a:normAutofit/>
          </a:bodyPr>
          <a:lstStyle/>
          <a:p>
            <a:r>
              <a:rPr lang="ja-JP" altLang="ja-JP" sz="1600" b="1" dirty="0" smtClean="0"/>
              <a:t>８</a:t>
            </a:r>
            <a:r>
              <a:rPr lang="ja-JP" altLang="ja-JP" sz="1600" b="1" dirty="0" smtClean="0"/>
              <a:t>．</a:t>
            </a:r>
            <a:r>
              <a:rPr lang="en-US" altLang="ja-JP" sz="1600" b="1" dirty="0" smtClean="0"/>
              <a:t>Liquidity </a:t>
            </a:r>
            <a:r>
              <a:rPr lang="en-US" altLang="ja-JP" sz="1600" b="1" dirty="0" smtClean="0"/>
              <a:t>Preference </a:t>
            </a:r>
            <a:r>
              <a:rPr lang="en-US" altLang="ja-JP" sz="1600" b="1" dirty="0" smtClean="0"/>
              <a:t>Theory   </a:t>
            </a:r>
            <a:r>
              <a:rPr lang="ja-JP" altLang="ja-JP" sz="1600" b="1" dirty="0" smtClean="0"/>
              <a:t>流動性</a:t>
            </a:r>
            <a:r>
              <a:rPr lang="ja-JP" altLang="ja-JP" sz="1600" b="1" dirty="0" smtClean="0"/>
              <a:t>選好説 </a:t>
            </a:r>
            <a:endParaRPr lang="ja-JP" altLang="en-US" sz="16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332656"/>
            <a:ext cx="9144000" cy="6525344"/>
          </a:xfrm>
        </p:spPr>
        <p:txBody>
          <a:bodyPr>
            <a:normAutofit fontScale="92500" lnSpcReduction="10000"/>
          </a:bodyPr>
          <a:lstStyle/>
          <a:p>
            <a:pPr>
              <a:buNone/>
            </a:pPr>
            <a:r>
              <a:rPr lang="en-US" altLang="ja-JP" sz="1800" dirty="0" smtClean="0"/>
              <a:t>Keynes </a:t>
            </a:r>
            <a:r>
              <a:rPr lang="en-US" altLang="ja-JP" sz="1800" dirty="0" smtClean="0"/>
              <a:t>paid attention to the part </a:t>
            </a:r>
            <a:r>
              <a:rPr lang="en-US" altLang="ja-JP" sz="1800" i="1" dirty="0" err="1" smtClean="0"/>
              <a:t>hPA</a:t>
            </a:r>
            <a:r>
              <a:rPr lang="en-US" altLang="ja-JP" sz="1800" dirty="0" smtClean="0"/>
              <a:t> that is held as </a:t>
            </a:r>
            <a:r>
              <a:rPr lang="en-US" altLang="ja-JP" sz="1800" b="1" dirty="0" smtClean="0"/>
              <a:t>money among property </a:t>
            </a:r>
            <a:r>
              <a:rPr lang="en-US" altLang="ja-JP" sz="1800" b="1" i="1" dirty="0" smtClean="0"/>
              <a:t>PA</a:t>
            </a:r>
            <a:r>
              <a:rPr lang="en-US" altLang="ja-JP" sz="1800" b="1" dirty="0" smtClean="0"/>
              <a:t> </a:t>
            </a:r>
            <a:r>
              <a:rPr lang="en-US" altLang="ja-JP" sz="1800" dirty="0" smtClean="0"/>
              <a:t>in </a:t>
            </a:r>
            <a:r>
              <a:rPr lang="en-US" altLang="ja-JP" sz="1800" dirty="0" err="1" smtClean="0"/>
              <a:t>Marshallian</a:t>
            </a:r>
            <a:r>
              <a:rPr lang="en-US" altLang="ja-JP" sz="1800" dirty="0" smtClean="0"/>
              <a:t> money demand function, and considered that it is demanded </a:t>
            </a:r>
            <a:r>
              <a:rPr lang="en-US" altLang="ja-JP" sz="1800" b="1" dirty="0" smtClean="0"/>
              <a:t>in response to interest rate </a:t>
            </a:r>
            <a:r>
              <a:rPr lang="en-US" altLang="ja-JP" sz="1800" b="1" i="1" dirty="0" err="1" smtClean="0"/>
              <a:t>i</a:t>
            </a:r>
            <a:r>
              <a:rPr lang="en-US" altLang="ja-JP" sz="1800" b="1" dirty="0" smtClean="0"/>
              <a:t> </a:t>
            </a:r>
            <a:r>
              <a:rPr lang="en-US" altLang="ja-JP" sz="1800" dirty="0" smtClean="0"/>
              <a:t>on the basis of  </a:t>
            </a:r>
            <a:r>
              <a:rPr lang="en-US" altLang="ja-JP" sz="1800" b="1" dirty="0" smtClean="0"/>
              <a:t>speculative motive</a:t>
            </a:r>
            <a:r>
              <a:rPr lang="en-US" altLang="ja-JP" sz="1800" dirty="0" smtClean="0"/>
              <a:t>.</a:t>
            </a:r>
          </a:p>
          <a:p>
            <a:pPr>
              <a:buNone/>
            </a:pPr>
            <a:r>
              <a:rPr lang="en-US" altLang="ja-JP" sz="1800" dirty="0" smtClean="0"/>
              <a:t>Equilibrium conditions of real money supply and demand divided by prices </a:t>
            </a:r>
            <a:r>
              <a:rPr lang="en-US" altLang="ja-JP" sz="1800" i="1" dirty="0" smtClean="0"/>
              <a:t>P</a:t>
            </a:r>
            <a:r>
              <a:rPr lang="en-US" altLang="ja-JP" sz="1800" dirty="0" smtClean="0"/>
              <a:t>,</a:t>
            </a:r>
            <a:br>
              <a:rPr lang="en-US" altLang="ja-JP" sz="1800" dirty="0" smtClean="0"/>
            </a:br>
            <a:r>
              <a:rPr lang="ja-JP" altLang="ja-JP" sz="1800" dirty="0" smtClean="0"/>
              <a:t>　</a:t>
            </a:r>
            <a:r>
              <a:rPr lang="en-US" altLang="ja-JP" sz="1800" dirty="0" smtClean="0"/>
              <a:t>   </a:t>
            </a:r>
            <a:r>
              <a:rPr lang="en-US" altLang="ja-JP" sz="1800" i="1" dirty="0" smtClean="0"/>
              <a:t>M</a:t>
            </a:r>
            <a:r>
              <a:rPr lang="ja-JP"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a:t>
            </a:r>
          </a:p>
          <a:p>
            <a:pPr>
              <a:buNone/>
            </a:pPr>
            <a:r>
              <a:rPr lang="en-US" altLang="ja-JP" sz="1800" i="1" dirty="0" err="1" smtClean="0"/>
              <a:t>kY</a:t>
            </a:r>
            <a:r>
              <a:rPr lang="en-US" altLang="ja-JP" sz="1800" i="1" dirty="0" smtClean="0"/>
              <a:t> </a:t>
            </a:r>
            <a:r>
              <a:rPr lang="en-US" altLang="ja-JP" sz="1800" dirty="0" smtClean="0"/>
              <a:t>= </a:t>
            </a:r>
            <a:r>
              <a:rPr lang="en-US" altLang="ja-JP" sz="1800" b="1" dirty="0" smtClean="0"/>
              <a:t>activity balance based on transactions and precautionary motives</a:t>
            </a:r>
          </a:p>
          <a:p>
            <a:pPr>
              <a:buNone/>
            </a:pPr>
            <a:r>
              <a:rPr lang="en-US" altLang="ja-JP" sz="1800" dirty="0" smtClean="0"/>
              <a:t>Liquidity preference </a:t>
            </a:r>
            <a:r>
              <a:rPr lang="en-US" altLang="ja-JP" sz="1800" b="1" dirty="0" smtClean="0"/>
              <a:t>function L (</a:t>
            </a:r>
            <a:r>
              <a:rPr lang="en-US" altLang="ja-JP" sz="1800" b="1" dirty="0" err="1" smtClean="0"/>
              <a:t>i</a:t>
            </a:r>
            <a:r>
              <a:rPr lang="en-US" altLang="ja-JP" sz="1800" b="1" dirty="0" smtClean="0"/>
              <a:t>) = idle balance based on speculative motives</a:t>
            </a:r>
            <a:r>
              <a:rPr lang="en-US" altLang="ja-JP" sz="1800" dirty="0" smtClean="0"/>
              <a:t>. </a:t>
            </a:r>
          </a:p>
          <a:p>
            <a:pPr>
              <a:buNone/>
            </a:pPr>
            <a:r>
              <a:rPr lang="en-US" altLang="ja-JP" sz="1800" dirty="0" smtClean="0"/>
              <a:t>Interest rate </a:t>
            </a:r>
            <a:r>
              <a:rPr lang="en-US" altLang="ja-JP" sz="1800" i="1" dirty="0" err="1" smtClean="0"/>
              <a:t>i</a:t>
            </a:r>
            <a:r>
              <a:rPr lang="en-US" altLang="ja-JP" sz="1800" dirty="0" smtClean="0"/>
              <a:t>, rate of return rise⇒ asset holdings become advantageous,  sell money to buy assets, ∴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 </a:t>
            </a:r>
            <a:br>
              <a:rPr lang="en-US" altLang="ja-JP" sz="1800" dirty="0" smtClean="0"/>
            </a:br>
            <a:r>
              <a:rPr lang="en-US" altLang="ja-JP" sz="1800" dirty="0" smtClean="0"/>
              <a:t>... behind it there is a view of money that emphasizes store of value to carry value to the future</a:t>
            </a:r>
          </a:p>
          <a:p>
            <a:pPr>
              <a:buNone/>
            </a:pPr>
            <a:r>
              <a:rPr lang="en-US" altLang="ja-JP" sz="1800" dirty="0" smtClean="0"/>
              <a:t>Demand for money based on speculative motive is variable according to economic situation, state of interest rate</a:t>
            </a:r>
            <a:r>
              <a:rPr lang="en-US" altLang="ja-JP" sz="1800" dirty="0" smtClean="0"/>
              <a:t>.</a:t>
            </a:r>
          </a:p>
          <a:p>
            <a:r>
              <a:rPr lang="ja-JP" altLang="ja-JP" sz="1800" b="1" dirty="0" smtClean="0"/>
              <a:t>ケインズ⇒マーシャルの貨幣需要関数で財産</a:t>
            </a:r>
            <a:r>
              <a:rPr lang="en-US" altLang="ja-JP" sz="1800" b="1" i="1" dirty="0" smtClean="0"/>
              <a:t>PA</a:t>
            </a:r>
            <a:r>
              <a:rPr lang="ja-JP" altLang="ja-JP" sz="1800" b="1" dirty="0" smtClean="0"/>
              <a:t>のうち貨幣</a:t>
            </a:r>
            <a:endParaRPr lang="en-US" altLang="ja-JP" sz="1800" b="1" dirty="0" smtClean="0"/>
          </a:p>
          <a:p>
            <a:r>
              <a:rPr lang="ja-JP" altLang="ja-JP" sz="1800" b="1" dirty="0" err="1" smtClean="0"/>
              <a:t>で保</a:t>
            </a:r>
            <a:r>
              <a:rPr lang="ja-JP" altLang="ja-JP" sz="1800" b="1" dirty="0" smtClean="0"/>
              <a:t>有する部分</a:t>
            </a:r>
            <a:r>
              <a:rPr lang="en-US" altLang="ja-JP" sz="1800" b="1" i="1" dirty="0" err="1" smtClean="0"/>
              <a:t>hPA</a:t>
            </a:r>
            <a:r>
              <a:rPr lang="ja-JP" altLang="ja-JP" sz="1800" b="1" dirty="0" smtClean="0"/>
              <a:t>に着目、これが投機的動機に基づき</a:t>
            </a:r>
            <a:endParaRPr lang="en-US" altLang="ja-JP" sz="1800" b="1" dirty="0" smtClean="0"/>
          </a:p>
          <a:p>
            <a:r>
              <a:rPr lang="ja-JP" altLang="ja-JP" sz="1800" b="1" dirty="0" smtClean="0"/>
              <a:t>利子率</a:t>
            </a:r>
            <a:r>
              <a:rPr lang="en-US" altLang="ja-JP" sz="1800" b="1" i="1" dirty="0" err="1" smtClean="0"/>
              <a:t>i</a:t>
            </a:r>
            <a:r>
              <a:rPr lang="ja-JP" altLang="ja-JP" sz="1800" b="1" dirty="0" smtClean="0"/>
              <a:t>に反応して需要される</a:t>
            </a:r>
          </a:p>
          <a:p>
            <a:r>
              <a:rPr lang="ja-JP" altLang="ja-JP" sz="1800" b="1" dirty="0" smtClean="0"/>
              <a:t>物価</a:t>
            </a:r>
            <a:r>
              <a:rPr lang="en-US" altLang="ja-JP" sz="1800" b="1" i="1" dirty="0" smtClean="0"/>
              <a:t>P</a:t>
            </a:r>
            <a:r>
              <a:rPr lang="ja-JP" altLang="ja-JP" sz="1800" b="1" dirty="0" smtClean="0"/>
              <a:t>で除した実質貨幣需給の均衡条件、</a:t>
            </a:r>
          </a:p>
          <a:p>
            <a:r>
              <a:rPr lang="ja-JP" altLang="ja-JP" sz="1800" b="1" dirty="0" smtClean="0"/>
              <a:t>　　</a:t>
            </a:r>
            <a:r>
              <a:rPr lang="en-US" altLang="ja-JP" sz="1800" b="1" i="1" dirty="0" smtClean="0"/>
              <a:t>M</a:t>
            </a:r>
            <a:r>
              <a:rPr lang="ja-JP" altLang="ja-JP" sz="1800" b="1" dirty="0" smtClean="0"/>
              <a:t>／</a:t>
            </a:r>
            <a:r>
              <a:rPr lang="en-US" altLang="ja-JP" sz="1800" b="1" i="1" dirty="0" smtClean="0"/>
              <a:t>P</a:t>
            </a:r>
            <a:r>
              <a:rPr lang="ja-JP" altLang="ja-JP" sz="1800" b="1" dirty="0" smtClean="0"/>
              <a:t>＝</a:t>
            </a:r>
            <a:r>
              <a:rPr lang="en-US" altLang="ja-JP" sz="1800" b="1" i="1" dirty="0" err="1" smtClean="0"/>
              <a:t>kY</a:t>
            </a:r>
            <a:r>
              <a:rPr lang="ja-JP" altLang="ja-JP" sz="1800" b="1" dirty="0" smtClean="0"/>
              <a:t>＋</a:t>
            </a:r>
            <a:r>
              <a:rPr lang="en-US" altLang="ja-JP" sz="1800" b="1" i="1" dirty="0" smtClean="0"/>
              <a:t>L</a:t>
            </a:r>
            <a:r>
              <a:rPr lang="en-US" altLang="ja-JP" sz="1800" b="1" dirty="0" smtClean="0"/>
              <a:t>(</a:t>
            </a:r>
            <a:r>
              <a:rPr lang="en-US" altLang="ja-JP" sz="1800" b="1" i="1" dirty="0" err="1" smtClean="0"/>
              <a:t>i</a:t>
            </a:r>
            <a:r>
              <a:rPr lang="en-US" altLang="ja-JP" sz="1800" b="1" dirty="0" smtClean="0"/>
              <a:t>)</a:t>
            </a:r>
            <a:r>
              <a:rPr lang="ja-JP" altLang="ja-JP" sz="1800" b="1" dirty="0" smtClean="0"/>
              <a:t>　　</a:t>
            </a:r>
            <a:r>
              <a:rPr lang="en-US" altLang="ja-JP" sz="1800" b="1" i="1" dirty="0" smtClean="0"/>
              <a:t>L</a:t>
            </a:r>
            <a:r>
              <a:rPr lang="en-US" altLang="ja-JP" sz="1800" b="1" dirty="0" smtClean="0"/>
              <a:t>’(</a:t>
            </a:r>
            <a:r>
              <a:rPr lang="en-US" altLang="ja-JP" sz="1800" b="1" i="1" dirty="0" err="1" smtClean="0"/>
              <a:t>i</a:t>
            </a:r>
            <a:r>
              <a:rPr lang="en-US" altLang="ja-JP" sz="1800" b="1" dirty="0" smtClean="0"/>
              <a:t>)</a:t>
            </a:r>
            <a:r>
              <a:rPr lang="ja-JP" altLang="ja-JP" sz="1800" b="1" dirty="0" smtClean="0"/>
              <a:t>＜</a:t>
            </a:r>
            <a:r>
              <a:rPr lang="en-US" altLang="ja-JP" sz="1800" b="1" dirty="0" smtClean="0"/>
              <a:t>0</a:t>
            </a:r>
            <a:endParaRPr lang="ja-JP" altLang="ja-JP" sz="1800" b="1" dirty="0" smtClean="0"/>
          </a:p>
          <a:p>
            <a:r>
              <a:rPr lang="en-US" altLang="ja-JP" sz="1800" b="1" i="1" dirty="0" err="1" smtClean="0"/>
              <a:t>kY</a:t>
            </a:r>
            <a:r>
              <a:rPr lang="ja-JP" altLang="ja-JP" sz="1800" b="1" dirty="0" smtClean="0"/>
              <a:t>＝取引動機や予備的動機に基づく活動残高、</a:t>
            </a:r>
            <a:endParaRPr lang="en-US" altLang="ja-JP" sz="1800" b="1" dirty="0" smtClean="0"/>
          </a:p>
          <a:p>
            <a:r>
              <a:rPr lang="ja-JP" altLang="ja-JP" sz="1800" b="1" dirty="0" smtClean="0"/>
              <a:t>流動性選好関数</a:t>
            </a:r>
            <a:r>
              <a:rPr lang="en-US" altLang="ja-JP" sz="1800" b="1" i="1" dirty="0" smtClean="0"/>
              <a:t>L</a:t>
            </a:r>
            <a:r>
              <a:rPr lang="en-US" altLang="ja-JP" sz="1800" b="1" dirty="0" smtClean="0"/>
              <a:t>(</a:t>
            </a:r>
            <a:r>
              <a:rPr lang="en-US" altLang="ja-JP" sz="1800" b="1" i="1" dirty="0" err="1" smtClean="0"/>
              <a:t>i</a:t>
            </a:r>
            <a:r>
              <a:rPr lang="en-US" altLang="ja-JP" sz="1800" b="1" dirty="0" smtClean="0"/>
              <a:t>)</a:t>
            </a:r>
            <a:r>
              <a:rPr lang="ja-JP" altLang="ja-JP" sz="1800" b="1" dirty="0" smtClean="0"/>
              <a:t>＝投機的動機に基づく遊休残高。利子率</a:t>
            </a:r>
            <a:r>
              <a:rPr lang="en-US" altLang="ja-JP" sz="1800" b="1" i="1" dirty="0" err="1" smtClean="0"/>
              <a:t>i</a:t>
            </a:r>
            <a:r>
              <a:rPr lang="ja-JP" altLang="ja-JP" sz="1800" b="1" dirty="0" smtClean="0"/>
              <a:t>・</a:t>
            </a:r>
            <a:endParaRPr lang="en-US" altLang="ja-JP" sz="1800" b="1" dirty="0" smtClean="0"/>
          </a:p>
          <a:p>
            <a:r>
              <a:rPr lang="ja-JP" altLang="ja-JP" sz="1800" b="1" dirty="0" smtClean="0"/>
              <a:t>収益率が上昇⇒資産保有が有利となり貨幣を手放して資産の購入</a:t>
            </a:r>
            <a:r>
              <a:rPr lang="ja-JP" altLang="ja-JP" sz="1800" b="1" dirty="0" smtClean="0"/>
              <a:t>、</a:t>
            </a:r>
            <a:endParaRPr lang="en-US" altLang="ja-JP" sz="1800" b="1" dirty="0" smtClean="0"/>
          </a:p>
          <a:p>
            <a:r>
              <a:rPr lang="ja-JP" altLang="ja-JP" sz="1800" b="1" dirty="0" smtClean="0"/>
              <a:t>　∴</a:t>
            </a:r>
            <a:r>
              <a:rPr lang="en-US" altLang="ja-JP" sz="1800" b="1" i="1" dirty="0" smtClean="0"/>
              <a:t>L</a:t>
            </a:r>
            <a:r>
              <a:rPr lang="en-US" altLang="ja-JP" sz="1800" b="1" dirty="0" smtClean="0"/>
              <a:t>’(</a:t>
            </a:r>
            <a:r>
              <a:rPr lang="en-US" altLang="ja-JP" sz="1800" b="1" i="1" dirty="0" err="1" smtClean="0"/>
              <a:t>i</a:t>
            </a:r>
            <a:r>
              <a:rPr lang="en-US" altLang="ja-JP" sz="1800" b="1" dirty="0" smtClean="0"/>
              <a:t>)</a:t>
            </a:r>
            <a:r>
              <a:rPr lang="ja-JP" altLang="ja-JP" sz="1800" b="1" dirty="0" smtClean="0"/>
              <a:t>＜</a:t>
            </a:r>
            <a:r>
              <a:rPr lang="en-US" altLang="ja-JP" sz="1800" b="1" dirty="0" smtClean="0"/>
              <a:t>0</a:t>
            </a:r>
            <a:r>
              <a:rPr lang="ja-JP" altLang="ja-JP" sz="1800" b="1" dirty="0" smtClean="0"/>
              <a:t>…</a:t>
            </a:r>
            <a:r>
              <a:rPr lang="ja-JP" altLang="ja-JP" sz="1800" b="1" dirty="0" smtClean="0"/>
              <a:t>その背後には、価値を将来に持ち越す価値</a:t>
            </a:r>
            <a:r>
              <a:rPr lang="ja-JP" altLang="ja-JP" sz="1800" b="1" dirty="0" smtClean="0"/>
              <a:t>貯蔵</a:t>
            </a:r>
            <a:endParaRPr lang="en-US" altLang="ja-JP" sz="1800" b="1" dirty="0" smtClean="0"/>
          </a:p>
          <a:p>
            <a:r>
              <a:rPr lang="ja-JP" altLang="ja-JP" sz="1800" b="1" dirty="0" smtClean="0"/>
              <a:t>機能も</a:t>
            </a:r>
            <a:r>
              <a:rPr lang="ja-JP" altLang="ja-JP" sz="1800" b="1" dirty="0" smtClean="0"/>
              <a:t>重視した貨幣観</a:t>
            </a:r>
          </a:p>
          <a:p>
            <a:r>
              <a:rPr lang="ja-JP" altLang="ja-JP" sz="1800" b="1" dirty="0" smtClean="0"/>
              <a:t>投機的動機に基づく貨幣需要＝景気局面</a:t>
            </a:r>
            <a:r>
              <a:rPr lang="ja-JP" altLang="en-US" sz="1800" b="1" dirty="0" smtClean="0"/>
              <a:t>や利子率</a:t>
            </a:r>
            <a:r>
              <a:rPr lang="ja-JP" altLang="ja-JP" sz="1800" b="1" dirty="0" smtClean="0"/>
              <a:t>に応じて異なる</a:t>
            </a:r>
            <a:endParaRPr lang="en-US" altLang="ja-JP" sz="1800" b="1" dirty="0" smtClean="0"/>
          </a:p>
          <a:p>
            <a:pPr>
              <a:buNone/>
            </a:pPr>
            <a:endParaRPr lang="ja-JP" altLang="ja-JP" sz="1800" dirty="0" smtClean="0"/>
          </a:p>
        </p:txBody>
      </p:sp>
      <p:pic>
        <p:nvPicPr>
          <p:cNvPr id="4" name="図 3"/>
          <p:cNvPicPr/>
          <p:nvPr/>
        </p:nvPicPr>
        <p:blipFill>
          <a:blip r:embed="rId2" cstate="print"/>
          <a:srcRect/>
          <a:stretch>
            <a:fillRect/>
          </a:stretch>
        </p:blipFill>
        <p:spPr bwMode="auto">
          <a:xfrm>
            <a:off x="6516216" y="4077072"/>
            <a:ext cx="2627784" cy="2780928"/>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0" y="1"/>
            <a:ext cx="9144000" cy="404663"/>
          </a:xfrm>
        </p:spPr>
        <p:txBody>
          <a:bodyPr>
            <a:normAutofit/>
          </a:bodyPr>
          <a:lstStyle/>
          <a:p>
            <a:r>
              <a:rPr lang="ja-JP" altLang="ja-JP" sz="1600" b="1" dirty="0" smtClean="0"/>
              <a:t>８</a:t>
            </a:r>
            <a:r>
              <a:rPr lang="en-US" altLang="ja-JP" sz="1600" b="1" dirty="0" smtClean="0"/>
              <a:t>B</a:t>
            </a:r>
            <a:r>
              <a:rPr lang="ja-JP" altLang="ja-JP" sz="1600" b="1" dirty="0" err="1" smtClean="0"/>
              <a:t>．</a:t>
            </a:r>
            <a:r>
              <a:rPr lang="en-US" altLang="ja-JP" sz="1600" b="1" dirty="0" smtClean="0"/>
              <a:t>Liquidity </a:t>
            </a:r>
            <a:r>
              <a:rPr lang="en-US" altLang="ja-JP" sz="1600" b="1" dirty="0" smtClean="0"/>
              <a:t>Preference </a:t>
            </a:r>
            <a:r>
              <a:rPr lang="en-US" altLang="ja-JP" sz="1600" b="1" dirty="0" smtClean="0"/>
              <a:t>Theory   </a:t>
            </a:r>
            <a:r>
              <a:rPr lang="ja-JP" altLang="ja-JP" sz="1600" b="1" dirty="0" smtClean="0"/>
              <a:t>流動性</a:t>
            </a:r>
            <a:r>
              <a:rPr lang="ja-JP" altLang="ja-JP" sz="1600" b="1" dirty="0" smtClean="0"/>
              <a:t>選好説 </a:t>
            </a:r>
            <a:endParaRPr lang="ja-JP" altLang="en-US" sz="16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404664"/>
            <a:ext cx="9144000" cy="6453336"/>
          </a:xfrm>
        </p:spPr>
        <p:txBody>
          <a:bodyPr>
            <a:noAutofit/>
          </a:bodyPr>
          <a:lstStyle/>
          <a:p>
            <a:pPr>
              <a:buNone/>
            </a:pPr>
            <a:r>
              <a:rPr lang="en-US" altLang="ja-JP" sz="1600" dirty="0" smtClean="0"/>
              <a:t>Full </a:t>
            </a:r>
            <a:r>
              <a:rPr lang="en-US" altLang="ja-JP" sz="1600" dirty="0" smtClean="0"/>
              <a:t>employment ⇒ </a:t>
            </a:r>
            <a:r>
              <a:rPr lang="en-US" altLang="ja-JP" sz="1600" i="1" dirty="0" smtClean="0"/>
              <a:t>Y</a:t>
            </a:r>
            <a:r>
              <a:rPr lang="en-US" altLang="ja-JP" sz="1600" dirty="0" smtClean="0"/>
              <a:t> is constant at </a:t>
            </a:r>
            <a:r>
              <a:rPr lang="en-US" altLang="ja-JP" sz="1600" b="1" dirty="0" smtClean="0"/>
              <a:t>full employment national income </a:t>
            </a:r>
            <a:r>
              <a:rPr lang="en-US" altLang="ja-JP" sz="1600" b="1" i="1" dirty="0" smtClean="0"/>
              <a:t>Y</a:t>
            </a:r>
            <a:r>
              <a:rPr lang="en-US" altLang="ja-JP" sz="1600" b="1" i="1" baseline="-25000" dirty="0" smtClean="0"/>
              <a:t>F</a:t>
            </a:r>
            <a:r>
              <a:rPr lang="en-US" altLang="ja-JP" sz="1600" b="1" dirty="0" smtClean="0"/>
              <a:t> </a:t>
            </a:r>
            <a:r>
              <a:rPr lang="en-US" altLang="ja-JP" sz="1600" dirty="0" smtClean="0"/>
              <a:t>. increases or decreases in the money supply </a:t>
            </a:r>
            <a:r>
              <a:rPr lang="en-US" altLang="ja-JP" sz="1600" i="1" dirty="0" smtClean="0"/>
              <a:t>M</a:t>
            </a:r>
            <a:r>
              <a:rPr lang="en-US" altLang="ja-JP" sz="1600" i="1" baseline="30000" dirty="0" smtClean="0"/>
              <a:t>S</a:t>
            </a:r>
            <a:r>
              <a:rPr lang="en-US" altLang="ja-JP" sz="1600" dirty="0" smtClean="0"/>
              <a:t> lower or raise the interest rate </a:t>
            </a:r>
            <a:r>
              <a:rPr lang="en-US" altLang="ja-JP" sz="1600" i="1" dirty="0" err="1" smtClean="0"/>
              <a:t>i</a:t>
            </a:r>
            <a:r>
              <a:rPr lang="en-US" altLang="ja-JP" sz="1600" dirty="0" smtClean="0"/>
              <a:t>. </a:t>
            </a:r>
            <a:r>
              <a:rPr lang="ja-JP" altLang="en-US" sz="1600" dirty="0" smtClean="0"/>
              <a:t>　</a:t>
            </a:r>
            <a:r>
              <a:rPr lang="en-US" altLang="ja-JP" sz="1600" i="1" dirty="0" smtClean="0"/>
              <a:t>M</a:t>
            </a:r>
            <a:r>
              <a:rPr lang="ja-JP" altLang="ja-JP" sz="1600" dirty="0" smtClean="0"/>
              <a:t>／</a:t>
            </a:r>
            <a:r>
              <a:rPr lang="en-US" altLang="ja-JP" sz="1600" i="1" dirty="0" smtClean="0"/>
              <a:t>P </a:t>
            </a:r>
            <a:r>
              <a:rPr lang="en-US" altLang="ja-JP" sz="1600" dirty="0" smtClean="0"/>
              <a:t>does not change, money demand does not respond to interest rate </a:t>
            </a:r>
            <a:r>
              <a:rPr lang="en-US" altLang="ja-JP" sz="1600" i="1" dirty="0" err="1" smtClean="0"/>
              <a:t>i</a:t>
            </a:r>
            <a:r>
              <a:rPr lang="en-US" altLang="ja-JP" sz="1600" dirty="0" smtClean="0"/>
              <a:t>.</a:t>
            </a:r>
          </a:p>
          <a:p>
            <a:pPr>
              <a:buNone/>
            </a:pPr>
            <a:r>
              <a:rPr lang="en-US" altLang="ja-JP" sz="1600" dirty="0" smtClean="0"/>
              <a:t>Due to </a:t>
            </a:r>
            <a:r>
              <a:rPr lang="en-US" altLang="ja-JP" sz="1600" i="1" dirty="0" smtClean="0"/>
              <a:t>L</a:t>
            </a:r>
            <a:r>
              <a:rPr lang="en-US" altLang="ja-JP" sz="1600" dirty="0" smtClean="0"/>
              <a:t>’(</a:t>
            </a:r>
            <a:r>
              <a:rPr lang="en-US" altLang="ja-JP" sz="1600" i="1" dirty="0" err="1" smtClean="0"/>
              <a:t>i</a:t>
            </a:r>
            <a:r>
              <a:rPr lang="en-US" altLang="ja-JP" sz="1600" dirty="0" smtClean="0"/>
              <a:t>)</a:t>
            </a:r>
            <a:r>
              <a:rPr lang="ja-JP" altLang="ja-JP" sz="1600" dirty="0" smtClean="0"/>
              <a:t>＝</a:t>
            </a:r>
            <a:r>
              <a:rPr lang="en-US" altLang="ja-JP" sz="1600" i="1" dirty="0" err="1" smtClean="0"/>
              <a:t>dL</a:t>
            </a:r>
            <a:r>
              <a:rPr lang="ja-JP" altLang="ja-JP" sz="1600" dirty="0" smtClean="0"/>
              <a:t>／</a:t>
            </a:r>
            <a:r>
              <a:rPr lang="en-US" altLang="ja-JP" sz="1600" i="1" dirty="0" err="1" smtClean="0"/>
              <a:t>di</a:t>
            </a:r>
            <a:r>
              <a:rPr lang="ja-JP" altLang="ja-JP" sz="1600" dirty="0" smtClean="0"/>
              <a:t>＝</a:t>
            </a:r>
            <a:r>
              <a:rPr lang="en-US" altLang="ja-JP" sz="1600" dirty="0" smtClean="0"/>
              <a:t>0, </a:t>
            </a:r>
            <a:r>
              <a:rPr lang="en-US" altLang="ja-JP" sz="1600" b="1" dirty="0" smtClean="0"/>
              <a:t>the interest elasticity (</a:t>
            </a:r>
            <a:r>
              <a:rPr lang="en-US" altLang="ja-JP" sz="1600" b="1" i="1" dirty="0" err="1" smtClean="0"/>
              <a:t>dL</a:t>
            </a:r>
            <a:r>
              <a:rPr lang="en-US" altLang="ja-JP" sz="1600" b="1" dirty="0" smtClean="0"/>
              <a:t>/</a:t>
            </a:r>
            <a:r>
              <a:rPr lang="en-US" altLang="ja-JP" sz="1600" b="1" i="1" dirty="0" smtClean="0"/>
              <a:t>L</a:t>
            </a:r>
            <a:r>
              <a:rPr lang="en-US" altLang="ja-JP" sz="1600" b="1" dirty="0" smtClean="0"/>
              <a:t>)</a:t>
            </a:r>
            <a:r>
              <a:rPr lang="ja-JP" altLang="ja-JP" sz="1600" b="1" dirty="0" smtClean="0"/>
              <a:t>／</a:t>
            </a:r>
            <a:r>
              <a:rPr lang="en-US" altLang="ja-JP" sz="1600" b="1" dirty="0" smtClean="0"/>
              <a:t>(</a:t>
            </a:r>
            <a:r>
              <a:rPr lang="en-US" altLang="ja-JP" sz="1600" b="1" i="1" dirty="0" err="1" smtClean="0"/>
              <a:t>di</a:t>
            </a:r>
            <a:r>
              <a:rPr lang="en-US" altLang="ja-JP" sz="1600" b="1" dirty="0" smtClean="0"/>
              <a:t>/</a:t>
            </a:r>
            <a:r>
              <a:rPr lang="en-US" altLang="ja-JP" sz="1600" b="1" i="1" dirty="0" err="1" smtClean="0"/>
              <a:t>i</a:t>
            </a:r>
            <a:r>
              <a:rPr lang="en-US" altLang="ja-JP" sz="1600" b="1" dirty="0" smtClean="0"/>
              <a:t>) is zero</a:t>
            </a:r>
            <a:r>
              <a:rPr lang="en-US" altLang="ja-JP" sz="1600" dirty="0" smtClean="0"/>
              <a:t>.</a:t>
            </a:r>
            <a:br>
              <a:rPr lang="en-US" altLang="ja-JP" sz="1600" dirty="0" smtClean="0"/>
            </a:br>
            <a:r>
              <a:rPr lang="en-US" altLang="ja-JP" sz="1600" dirty="0" smtClean="0"/>
              <a:t>⇒ As shown in the figure  15-2, </a:t>
            </a:r>
            <a:r>
              <a:rPr lang="en-US" altLang="ja-JP" sz="1600" b="1" dirty="0" smtClean="0"/>
              <a:t>the liquidity preference curve is vertical</a:t>
            </a:r>
            <a:r>
              <a:rPr lang="en-US" altLang="ja-JP" sz="1600" dirty="0" smtClean="0"/>
              <a:t>, at the supply-demand equilibrium, </a:t>
            </a:r>
            <a:r>
              <a:rPr lang="en-US" altLang="ja-JP" sz="1600" i="1" dirty="0" smtClean="0"/>
              <a:t>M</a:t>
            </a:r>
            <a:r>
              <a:rPr lang="ja-JP" altLang="ja-JP" sz="1600" dirty="0" smtClean="0"/>
              <a:t>／</a:t>
            </a:r>
            <a:r>
              <a:rPr lang="en-US" altLang="ja-JP" sz="1600" i="1" dirty="0" smtClean="0"/>
              <a:t>P</a:t>
            </a:r>
            <a:r>
              <a:rPr lang="ja-JP" altLang="ja-JP" sz="1600" dirty="0" smtClean="0"/>
              <a:t>＝</a:t>
            </a:r>
            <a:r>
              <a:rPr lang="en-US" altLang="ja-JP" sz="1600" i="1" dirty="0" err="1" smtClean="0"/>
              <a:t>kY</a:t>
            </a:r>
            <a:r>
              <a:rPr lang="en-US" altLang="ja-JP" sz="1600" i="1" dirty="0" smtClean="0"/>
              <a:t>,</a:t>
            </a:r>
            <a:r>
              <a:rPr lang="ja-JP" altLang="ja-JP" sz="1600" dirty="0" smtClean="0"/>
              <a:t>　</a:t>
            </a:r>
            <a:r>
              <a:rPr lang="en-US" altLang="ja-JP" sz="1600" i="1" dirty="0" smtClean="0"/>
              <a:t>L</a:t>
            </a:r>
            <a:r>
              <a:rPr lang="en-US" altLang="ja-JP" sz="1600" dirty="0" smtClean="0"/>
              <a:t>’(</a:t>
            </a:r>
            <a:r>
              <a:rPr lang="en-US" altLang="ja-JP" sz="1600" i="1" dirty="0" err="1" smtClean="0"/>
              <a:t>i</a:t>
            </a:r>
            <a:r>
              <a:rPr lang="en-US" altLang="ja-JP" sz="1600" dirty="0" smtClean="0"/>
              <a:t>)</a:t>
            </a:r>
            <a:r>
              <a:rPr lang="ja-JP" altLang="ja-JP" sz="1600" dirty="0" smtClean="0"/>
              <a:t>＝</a:t>
            </a:r>
            <a:r>
              <a:rPr lang="en-US" altLang="ja-JP" sz="1600" dirty="0" smtClean="0"/>
              <a:t>0, k is also constant. This corresponds to </a:t>
            </a:r>
            <a:r>
              <a:rPr lang="en-US" altLang="ja-JP" sz="1600" b="1" dirty="0" smtClean="0"/>
              <a:t>the classical quantity theory of money.</a:t>
            </a:r>
          </a:p>
          <a:p>
            <a:pPr>
              <a:buNone/>
            </a:pPr>
            <a:r>
              <a:rPr lang="en-US" altLang="ja-JP" sz="1600" dirty="0" smtClean="0"/>
              <a:t>Depression ⇒ as shown in the figure 15-2, interest rate</a:t>
            </a:r>
            <a:r>
              <a:rPr lang="en-US" altLang="ja-JP" sz="1600" i="1" dirty="0" smtClean="0"/>
              <a:t> </a:t>
            </a:r>
            <a:r>
              <a:rPr lang="en-US" altLang="ja-JP" sz="1600" i="1" dirty="0" err="1" smtClean="0"/>
              <a:t>i</a:t>
            </a:r>
            <a:r>
              <a:rPr lang="en-US" altLang="ja-JP" sz="1600" i="1" dirty="0" smtClean="0"/>
              <a:t> </a:t>
            </a:r>
            <a:r>
              <a:rPr lang="en-US" altLang="ja-JP" sz="1600" dirty="0" smtClean="0"/>
              <a:t>sticks to the lower limit, </a:t>
            </a:r>
            <a:r>
              <a:rPr lang="en-US" altLang="ja-JP" sz="1600" b="1" dirty="0" smtClean="0"/>
              <a:t>liquidity trap</a:t>
            </a:r>
            <a:r>
              <a:rPr lang="en-US" altLang="ja-JP" sz="1600" dirty="0" smtClean="0"/>
              <a:t>.⇒ </a:t>
            </a:r>
            <a:r>
              <a:rPr lang="en-US" altLang="ja-JP" sz="1600" dirty="0" smtClean="0"/>
              <a:t>If the Bank increases or decreases the money supply </a:t>
            </a:r>
            <a:r>
              <a:rPr lang="en-US" altLang="ja-JP" sz="1600" i="1" dirty="0" smtClean="0"/>
              <a:t>M</a:t>
            </a:r>
            <a:r>
              <a:rPr lang="en-US" altLang="ja-JP" sz="1600" i="1" baseline="30000" dirty="0" smtClean="0"/>
              <a:t>S</a:t>
            </a:r>
            <a:r>
              <a:rPr lang="en-US" altLang="ja-JP" sz="1600" dirty="0" smtClean="0"/>
              <a:t>, M / P increases or decreases, the interest rate </a:t>
            </a:r>
            <a:r>
              <a:rPr lang="en-US" altLang="ja-JP" sz="1600" i="1" dirty="0" err="1" smtClean="0"/>
              <a:t>i</a:t>
            </a:r>
            <a:r>
              <a:rPr lang="en-US" altLang="ja-JP" sz="1600" dirty="0" smtClean="0"/>
              <a:t> does not change ⇒ Money demand reacts infinitely to the interest rate </a:t>
            </a:r>
            <a:r>
              <a:rPr lang="en-US" altLang="ja-JP" sz="1600" i="1" dirty="0" err="1" smtClean="0"/>
              <a:t>i</a:t>
            </a:r>
            <a:r>
              <a:rPr lang="en-US" altLang="ja-JP" sz="1600" dirty="0" smtClean="0"/>
              <a:t>, </a:t>
            </a:r>
            <a:r>
              <a:rPr lang="en-US" altLang="ja-JP" sz="1600" i="1" dirty="0" smtClean="0"/>
              <a:t>L</a:t>
            </a:r>
            <a:r>
              <a:rPr lang="en-US" altLang="ja-JP" sz="1600" dirty="0" smtClean="0"/>
              <a:t>’(</a:t>
            </a:r>
            <a:r>
              <a:rPr lang="en-US" altLang="ja-JP" sz="1600" i="1" dirty="0" err="1" smtClean="0"/>
              <a:t>i</a:t>
            </a:r>
            <a:r>
              <a:rPr lang="en-US" altLang="ja-JP" sz="1600" dirty="0" smtClean="0"/>
              <a:t>)</a:t>
            </a:r>
            <a:r>
              <a:rPr lang="ja-JP" altLang="ja-JP" sz="1600" dirty="0" smtClean="0"/>
              <a:t>＝</a:t>
            </a:r>
            <a:r>
              <a:rPr lang="en-US" altLang="ja-JP" sz="1600" i="1" dirty="0" err="1" smtClean="0"/>
              <a:t>dL</a:t>
            </a:r>
            <a:r>
              <a:rPr lang="ja-JP" altLang="ja-JP" sz="1600" dirty="0" smtClean="0"/>
              <a:t>／</a:t>
            </a:r>
            <a:r>
              <a:rPr lang="en-US" altLang="ja-JP" sz="1600" i="1" dirty="0" err="1" smtClean="0"/>
              <a:t>di</a:t>
            </a:r>
            <a:r>
              <a:rPr lang="ja-JP" altLang="ja-JP" sz="1600" dirty="0" smtClean="0"/>
              <a:t>＝－∞</a:t>
            </a:r>
            <a:r>
              <a:rPr lang="en-US" altLang="ja-JP" sz="1600" dirty="0" smtClean="0"/>
              <a:t>.  Therefore, interest elasticity as shown in the figure 15-2, the liquidity preference curve is horizontal and in the supply-demand equilibrium, </a:t>
            </a:r>
            <a:r>
              <a:rPr lang="en-US" altLang="ja-JP" sz="1600" i="1" dirty="0" smtClean="0"/>
              <a:t>M</a:t>
            </a:r>
            <a:r>
              <a:rPr lang="ja-JP" altLang="ja-JP" sz="1600" dirty="0" smtClean="0"/>
              <a:t>／</a:t>
            </a:r>
            <a:r>
              <a:rPr lang="en-US" altLang="ja-JP" sz="1600" i="1" dirty="0" smtClean="0"/>
              <a:t>P</a:t>
            </a:r>
            <a:r>
              <a:rPr lang="ja-JP" altLang="ja-JP" sz="1600" dirty="0" smtClean="0"/>
              <a:t>＝</a:t>
            </a:r>
            <a:r>
              <a:rPr lang="en-US" altLang="ja-JP" sz="1600" i="1" dirty="0" err="1" smtClean="0"/>
              <a:t>kY</a:t>
            </a:r>
            <a:r>
              <a:rPr lang="ja-JP" altLang="ja-JP" sz="1600" dirty="0" smtClean="0"/>
              <a:t>＋</a:t>
            </a:r>
            <a:r>
              <a:rPr lang="en-US" altLang="ja-JP" sz="1600" i="1" dirty="0" smtClean="0"/>
              <a:t>L</a:t>
            </a:r>
            <a:r>
              <a:rPr lang="en-US" altLang="ja-JP" sz="1600" dirty="0" smtClean="0"/>
              <a:t>(</a:t>
            </a:r>
            <a:r>
              <a:rPr lang="en-US" altLang="ja-JP" sz="1600" i="1" dirty="0" err="1" smtClean="0"/>
              <a:t>i</a:t>
            </a:r>
            <a:r>
              <a:rPr lang="en-US" altLang="ja-JP" sz="1600" dirty="0" smtClean="0"/>
              <a:t>)</a:t>
            </a:r>
            <a:r>
              <a:rPr lang="ja-JP" altLang="ja-JP" sz="1600" dirty="0" smtClean="0"/>
              <a:t>　</a:t>
            </a:r>
            <a:r>
              <a:rPr lang="en-US" altLang="ja-JP" sz="1600" i="1" dirty="0" smtClean="0"/>
              <a:t>L</a:t>
            </a:r>
            <a:r>
              <a:rPr lang="en-US" altLang="ja-JP" sz="1600" dirty="0" smtClean="0"/>
              <a:t>’(</a:t>
            </a:r>
            <a:r>
              <a:rPr lang="en-US" altLang="ja-JP" sz="1600" i="1" dirty="0" err="1" smtClean="0"/>
              <a:t>i</a:t>
            </a:r>
            <a:r>
              <a:rPr lang="en-US" altLang="ja-JP" sz="1600" dirty="0" smtClean="0"/>
              <a:t>)</a:t>
            </a:r>
            <a:r>
              <a:rPr lang="ja-JP" altLang="ja-JP" sz="1600" dirty="0" smtClean="0"/>
              <a:t>＝－</a:t>
            </a:r>
            <a:r>
              <a:rPr lang="ja-JP" altLang="ja-JP" sz="1600" dirty="0" smtClean="0"/>
              <a:t>∞</a:t>
            </a:r>
            <a:endParaRPr lang="en-US" altLang="ja-JP" sz="1600" dirty="0" smtClean="0"/>
          </a:p>
          <a:p>
            <a:r>
              <a:rPr lang="ja-JP" altLang="ja-JP" sz="1600" dirty="0" smtClean="0">
                <a:latin typeface="+mj-ea"/>
                <a:ea typeface="+mj-ea"/>
              </a:rPr>
              <a:t>完全雇用⇒</a:t>
            </a:r>
            <a:r>
              <a:rPr lang="en-US" altLang="ja-JP" sz="1600" i="1" dirty="0" smtClean="0">
                <a:latin typeface="+mj-ea"/>
                <a:ea typeface="+mj-ea"/>
              </a:rPr>
              <a:t>Y</a:t>
            </a:r>
            <a:r>
              <a:rPr lang="ja-JP" altLang="ja-JP" sz="1600" dirty="0" smtClean="0">
                <a:latin typeface="+mj-ea"/>
                <a:ea typeface="+mj-ea"/>
              </a:rPr>
              <a:t>は完全雇用国民所得</a:t>
            </a:r>
            <a:r>
              <a:rPr lang="en-US" altLang="ja-JP" sz="1600" i="1" dirty="0" smtClean="0">
                <a:latin typeface="+mj-ea"/>
                <a:ea typeface="+mj-ea"/>
              </a:rPr>
              <a:t>Y</a:t>
            </a:r>
            <a:r>
              <a:rPr lang="en-US" altLang="ja-JP" sz="1600" i="1" baseline="-25000" dirty="0" smtClean="0">
                <a:latin typeface="+mj-ea"/>
                <a:ea typeface="+mj-ea"/>
              </a:rPr>
              <a:t>F</a:t>
            </a:r>
            <a:r>
              <a:rPr lang="ja-JP" altLang="ja-JP" sz="1600" dirty="0" smtClean="0">
                <a:latin typeface="+mj-ea"/>
                <a:ea typeface="+mj-ea"/>
              </a:rPr>
              <a:t>で一定、貨幣供給</a:t>
            </a:r>
            <a:r>
              <a:rPr lang="en-US" altLang="ja-JP" sz="1600" i="1" dirty="0" smtClean="0">
                <a:latin typeface="+mj-ea"/>
                <a:ea typeface="+mj-ea"/>
              </a:rPr>
              <a:t>M</a:t>
            </a:r>
            <a:r>
              <a:rPr lang="en-US" altLang="ja-JP" sz="1600" i="1" baseline="30000" dirty="0" smtClean="0">
                <a:latin typeface="+mj-ea"/>
                <a:ea typeface="+mj-ea"/>
              </a:rPr>
              <a:t>S</a:t>
            </a:r>
            <a:r>
              <a:rPr lang="ja-JP" altLang="ja-JP" sz="1600" dirty="0" smtClean="0">
                <a:latin typeface="+mj-ea"/>
                <a:ea typeface="+mj-ea"/>
              </a:rPr>
              <a:t>を増減すると、</a:t>
            </a:r>
            <a:endParaRPr lang="en-US" altLang="ja-JP" sz="1600" dirty="0" smtClean="0">
              <a:latin typeface="+mj-ea"/>
              <a:ea typeface="+mj-ea"/>
            </a:endParaRPr>
          </a:p>
          <a:p>
            <a:r>
              <a:rPr lang="ja-JP" altLang="ja-JP" sz="1600" dirty="0" smtClean="0">
                <a:latin typeface="+mj-ea"/>
                <a:ea typeface="+mj-ea"/>
              </a:rPr>
              <a:t>利子率</a:t>
            </a:r>
            <a:r>
              <a:rPr lang="en-US" altLang="ja-JP" sz="1600" i="1" dirty="0" err="1" smtClean="0">
                <a:latin typeface="+mj-ea"/>
                <a:ea typeface="+mj-ea"/>
              </a:rPr>
              <a:t>i</a:t>
            </a:r>
            <a:r>
              <a:rPr lang="ja-JP" altLang="ja-JP" sz="1600" dirty="0" smtClean="0">
                <a:latin typeface="+mj-ea"/>
                <a:ea typeface="+mj-ea"/>
              </a:rPr>
              <a:t>は低下・上昇、</a:t>
            </a:r>
            <a:r>
              <a:rPr lang="en-US" altLang="ja-JP" sz="1600" i="1" dirty="0" smtClean="0">
                <a:latin typeface="+mj-ea"/>
                <a:ea typeface="+mj-ea"/>
              </a:rPr>
              <a:t>M</a:t>
            </a:r>
            <a:r>
              <a:rPr lang="ja-JP" altLang="ja-JP" sz="1600" dirty="0" smtClean="0">
                <a:latin typeface="+mj-ea"/>
                <a:ea typeface="+mj-ea"/>
              </a:rPr>
              <a:t>／</a:t>
            </a:r>
            <a:r>
              <a:rPr lang="en-US" altLang="ja-JP" sz="1600" i="1" dirty="0" smtClean="0">
                <a:latin typeface="+mj-ea"/>
                <a:ea typeface="+mj-ea"/>
              </a:rPr>
              <a:t>P</a:t>
            </a:r>
            <a:r>
              <a:rPr lang="ja-JP" altLang="ja-JP" sz="1600" dirty="0" smtClean="0">
                <a:latin typeface="+mj-ea"/>
                <a:ea typeface="+mj-ea"/>
              </a:rPr>
              <a:t>は不変、貨幣需要は利子率</a:t>
            </a:r>
            <a:r>
              <a:rPr lang="en-US" altLang="ja-JP" sz="1600" i="1" dirty="0" err="1" smtClean="0">
                <a:latin typeface="+mj-ea"/>
                <a:ea typeface="+mj-ea"/>
              </a:rPr>
              <a:t>i</a:t>
            </a:r>
            <a:r>
              <a:rPr lang="ja-JP" altLang="ja-JP" sz="1600" dirty="0" smtClean="0">
                <a:latin typeface="+mj-ea"/>
                <a:ea typeface="+mj-ea"/>
              </a:rPr>
              <a:t>に対して反応</a:t>
            </a:r>
            <a:endParaRPr lang="en-US" altLang="ja-JP" sz="1600" dirty="0" smtClean="0">
              <a:latin typeface="+mj-ea"/>
              <a:ea typeface="+mj-ea"/>
            </a:endParaRPr>
          </a:p>
          <a:p>
            <a:r>
              <a:rPr lang="ja-JP" altLang="ja-JP" sz="1600" dirty="0" smtClean="0">
                <a:latin typeface="+mj-ea"/>
                <a:ea typeface="+mj-ea"/>
              </a:rPr>
              <a:t>しない</a:t>
            </a:r>
            <a:r>
              <a:rPr lang="ja-JP" altLang="en-US" sz="1600" dirty="0" smtClean="0">
                <a:latin typeface="+mj-ea"/>
                <a:ea typeface="+mj-ea"/>
              </a:rPr>
              <a:t>。</a:t>
            </a:r>
            <a:r>
              <a:rPr lang="ja-JP" altLang="ja-JP" sz="1600" dirty="0" smtClean="0">
                <a:latin typeface="+mj-ea"/>
                <a:ea typeface="+mj-ea"/>
              </a:rPr>
              <a:t>　</a:t>
            </a:r>
            <a:r>
              <a:rPr lang="en-US" altLang="ja-JP" sz="1600" i="1" dirty="0" smtClean="0">
                <a:latin typeface="+mj-ea"/>
                <a:ea typeface="+mj-ea"/>
              </a:rPr>
              <a:t>L</a:t>
            </a:r>
            <a:r>
              <a:rPr lang="en-US" altLang="ja-JP" sz="1600" dirty="0" smtClean="0">
                <a:latin typeface="+mj-ea"/>
                <a:ea typeface="+mj-ea"/>
              </a:rPr>
              <a:t>’(</a:t>
            </a:r>
            <a:r>
              <a:rPr lang="en-US" altLang="ja-JP" sz="1600" i="1" dirty="0" err="1" smtClean="0">
                <a:latin typeface="+mj-ea"/>
                <a:ea typeface="+mj-ea"/>
              </a:rPr>
              <a:t>i</a:t>
            </a:r>
            <a:r>
              <a:rPr lang="en-US" altLang="ja-JP" sz="1600" dirty="0" smtClean="0">
                <a:latin typeface="+mj-ea"/>
                <a:ea typeface="+mj-ea"/>
              </a:rPr>
              <a:t>)</a:t>
            </a:r>
            <a:r>
              <a:rPr lang="ja-JP" altLang="ja-JP" sz="1600" dirty="0" smtClean="0">
                <a:latin typeface="+mj-ea"/>
                <a:ea typeface="+mj-ea"/>
              </a:rPr>
              <a:t>＝</a:t>
            </a:r>
            <a:r>
              <a:rPr lang="en-US" altLang="ja-JP" sz="1600" i="1" dirty="0" err="1" smtClean="0">
                <a:latin typeface="+mj-ea"/>
                <a:ea typeface="+mj-ea"/>
              </a:rPr>
              <a:t>dL</a:t>
            </a:r>
            <a:r>
              <a:rPr lang="ja-JP" altLang="ja-JP" sz="1600" dirty="0" smtClean="0">
                <a:latin typeface="+mj-ea"/>
                <a:ea typeface="+mj-ea"/>
              </a:rPr>
              <a:t>／</a:t>
            </a:r>
            <a:r>
              <a:rPr lang="en-US" altLang="ja-JP" sz="1600" i="1" dirty="0" err="1" smtClean="0">
                <a:latin typeface="+mj-ea"/>
                <a:ea typeface="+mj-ea"/>
              </a:rPr>
              <a:t>di</a:t>
            </a:r>
            <a:r>
              <a:rPr lang="ja-JP" altLang="ja-JP" sz="1600" dirty="0" smtClean="0">
                <a:latin typeface="+mj-ea"/>
                <a:ea typeface="+mj-ea"/>
              </a:rPr>
              <a:t>＝</a:t>
            </a:r>
            <a:r>
              <a:rPr lang="en-US" altLang="ja-JP" sz="1600" dirty="0" smtClean="0">
                <a:latin typeface="+mj-ea"/>
                <a:ea typeface="+mj-ea"/>
              </a:rPr>
              <a:t>0</a:t>
            </a:r>
            <a:r>
              <a:rPr lang="ja-JP" altLang="ja-JP" sz="1600" dirty="0" err="1" smtClean="0">
                <a:latin typeface="+mj-ea"/>
                <a:ea typeface="+mj-ea"/>
              </a:rPr>
              <a:t>ゆえ</a:t>
            </a:r>
            <a:r>
              <a:rPr lang="ja-JP" altLang="ja-JP" sz="1600" b="1" dirty="0" smtClean="0">
                <a:latin typeface="+mj-ea"/>
                <a:ea typeface="+mj-ea"/>
              </a:rPr>
              <a:t>利子弾力性</a:t>
            </a:r>
            <a:r>
              <a:rPr lang="en-US" altLang="ja-JP" sz="1600" b="1" dirty="0" smtClean="0">
                <a:latin typeface="+mj-ea"/>
                <a:ea typeface="+mj-ea"/>
              </a:rPr>
              <a:t>(</a:t>
            </a:r>
            <a:r>
              <a:rPr lang="en-US" altLang="ja-JP" sz="1600" b="1" i="1" dirty="0" err="1" smtClean="0">
                <a:latin typeface="+mj-ea"/>
                <a:ea typeface="+mj-ea"/>
              </a:rPr>
              <a:t>dL</a:t>
            </a:r>
            <a:r>
              <a:rPr lang="en-US" altLang="ja-JP" sz="1600" b="1" dirty="0" smtClean="0">
                <a:latin typeface="+mj-ea"/>
                <a:ea typeface="+mj-ea"/>
              </a:rPr>
              <a:t>/</a:t>
            </a:r>
            <a:r>
              <a:rPr lang="en-US" altLang="ja-JP" sz="1600" b="1" i="1" dirty="0" smtClean="0">
                <a:latin typeface="+mj-ea"/>
                <a:ea typeface="+mj-ea"/>
              </a:rPr>
              <a:t>L</a:t>
            </a:r>
            <a:r>
              <a:rPr lang="en-US" altLang="ja-JP" sz="1600" b="1" dirty="0" smtClean="0">
                <a:latin typeface="+mj-ea"/>
                <a:ea typeface="+mj-ea"/>
              </a:rPr>
              <a:t>)</a:t>
            </a:r>
            <a:r>
              <a:rPr lang="ja-JP" altLang="ja-JP" sz="1600" b="1" dirty="0" smtClean="0">
                <a:latin typeface="+mj-ea"/>
                <a:ea typeface="+mj-ea"/>
              </a:rPr>
              <a:t>／</a:t>
            </a:r>
            <a:r>
              <a:rPr lang="en-US" altLang="ja-JP" sz="1600" b="1" dirty="0" smtClean="0">
                <a:latin typeface="+mj-ea"/>
                <a:ea typeface="+mj-ea"/>
              </a:rPr>
              <a:t>(</a:t>
            </a:r>
            <a:r>
              <a:rPr lang="en-US" altLang="ja-JP" sz="1600" b="1" i="1" dirty="0" err="1" smtClean="0">
                <a:latin typeface="+mj-ea"/>
                <a:ea typeface="+mj-ea"/>
              </a:rPr>
              <a:t>di</a:t>
            </a:r>
            <a:r>
              <a:rPr lang="en-US" altLang="ja-JP" sz="1600" b="1" dirty="0" smtClean="0">
                <a:latin typeface="+mj-ea"/>
                <a:ea typeface="+mj-ea"/>
              </a:rPr>
              <a:t>/</a:t>
            </a:r>
            <a:r>
              <a:rPr lang="en-US" altLang="ja-JP" sz="1600" b="1" i="1" dirty="0" err="1" smtClean="0">
                <a:latin typeface="+mj-ea"/>
                <a:ea typeface="+mj-ea"/>
              </a:rPr>
              <a:t>i</a:t>
            </a:r>
            <a:r>
              <a:rPr lang="en-US" altLang="ja-JP" sz="1600" b="1" dirty="0" smtClean="0">
                <a:latin typeface="+mj-ea"/>
                <a:ea typeface="+mj-ea"/>
              </a:rPr>
              <a:t>)</a:t>
            </a:r>
            <a:r>
              <a:rPr lang="ja-JP" altLang="ja-JP" sz="1600" b="1" dirty="0" smtClean="0">
                <a:latin typeface="+mj-ea"/>
                <a:ea typeface="+mj-ea"/>
              </a:rPr>
              <a:t>がゼロ</a:t>
            </a:r>
          </a:p>
          <a:p>
            <a:r>
              <a:rPr lang="ja-JP" altLang="ja-JP" sz="1600" dirty="0" smtClean="0">
                <a:latin typeface="+mj-ea"/>
                <a:ea typeface="+mj-ea"/>
              </a:rPr>
              <a:t>⇒</a:t>
            </a:r>
            <a:r>
              <a:rPr lang="en-US" altLang="ja-JP" sz="1600" dirty="0" smtClean="0">
                <a:latin typeface="+mj-ea"/>
                <a:ea typeface="+mj-ea"/>
              </a:rPr>
              <a:t>15-2</a:t>
            </a:r>
            <a:r>
              <a:rPr lang="ja-JP" altLang="ja-JP" sz="1600" dirty="0" smtClean="0">
                <a:latin typeface="+mj-ea"/>
                <a:ea typeface="+mj-ea"/>
              </a:rPr>
              <a:t>図のように流動性選好曲線は垂直、需給均衡では、</a:t>
            </a:r>
            <a:endParaRPr lang="en-US" altLang="ja-JP" sz="1600" dirty="0" smtClean="0">
              <a:latin typeface="+mj-ea"/>
              <a:ea typeface="+mj-ea"/>
            </a:endParaRPr>
          </a:p>
          <a:p>
            <a:r>
              <a:rPr lang="en-US" altLang="ja-JP" sz="1600" i="1" dirty="0" smtClean="0">
                <a:latin typeface="+mj-ea"/>
                <a:ea typeface="+mj-ea"/>
              </a:rPr>
              <a:t>M</a:t>
            </a:r>
            <a:r>
              <a:rPr lang="ja-JP" altLang="ja-JP" sz="1600" dirty="0" smtClean="0">
                <a:latin typeface="+mj-ea"/>
                <a:ea typeface="+mj-ea"/>
              </a:rPr>
              <a:t>／</a:t>
            </a:r>
            <a:r>
              <a:rPr lang="en-US" altLang="ja-JP" sz="1600" i="1" dirty="0" smtClean="0">
                <a:latin typeface="+mj-ea"/>
                <a:ea typeface="+mj-ea"/>
              </a:rPr>
              <a:t>P</a:t>
            </a:r>
            <a:r>
              <a:rPr lang="ja-JP" altLang="ja-JP" sz="1600" dirty="0" smtClean="0">
                <a:latin typeface="+mj-ea"/>
                <a:ea typeface="+mj-ea"/>
              </a:rPr>
              <a:t>＝</a:t>
            </a:r>
            <a:r>
              <a:rPr lang="en-US" altLang="ja-JP" sz="1600" i="1" dirty="0" err="1" smtClean="0">
                <a:latin typeface="+mj-ea"/>
                <a:ea typeface="+mj-ea"/>
              </a:rPr>
              <a:t>kY</a:t>
            </a:r>
            <a:r>
              <a:rPr lang="en-US" altLang="ja-JP" sz="1600" i="1" dirty="0" smtClean="0">
                <a:latin typeface="+mj-ea"/>
                <a:ea typeface="+mj-ea"/>
              </a:rPr>
              <a:t>,</a:t>
            </a:r>
            <a:r>
              <a:rPr lang="ja-JP" altLang="ja-JP" sz="1600" dirty="0" smtClean="0">
                <a:latin typeface="+mj-ea"/>
                <a:ea typeface="+mj-ea"/>
              </a:rPr>
              <a:t>　</a:t>
            </a:r>
            <a:r>
              <a:rPr lang="en-US" altLang="ja-JP" sz="1600" i="1" dirty="0" smtClean="0">
                <a:latin typeface="+mj-ea"/>
                <a:ea typeface="+mj-ea"/>
              </a:rPr>
              <a:t>L</a:t>
            </a:r>
            <a:r>
              <a:rPr lang="en-US" altLang="ja-JP" sz="1600" dirty="0" smtClean="0">
                <a:latin typeface="+mj-ea"/>
                <a:ea typeface="+mj-ea"/>
              </a:rPr>
              <a:t>’(</a:t>
            </a:r>
            <a:r>
              <a:rPr lang="en-US" altLang="ja-JP" sz="1600" i="1" dirty="0" err="1" smtClean="0">
                <a:latin typeface="+mj-ea"/>
                <a:ea typeface="+mj-ea"/>
              </a:rPr>
              <a:t>i</a:t>
            </a:r>
            <a:r>
              <a:rPr lang="en-US" altLang="ja-JP" sz="1600" dirty="0" smtClean="0">
                <a:latin typeface="+mj-ea"/>
                <a:ea typeface="+mj-ea"/>
              </a:rPr>
              <a:t>)</a:t>
            </a:r>
            <a:r>
              <a:rPr lang="ja-JP" altLang="ja-JP" sz="1600" dirty="0" smtClean="0">
                <a:latin typeface="+mj-ea"/>
                <a:ea typeface="+mj-ea"/>
              </a:rPr>
              <a:t>＝</a:t>
            </a:r>
            <a:r>
              <a:rPr lang="en-US" altLang="ja-JP" sz="1600" dirty="0" smtClean="0">
                <a:latin typeface="+mj-ea"/>
                <a:ea typeface="+mj-ea"/>
              </a:rPr>
              <a:t>0, </a:t>
            </a:r>
            <a:r>
              <a:rPr lang="ja-JP" altLang="ja-JP" sz="1600" i="1" dirty="0" smtClean="0">
                <a:latin typeface="+mj-ea"/>
                <a:ea typeface="+mj-ea"/>
              </a:rPr>
              <a:t>　</a:t>
            </a:r>
            <a:r>
              <a:rPr lang="en-US" altLang="ja-JP" sz="1600" i="1" dirty="0" smtClean="0">
                <a:latin typeface="+mj-ea"/>
                <a:ea typeface="+mj-ea"/>
              </a:rPr>
              <a:t>k</a:t>
            </a:r>
            <a:r>
              <a:rPr lang="ja-JP" altLang="ja-JP" sz="1600" dirty="0" smtClean="0">
                <a:latin typeface="+mj-ea"/>
                <a:ea typeface="+mj-ea"/>
              </a:rPr>
              <a:t>も一定で</a:t>
            </a:r>
            <a:r>
              <a:rPr lang="en-US" altLang="ja-JP" sz="1600" dirty="0" smtClean="0">
                <a:latin typeface="+mj-ea"/>
                <a:ea typeface="+mj-ea"/>
              </a:rPr>
              <a:t>,</a:t>
            </a:r>
            <a:r>
              <a:rPr lang="ja-JP" altLang="ja-JP" sz="1600" dirty="0" smtClean="0">
                <a:latin typeface="+mj-ea"/>
                <a:ea typeface="+mj-ea"/>
              </a:rPr>
              <a:t>古典派の貨幣数量説と一致</a:t>
            </a:r>
            <a:r>
              <a:rPr lang="ja-JP" altLang="en-US" sz="1600" dirty="0" smtClean="0">
                <a:latin typeface="+mj-ea"/>
                <a:ea typeface="+mj-ea"/>
              </a:rPr>
              <a:t>。</a:t>
            </a:r>
            <a:endParaRPr lang="en-US" altLang="ja-JP" sz="1600" dirty="0" smtClean="0">
              <a:latin typeface="+mj-ea"/>
              <a:ea typeface="+mj-ea"/>
            </a:endParaRPr>
          </a:p>
          <a:p>
            <a:r>
              <a:rPr lang="ja-JP" altLang="ja-JP" sz="1600" dirty="0" smtClean="0">
                <a:latin typeface="+mj-ea"/>
                <a:ea typeface="+mj-ea"/>
              </a:rPr>
              <a:t>不況⇒</a:t>
            </a:r>
            <a:r>
              <a:rPr lang="en-US" altLang="ja-JP" sz="1600" dirty="0" smtClean="0">
                <a:latin typeface="+mj-ea"/>
                <a:ea typeface="+mj-ea"/>
              </a:rPr>
              <a:t>15-2</a:t>
            </a:r>
            <a:r>
              <a:rPr lang="ja-JP" altLang="ja-JP" sz="1600" dirty="0" smtClean="0">
                <a:latin typeface="+mj-ea"/>
                <a:ea typeface="+mj-ea"/>
              </a:rPr>
              <a:t>図のように利子率</a:t>
            </a:r>
            <a:r>
              <a:rPr lang="en-US" altLang="ja-JP" sz="1600" i="1" dirty="0" err="1" smtClean="0">
                <a:latin typeface="+mj-ea"/>
                <a:ea typeface="+mj-ea"/>
              </a:rPr>
              <a:t>i</a:t>
            </a:r>
            <a:r>
              <a:rPr lang="ja-JP" altLang="ja-JP" sz="1600" dirty="0" smtClean="0">
                <a:latin typeface="+mj-ea"/>
                <a:ea typeface="+mj-ea"/>
              </a:rPr>
              <a:t>は下限に張り付き</a:t>
            </a:r>
            <a:r>
              <a:rPr lang="ja-JP" altLang="ja-JP" sz="1600" b="1" dirty="0" smtClean="0">
                <a:latin typeface="+mj-ea"/>
                <a:ea typeface="+mj-ea"/>
              </a:rPr>
              <a:t>流動性の罠</a:t>
            </a:r>
            <a:endParaRPr lang="en-US" altLang="ja-JP" sz="1600" b="1" dirty="0" smtClean="0">
              <a:latin typeface="+mj-ea"/>
              <a:ea typeface="+mj-ea"/>
            </a:endParaRPr>
          </a:p>
          <a:p>
            <a:r>
              <a:rPr lang="ja-JP" altLang="ja-JP" sz="1600" dirty="0" smtClean="0">
                <a:latin typeface="+mj-ea"/>
                <a:ea typeface="+mj-ea"/>
              </a:rPr>
              <a:t>（</a:t>
            </a:r>
            <a:r>
              <a:rPr lang="en-US" altLang="ja-JP" sz="1600" dirty="0" smtClean="0">
                <a:latin typeface="+mj-ea"/>
                <a:ea typeface="+mj-ea"/>
              </a:rPr>
              <a:t>liquidity trap</a:t>
            </a:r>
            <a:r>
              <a:rPr lang="ja-JP" altLang="ja-JP" sz="1600" dirty="0" smtClean="0">
                <a:latin typeface="+mj-ea"/>
                <a:ea typeface="+mj-ea"/>
              </a:rPr>
              <a:t>）⇒貨幣供給</a:t>
            </a:r>
            <a:r>
              <a:rPr lang="en-US" altLang="ja-JP" sz="1600" i="1" dirty="0" smtClean="0">
                <a:latin typeface="+mj-ea"/>
                <a:ea typeface="+mj-ea"/>
              </a:rPr>
              <a:t>M</a:t>
            </a:r>
            <a:r>
              <a:rPr lang="en-US" altLang="ja-JP" sz="1600" i="1" baseline="30000" dirty="0" smtClean="0">
                <a:latin typeface="+mj-ea"/>
                <a:ea typeface="+mj-ea"/>
              </a:rPr>
              <a:t>S</a:t>
            </a:r>
            <a:r>
              <a:rPr lang="ja-JP" altLang="ja-JP" sz="1600" dirty="0" smtClean="0">
                <a:latin typeface="+mj-ea"/>
                <a:ea typeface="+mj-ea"/>
              </a:rPr>
              <a:t>を増減すると、</a:t>
            </a:r>
            <a:r>
              <a:rPr lang="en-US" altLang="ja-JP" sz="1600" i="1" dirty="0" smtClean="0">
                <a:latin typeface="+mj-ea"/>
                <a:ea typeface="+mj-ea"/>
              </a:rPr>
              <a:t>M</a:t>
            </a:r>
            <a:r>
              <a:rPr lang="ja-JP" altLang="ja-JP" sz="1600" dirty="0" smtClean="0">
                <a:latin typeface="+mj-ea"/>
                <a:ea typeface="+mj-ea"/>
              </a:rPr>
              <a:t>／</a:t>
            </a:r>
            <a:r>
              <a:rPr lang="en-US" altLang="ja-JP" sz="1600" i="1" dirty="0" smtClean="0">
                <a:latin typeface="+mj-ea"/>
                <a:ea typeface="+mj-ea"/>
              </a:rPr>
              <a:t>P</a:t>
            </a:r>
            <a:r>
              <a:rPr lang="ja-JP" altLang="ja-JP" sz="1600" dirty="0" smtClean="0">
                <a:latin typeface="+mj-ea"/>
                <a:ea typeface="+mj-ea"/>
              </a:rPr>
              <a:t>は増減、利子率</a:t>
            </a:r>
            <a:r>
              <a:rPr lang="en-US" altLang="ja-JP" sz="1600" i="1" dirty="0" err="1" smtClean="0">
                <a:latin typeface="+mj-ea"/>
                <a:ea typeface="+mj-ea"/>
              </a:rPr>
              <a:t>i</a:t>
            </a:r>
            <a:r>
              <a:rPr lang="ja-JP" altLang="ja-JP" sz="1600" dirty="0" smtClean="0">
                <a:latin typeface="+mj-ea"/>
                <a:ea typeface="+mj-ea"/>
              </a:rPr>
              <a:t>は</a:t>
            </a:r>
            <a:endParaRPr lang="en-US" altLang="ja-JP" sz="1600" dirty="0" smtClean="0">
              <a:latin typeface="+mj-ea"/>
              <a:ea typeface="+mj-ea"/>
            </a:endParaRPr>
          </a:p>
          <a:p>
            <a:r>
              <a:rPr lang="ja-JP" altLang="ja-JP" sz="1600" dirty="0" smtClean="0">
                <a:latin typeface="+mj-ea"/>
                <a:ea typeface="+mj-ea"/>
              </a:rPr>
              <a:t>不変⇒貨幣需要は利子率</a:t>
            </a:r>
            <a:r>
              <a:rPr lang="en-US" altLang="ja-JP" sz="1600" i="1" dirty="0" err="1" smtClean="0">
                <a:latin typeface="+mj-ea"/>
                <a:ea typeface="+mj-ea"/>
              </a:rPr>
              <a:t>i</a:t>
            </a:r>
            <a:r>
              <a:rPr lang="ja-JP" altLang="ja-JP" sz="1600" dirty="0" smtClean="0">
                <a:latin typeface="+mj-ea"/>
                <a:ea typeface="+mj-ea"/>
              </a:rPr>
              <a:t>に対して無限に反応、</a:t>
            </a:r>
            <a:r>
              <a:rPr lang="en-US" altLang="ja-JP" sz="1600" i="1" dirty="0" smtClean="0">
                <a:latin typeface="+mj-ea"/>
                <a:ea typeface="+mj-ea"/>
              </a:rPr>
              <a:t>L</a:t>
            </a:r>
            <a:r>
              <a:rPr lang="en-US" altLang="ja-JP" sz="1600" dirty="0" smtClean="0">
                <a:latin typeface="+mj-ea"/>
                <a:ea typeface="+mj-ea"/>
              </a:rPr>
              <a:t>’(</a:t>
            </a:r>
            <a:r>
              <a:rPr lang="en-US" altLang="ja-JP" sz="1600" i="1" dirty="0" err="1" smtClean="0">
                <a:latin typeface="+mj-ea"/>
                <a:ea typeface="+mj-ea"/>
              </a:rPr>
              <a:t>i</a:t>
            </a:r>
            <a:r>
              <a:rPr lang="en-US" altLang="ja-JP" sz="1600" dirty="0" smtClean="0">
                <a:latin typeface="+mj-ea"/>
                <a:ea typeface="+mj-ea"/>
              </a:rPr>
              <a:t>)</a:t>
            </a:r>
            <a:r>
              <a:rPr lang="ja-JP" altLang="ja-JP" sz="1600" dirty="0" smtClean="0">
                <a:latin typeface="+mj-ea"/>
                <a:ea typeface="+mj-ea"/>
              </a:rPr>
              <a:t>＝</a:t>
            </a:r>
            <a:r>
              <a:rPr lang="en-US" altLang="ja-JP" sz="1600" i="1" dirty="0" err="1" smtClean="0">
                <a:latin typeface="+mj-ea"/>
                <a:ea typeface="+mj-ea"/>
              </a:rPr>
              <a:t>dL</a:t>
            </a:r>
            <a:r>
              <a:rPr lang="ja-JP" altLang="ja-JP" sz="1600" dirty="0" smtClean="0">
                <a:latin typeface="+mj-ea"/>
                <a:ea typeface="+mj-ea"/>
              </a:rPr>
              <a:t>／</a:t>
            </a:r>
            <a:r>
              <a:rPr lang="en-US" altLang="ja-JP" sz="1600" i="1" dirty="0" err="1" smtClean="0">
                <a:latin typeface="+mj-ea"/>
                <a:ea typeface="+mj-ea"/>
              </a:rPr>
              <a:t>di</a:t>
            </a:r>
            <a:r>
              <a:rPr lang="ja-JP" altLang="ja-JP" sz="1600" dirty="0" smtClean="0">
                <a:latin typeface="+mj-ea"/>
                <a:ea typeface="+mj-ea"/>
              </a:rPr>
              <a:t>＝－∞</a:t>
            </a:r>
            <a:endParaRPr lang="en-US" altLang="ja-JP" sz="1600" dirty="0" smtClean="0">
              <a:latin typeface="+mj-ea"/>
              <a:ea typeface="+mj-ea"/>
            </a:endParaRPr>
          </a:p>
          <a:p>
            <a:r>
              <a:rPr lang="ja-JP" altLang="ja-JP" sz="1600" dirty="0" smtClean="0">
                <a:latin typeface="+mj-ea"/>
                <a:ea typeface="+mj-ea"/>
              </a:rPr>
              <a:t>ゆえ</a:t>
            </a:r>
            <a:r>
              <a:rPr lang="ja-JP" altLang="en-US" sz="1600" dirty="0" smtClean="0">
                <a:latin typeface="+mj-ea"/>
                <a:ea typeface="+mj-ea"/>
              </a:rPr>
              <a:t>に</a:t>
            </a:r>
            <a:r>
              <a:rPr lang="ja-JP" altLang="ja-JP" sz="1600" dirty="0" smtClean="0">
                <a:latin typeface="+mj-ea"/>
                <a:ea typeface="+mj-ea"/>
              </a:rPr>
              <a:t>利子弾力性</a:t>
            </a:r>
            <a:r>
              <a:rPr lang="en-US" altLang="ja-JP" sz="1600" dirty="0" smtClean="0">
                <a:latin typeface="+mj-ea"/>
                <a:ea typeface="+mj-ea"/>
              </a:rPr>
              <a:t>(</a:t>
            </a:r>
            <a:r>
              <a:rPr lang="en-US" altLang="ja-JP" sz="1600" i="1" dirty="0" err="1" smtClean="0">
                <a:latin typeface="+mj-ea"/>
                <a:ea typeface="+mj-ea"/>
              </a:rPr>
              <a:t>dL</a:t>
            </a:r>
            <a:r>
              <a:rPr lang="en-US" altLang="ja-JP" sz="1600" i="1" dirty="0" smtClean="0">
                <a:latin typeface="+mj-ea"/>
                <a:ea typeface="+mj-ea"/>
              </a:rPr>
              <a:t>/L</a:t>
            </a:r>
            <a:r>
              <a:rPr lang="en-US" altLang="ja-JP" sz="1600" dirty="0" smtClean="0">
                <a:latin typeface="+mj-ea"/>
                <a:ea typeface="+mj-ea"/>
              </a:rPr>
              <a:t>)</a:t>
            </a:r>
            <a:r>
              <a:rPr lang="ja-JP" altLang="ja-JP" sz="1600" dirty="0" smtClean="0">
                <a:latin typeface="+mj-ea"/>
                <a:ea typeface="+mj-ea"/>
              </a:rPr>
              <a:t>／</a:t>
            </a:r>
            <a:r>
              <a:rPr lang="en-US" altLang="ja-JP" sz="1600" dirty="0" smtClean="0">
                <a:latin typeface="+mj-ea"/>
                <a:ea typeface="+mj-ea"/>
              </a:rPr>
              <a:t>(</a:t>
            </a:r>
            <a:r>
              <a:rPr lang="en-US" altLang="ja-JP" sz="1600" i="1" dirty="0" err="1" smtClean="0">
                <a:latin typeface="+mj-ea"/>
                <a:ea typeface="+mj-ea"/>
              </a:rPr>
              <a:t>di</a:t>
            </a:r>
            <a:r>
              <a:rPr lang="en-US" altLang="ja-JP" sz="1600" dirty="0" smtClean="0">
                <a:latin typeface="+mj-ea"/>
                <a:ea typeface="+mj-ea"/>
              </a:rPr>
              <a:t>/</a:t>
            </a:r>
            <a:r>
              <a:rPr lang="en-US" altLang="ja-JP" sz="1600" i="1" dirty="0" err="1" smtClean="0">
                <a:latin typeface="+mj-ea"/>
                <a:ea typeface="+mj-ea"/>
              </a:rPr>
              <a:t>i</a:t>
            </a:r>
            <a:r>
              <a:rPr lang="en-US" altLang="ja-JP" sz="1600" dirty="0" smtClean="0">
                <a:latin typeface="+mj-ea"/>
                <a:ea typeface="+mj-ea"/>
              </a:rPr>
              <a:t>)</a:t>
            </a:r>
            <a:r>
              <a:rPr lang="ja-JP" altLang="ja-JP" sz="1600" dirty="0" smtClean="0">
                <a:latin typeface="+mj-ea"/>
                <a:ea typeface="+mj-ea"/>
              </a:rPr>
              <a:t>も－∞⇒</a:t>
            </a:r>
            <a:r>
              <a:rPr lang="en-US" altLang="ja-JP" sz="1600" dirty="0" smtClean="0">
                <a:latin typeface="+mj-ea"/>
                <a:ea typeface="+mj-ea"/>
              </a:rPr>
              <a:t> </a:t>
            </a:r>
            <a:r>
              <a:rPr lang="en-US" altLang="ja-JP" sz="1600" dirty="0" smtClean="0">
                <a:latin typeface="+mj-ea"/>
                <a:ea typeface="+mj-ea"/>
              </a:rPr>
              <a:t>15-2</a:t>
            </a:r>
            <a:r>
              <a:rPr lang="ja-JP" altLang="ja-JP" sz="1600" dirty="0" smtClean="0">
                <a:latin typeface="+mj-ea"/>
                <a:ea typeface="+mj-ea"/>
              </a:rPr>
              <a:t>図のように流動性</a:t>
            </a:r>
            <a:r>
              <a:rPr lang="ja-JP" altLang="ja-JP" sz="1600" dirty="0" smtClean="0">
                <a:latin typeface="+mj-ea"/>
                <a:ea typeface="+mj-ea"/>
              </a:rPr>
              <a:t>選好</a:t>
            </a:r>
            <a:endParaRPr lang="en-US" altLang="ja-JP" sz="1600" dirty="0" smtClean="0">
              <a:latin typeface="+mj-ea"/>
              <a:ea typeface="+mj-ea"/>
            </a:endParaRPr>
          </a:p>
          <a:p>
            <a:r>
              <a:rPr lang="ja-JP" altLang="ja-JP" sz="1600" dirty="0" smtClean="0">
                <a:latin typeface="+mj-ea"/>
                <a:ea typeface="+mj-ea"/>
              </a:rPr>
              <a:t>曲線</a:t>
            </a:r>
            <a:r>
              <a:rPr lang="ja-JP" altLang="ja-JP" sz="1600" dirty="0" smtClean="0">
                <a:latin typeface="+mj-ea"/>
                <a:ea typeface="+mj-ea"/>
              </a:rPr>
              <a:t>は水平、需給均衡では、</a:t>
            </a:r>
            <a:r>
              <a:rPr lang="ja-JP" altLang="ja-JP" sz="1600" i="1" dirty="0" smtClean="0">
                <a:latin typeface="+mj-ea"/>
                <a:ea typeface="+mj-ea"/>
              </a:rPr>
              <a:t>　</a:t>
            </a:r>
            <a:r>
              <a:rPr lang="en-US" altLang="ja-JP" sz="1600" i="1" dirty="0" smtClean="0">
                <a:latin typeface="+mj-ea"/>
                <a:ea typeface="+mj-ea"/>
              </a:rPr>
              <a:t>M</a:t>
            </a:r>
            <a:r>
              <a:rPr lang="ja-JP" altLang="ja-JP" sz="1600" dirty="0" smtClean="0">
                <a:latin typeface="+mj-ea"/>
                <a:ea typeface="+mj-ea"/>
              </a:rPr>
              <a:t>／</a:t>
            </a:r>
            <a:r>
              <a:rPr lang="en-US" altLang="ja-JP" sz="1600" i="1" dirty="0" smtClean="0">
                <a:latin typeface="+mj-ea"/>
                <a:ea typeface="+mj-ea"/>
              </a:rPr>
              <a:t>P</a:t>
            </a:r>
            <a:r>
              <a:rPr lang="ja-JP" altLang="ja-JP" sz="1600" dirty="0" smtClean="0">
                <a:latin typeface="+mj-ea"/>
                <a:ea typeface="+mj-ea"/>
              </a:rPr>
              <a:t>＝</a:t>
            </a:r>
            <a:r>
              <a:rPr lang="en-US" altLang="ja-JP" sz="1600" i="1" dirty="0" err="1" smtClean="0">
                <a:latin typeface="+mj-ea"/>
                <a:ea typeface="+mj-ea"/>
              </a:rPr>
              <a:t>kY</a:t>
            </a:r>
            <a:r>
              <a:rPr lang="ja-JP" altLang="ja-JP" sz="1600" dirty="0" smtClean="0">
                <a:latin typeface="+mj-ea"/>
                <a:ea typeface="+mj-ea"/>
              </a:rPr>
              <a:t>＋</a:t>
            </a:r>
            <a:r>
              <a:rPr lang="en-US" altLang="ja-JP" sz="1600" i="1" dirty="0" smtClean="0">
                <a:latin typeface="+mj-ea"/>
                <a:ea typeface="+mj-ea"/>
              </a:rPr>
              <a:t>L</a:t>
            </a:r>
            <a:r>
              <a:rPr lang="en-US" altLang="ja-JP" sz="1600" dirty="0" smtClean="0">
                <a:latin typeface="+mj-ea"/>
                <a:ea typeface="+mj-ea"/>
              </a:rPr>
              <a:t>(</a:t>
            </a:r>
            <a:r>
              <a:rPr lang="en-US" altLang="ja-JP" sz="1600" i="1" dirty="0" err="1" smtClean="0">
                <a:latin typeface="+mj-ea"/>
                <a:ea typeface="+mj-ea"/>
              </a:rPr>
              <a:t>i</a:t>
            </a:r>
            <a:r>
              <a:rPr lang="en-US" altLang="ja-JP" sz="1600" dirty="0" smtClean="0">
                <a:latin typeface="+mj-ea"/>
                <a:ea typeface="+mj-ea"/>
              </a:rPr>
              <a:t>)</a:t>
            </a:r>
            <a:r>
              <a:rPr lang="ja-JP" altLang="ja-JP" sz="1600" dirty="0" smtClean="0">
                <a:latin typeface="+mj-ea"/>
                <a:ea typeface="+mj-ea"/>
              </a:rPr>
              <a:t>　　</a:t>
            </a:r>
            <a:r>
              <a:rPr lang="en-US" altLang="ja-JP" sz="1600" i="1" dirty="0" smtClean="0">
                <a:latin typeface="+mj-ea"/>
                <a:ea typeface="+mj-ea"/>
              </a:rPr>
              <a:t>L</a:t>
            </a:r>
            <a:r>
              <a:rPr lang="en-US" altLang="ja-JP" sz="1600" dirty="0" smtClean="0">
                <a:latin typeface="+mj-ea"/>
                <a:ea typeface="+mj-ea"/>
              </a:rPr>
              <a:t>’(</a:t>
            </a:r>
            <a:r>
              <a:rPr lang="en-US" altLang="ja-JP" sz="1600" i="1" dirty="0" err="1" smtClean="0">
                <a:latin typeface="+mj-ea"/>
                <a:ea typeface="+mj-ea"/>
              </a:rPr>
              <a:t>i</a:t>
            </a:r>
            <a:r>
              <a:rPr lang="en-US" altLang="ja-JP" sz="1600" dirty="0" smtClean="0">
                <a:latin typeface="+mj-ea"/>
                <a:ea typeface="+mj-ea"/>
              </a:rPr>
              <a:t>)</a:t>
            </a:r>
            <a:r>
              <a:rPr lang="ja-JP" altLang="ja-JP" sz="1600" dirty="0" smtClean="0">
                <a:latin typeface="+mj-ea"/>
                <a:ea typeface="+mj-ea"/>
              </a:rPr>
              <a:t>＝－∞</a:t>
            </a:r>
            <a:endParaRPr lang="en-US" altLang="ja-JP" sz="1600" dirty="0" smtClean="0">
              <a:latin typeface="+mj-ea"/>
              <a:ea typeface="+mj-ea"/>
            </a:endParaRPr>
          </a:p>
          <a:p>
            <a:pPr>
              <a:buNone/>
            </a:pPr>
            <a:endParaRPr lang="ja-JP" altLang="ja-JP" sz="1600" dirty="0" smtClean="0"/>
          </a:p>
          <a:p>
            <a:endParaRPr lang="ja-JP" altLang="ja-JP" sz="1500" dirty="0"/>
          </a:p>
        </p:txBody>
      </p:sp>
      <p:pic>
        <p:nvPicPr>
          <p:cNvPr id="4" name="図 3"/>
          <p:cNvPicPr/>
          <p:nvPr/>
        </p:nvPicPr>
        <p:blipFill>
          <a:blip r:embed="rId2" cstate="print"/>
          <a:srcRect/>
          <a:stretch>
            <a:fillRect/>
          </a:stretch>
        </p:blipFill>
        <p:spPr bwMode="auto">
          <a:xfrm>
            <a:off x="6444208" y="4221088"/>
            <a:ext cx="2699792" cy="2636912"/>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79512" y="1"/>
            <a:ext cx="8856984" cy="332655"/>
          </a:xfrm>
        </p:spPr>
        <p:txBody>
          <a:bodyPr>
            <a:normAutofit fontScale="90000"/>
          </a:bodyPr>
          <a:lstStyle/>
          <a:p>
            <a:r>
              <a:rPr lang="ja-JP" altLang="ja-JP" sz="2000" b="1" dirty="0" smtClean="0"/>
              <a:t>８</a:t>
            </a:r>
            <a:r>
              <a:rPr lang="en-US" altLang="ja-JP" sz="2000" b="1" dirty="0" smtClean="0"/>
              <a:t>C</a:t>
            </a:r>
            <a:r>
              <a:rPr lang="ja-JP" altLang="ja-JP" sz="2000" b="1" dirty="0" err="1" smtClean="0"/>
              <a:t>．</a:t>
            </a:r>
            <a:r>
              <a:rPr lang="en-US" altLang="ja-JP" sz="2000" b="1" dirty="0" smtClean="0"/>
              <a:t>Liquidity </a:t>
            </a:r>
            <a:r>
              <a:rPr lang="en-US" altLang="ja-JP" sz="2000" b="1" dirty="0" smtClean="0"/>
              <a:t>Preference </a:t>
            </a:r>
            <a:r>
              <a:rPr lang="en-US" altLang="ja-JP" sz="2000" b="1" dirty="0" smtClean="0"/>
              <a:t>Theory    </a:t>
            </a:r>
            <a:r>
              <a:rPr lang="ja-JP" altLang="ja-JP" sz="2000" b="1" dirty="0" smtClean="0"/>
              <a:t>流動性</a:t>
            </a:r>
            <a:r>
              <a:rPr lang="ja-JP" altLang="ja-JP" sz="2000" b="1" dirty="0" smtClean="0"/>
              <a:t>選好説 </a:t>
            </a:r>
            <a:endParaRPr lang="ja-JP" altLang="en-US" sz="2000" dirty="0" smtClean="0">
              <a:solidFill>
                <a:schemeClr val="tx1"/>
              </a:solidFill>
              <a:latin typeface="ＭＳ 明朝" pitchFamily="17" charset="-128"/>
              <a:ea typeface="ＭＳ ゴシック" pitchFamily="49" charset="-128"/>
            </a:endParaRPr>
          </a:p>
        </p:txBody>
      </p:sp>
      <p:sp>
        <p:nvSpPr>
          <p:cNvPr id="11267" name="Rectangle 3"/>
          <p:cNvSpPr>
            <a:spLocks noGrp="1" noChangeArrowheads="1"/>
          </p:cNvSpPr>
          <p:nvPr>
            <p:ph idx="1"/>
          </p:nvPr>
        </p:nvSpPr>
        <p:spPr>
          <a:xfrm>
            <a:off x="0" y="332656"/>
            <a:ext cx="9144000" cy="6525344"/>
          </a:xfrm>
        </p:spPr>
        <p:txBody>
          <a:bodyPr>
            <a:normAutofit lnSpcReduction="10000"/>
          </a:bodyPr>
          <a:lstStyle/>
          <a:p>
            <a:pPr>
              <a:buNone/>
            </a:pPr>
            <a:r>
              <a:rPr lang="en-US" altLang="ja-JP" sz="1800" b="1" dirty="0" smtClean="0"/>
              <a:t>Underemployment</a:t>
            </a:r>
            <a:r>
              <a:rPr lang="en-US" altLang="ja-JP" sz="1800" dirty="0" smtClean="0"/>
              <a:t> </a:t>
            </a:r>
            <a:r>
              <a:rPr lang="en-US" altLang="ja-JP" sz="1800" dirty="0" smtClean="0"/>
              <a:t>between the two ⇒ when increasing / decreasing the money supply, </a:t>
            </a:r>
            <a:r>
              <a:rPr lang="en-US" altLang="ja-JP" sz="1800" i="1" dirty="0" smtClean="0"/>
              <a:t>M / P </a:t>
            </a:r>
            <a:r>
              <a:rPr lang="en-US" altLang="ja-JP" sz="1800" dirty="0" smtClean="0"/>
              <a:t>increases or decreases, interest rate </a:t>
            </a:r>
            <a:r>
              <a:rPr lang="en-US" altLang="ja-JP" sz="1800" i="1" dirty="0" err="1" smtClean="0"/>
              <a:t>i</a:t>
            </a:r>
            <a:r>
              <a:rPr lang="en-US" altLang="ja-JP" sz="1800" dirty="0" smtClean="0"/>
              <a:t> falls / rises ⇒ Money demand responds within a finite range to the interest rate </a:t>
            </a:r>
            <a:r>
              <a:rPr lang="en-US" altLang="ja-JP" sz="1800" i="1" dirty="0" err="1" smtClean="0"/>
              <a:t>i</a:t>
            </a:r>
            <a:r>
              <a:rPr lang="en-US" altLang="ja-JP" sz="1800" i="1" dirty="0" smtClean="0"/>
              <a:t>. </a:t>
            </a:r>
            <a:r>
              <a:rPr lang="en-US" altLang="ja-JP" sz="1800" dirty="0" smtClean="0"/>
              <a:t>Because</a:t>
            </a:r>
            <a:r>
              <a:rPr lang="en-US" altLang="ja-JP" sz="1800" i="1" dirty="0" smtClean="0"/>
              <a:t> 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i="1" dirty="0" err="1" smtClean="0"/>
              <a:t>dL</a:t>
            </a:r>
            <a:r>
              <a:rPr lang="ja-JP" altLang="ja-JP" sz="1800" dirty="0" smtClean="0"/>
              <a:t>／</a:t>
            </a:r>
            <a:r>
              <a:rPr lang="en-US" altLang="ja-JP" sz="1800" i="1" dirty="0" err="1" smtClean="0"/>
              <a:t>di</a:t>
            </a:r>
            <a:r>
              <a:rPr lang="ja-JP" altLang="ja-JP" sz="1800" dirty="0" smtClean="0"/>
              <a:t>＜</a:t>
            </a:r>
            <a:r>
              <a:rPr lang="en-US" altLang="ja-JP" sz="1800" dirty="0" smtClean="0"/>
              <a:t>0, the interest elasticity (</a:t>
            </a:r>
            <a:r>
              <a:rPr lang="en-US" altLang="ja-JP" sz="1800" i="1" dirty="0" err="1" smtClean="0"/>
              <a:t>dL</a:t>
            </a:r>
            <a:r>
              <a:rPr lang="en-US" altLang="ja-JP" sz="1800" dirty="0" smtClean="0"/>
              <a:t>/</a:t>
            </a:r>
            <a:r>
              <a:rPr lang="en-US" altLang="ja-JP" sz="1800" i="1" dirty="0" smtClean="0"/>
              <a:t>L</a:t>
            </a:r>
            <a:r>
              <a:rPr lang="en-US" altLang="ja-JP" sz="1800" dirty="0" smtClean="0"/>
              <a:t>)</a:t>
            </a:r>
            <a:r>
              <a:rPr lang="ja-JP" altLang="ja-JP" sz="1800" dirty="0" smtClean="0"/>
              <a:t>／</a:t>
            </a:r>
            <a:r>
              <a:rPr lang="en-US" altLang="ja-JP" sz="1800" dirty="0" smtClean="0"/>
              <a:t>(</a:t>
            </a:r>
            <a:r>
              <a:rPr lang="en-US" altLang="ja-JP" sz="1800" i="1" dirty="0" err="1" smtClean="0"/>
              <a:t>di</a:t>
            </a:r>
            <a:r>
              <a:rPr lang="en-US" altLang="ja-JP" sz="1800" dirty="0" smtClean="0"/>
              <a:t>/</a:t>
            </a:r>
            <a:r>
              <a:rPr lang="en-US" altLang="ja-JP" sz="1800" i="1" dirty="0" err="1" smtClean="0"/>
              <a:t>i</a:t>
            </a:r>
            <a:r>
              <a:rPr lang="en-US" altLang="ja-JP" sz="1800" dirty="0" smtClean="0"/>
              <a:t>) is also minus.</a:t>
            </a:r>
            <a:br>
              <a:rPr lang="en-US" altLang="ja-JP" sz="1800" dirty="0" smtClean="0"/>
            </a:br>
            <a:r>
              <a:rPr lang="en-US" altLang="ja-JP" sz="1800" dirty="0" smtClean="0"/>
              <a:t>⇒ As shown in the figure15-2, the liquidity preference curve is </a:t>
            </a:r>
            <a:r>
              <a:rPr lang="en-US" altLang="ja-JP" sz="1800" b="1" dirty="0" smtClean="0"/>
              <a:t>mildly downward sloping</a:t>
            </a:r>
            <a:r>
              <a:rPr lang="en-US" altLang="ja-JP" sz="1800" dirty="0" smtClean="0"/>
              <a:t>.   At the supply and demand equilibrium, </a:t>
            </a:r>
            <a:r>
              <a:rPr lang="en-US" altLang="ja-JP" sz="1800" i="1" dirty="0" smtClean="0"/>
              <a:t>M</a:t>
            </a:r>
            <a:r>
              <a:rPr lang="ja-JP" altLang="ja-JP" sz="1800" dirty="0" smtClean="0"/>
              <a:t>／</a:t>
            </a:r>
            <a:r>
              <a:rPr lang="en-US" altLang="ja-JP" sz="1800" i="1" dirty="0" smtClean="0"/>
              <a:t>P</a:t>
            </a:r>
            <a:r>
              <a:rPr lang="ja-JP" altLang="ja-JP" sz="1800" dirty="0" smtClean="0"/>
              <a:t>＝</a:t>
            </a:r>
            <a:r>
              <a:rPr lang="en-US" altLang="ja-JP" sz="1800" i="1" dirty="0" err="1" smtClean="0"/>
              <a:t>kY</a:t>
            </a:r>
            <a:r>
              <a:rPr lang="ja-JP" altLang="ja-JP" sz="1800" dirty="0" smtClean="0"/>
              <a:t>＋</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　</a:t>
            </a:r>
            <a:r>
              <a:rPr lang="ja-JP" altLang="ja-JP" sz="1800" i="1" dirty="0" smtClean="0"/>
              <a:t>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a:t>
            </a:r>
          </a:p>
          <a:p>
            <a:pPr>
              <a:buNone/>
            </a:pPr>
            <a:r>
              <a:rPr lang="en-US" altLang="ja-JP" sz="1800" dirty="0" smtClean="0"/>
              <a:t>“Liquidity preference theory ” advocated by Keynes in “General Theory of Employment, Interest and Money ”(1936)  considered </a:t>
            </a:r>
            <a:r>
              <a:rPr lang="en-US" altLang="ja-JP" sz="1800" b="1" dirty="0" smtClean="0"/>
              <a:t>not only transactions and precautionary motives but also speculative motive</a:t>
            </a:r>
            <a:r>
              <a:rPr lang="en-US" altLang="ja-JP" sz="1800" dirty="0" smtClean="0"/>
              <a:t>.∴ </a:t>
            </a:r>
            <a:r>
              <a:rPr lang="en-US" altLang="ja-JP" sz="1800" b="1" dirty="0" smtClean="0"/>
              <a:t>“general theory” of money and interest.</a:t>
            </a:r>
          </a:p>
          <a:p>
            <a:pPr>
              <a:buNone/>
            </a:pPr>
            <a:r>
              <a:rPr lang="en-US" altLang="ja-JP" sz="1800" dirty="0" smtClean="0"/>
              <a:t>It analyzes </a:t>
            </a:r>
            <a:r>
              <a:rPr lang="en-US" altLang="ja-JP" sz="1800" b="1" dirty="0" smtClean="0"/>
              <a:t>not only full employment </a:t>
            </a:r>
            <a:r>
              <a:rPr lang="en-US" altLang="ja-JP" sz="1800" dirty="0" smtClean="0"/>
              <a:t>targeted by classical school but also </a:t>
            </a:r>
            <a:r>
              <a:rPr lang="en-US" altLang="ja-JP" sz="1800" b="1" dirty="0" smtClean="0"/>
              <a:t>depression and underemployment </a:t>
            </a:r>
            <a:r>
              <a:rPr lang="en-US" altLang="ja-JP" sz="1800" dirty="0" smtClean="0"/>
              <a:t>to which Keynes was facing. </a:t>
            </a:r>
            <a:r>
              <a:rPr lang="en-US" altLang="ja-JP" sz="1800" b="1" dirty="0" smtClean="0"/>
              <a:t>∴ "general theory ” of employment</a:t>
            </a:r>
            <a:r>
              <a:rPr lang="en-US" altLang="ja-JP" sz="1800" b="1" dirty="0" smtClean="0"/>
              <a:t>.</a:t>
            </a:r>
          </a:p>
          <a:p>
            <a:r>
              <a:rPr lang="ja-JP" altLang="ja-JP" sz="1800" dirty="0" smtClean="0">
                <a:latin typeface="+mj-ea"/>
                <a:ea typeface="+mj-ea"/>
              </a:rPr>
              <a:t>両者の間の不完全雇用⇒貨幣供給</a:t>
            </a:r>
            <a:r>
              <a:rPr lang="en-US" altLang="ja-JP" sz="1800" i="1" dirty="0" smtClean="0">
                <a:latin typeface="+mj-ea"/>
                <a:ea typeface="+mj-ea"/>
              </a:rPr>
              <a:t>M</a:t>
            </a:r>
            <a:r>
              <a:rPr lang="en-US" altLang="ja-JP" sz="1800" i="1" baseline="30000" dirty="0" smtClean="0">
                <a:latin typeface="+mj-ea"/>
                <a:ea typeface="+mj-ea"/>
              </a:rPr>
              <a:t>S</a:t>
            </a:r>
            <a:r>
              <a:rPr lang="ja-JP" altLang="ja-JP" sz="1800" dirty="0" smtClean="0">
                <a:latin typeface="+mj-ea"/>
                <a:ea typeface="+mj-ea"/>
              </a:rPr>
              <a:t>を増減すると、</a:t>
            </a:r>
            <a:r>
              <a:rPr lang="en-US" altLang="ja-JP" sz="1800" i="1" dirty="0" smtClean="0">
                <a:latin typeface="+mj-ea"/>
                <a:ea typeface="+mj-ea"/>
              </a:rPr>
              <a:t>M</a:t>
            </a:r>
            <a:r>
              <a:rPr lang="ja-JP" altLang="ja-JP" sz="1800" dirty="0" smtClean="0">
                <a:latin typeface="+mj-ea"/>
                <a:ea typeface="+mj-ea"/>
              </a:rPr>
              <a:t>／</a:t>
            </a:r>
            <a:r>
              <a:rPr lang="en-US" altLang="ja-JP" sz="1800" i="1" dirty="0" smtClean="0">
                <a:latin typeface="+mj-ea"/>
                <a:ea typeface="+mj-ea"/>
              </a:rPr>
              <a:t>P</a:t>
            </a:r>
            <a:r>
              <a:rPr lang="ja-JP" altLang="ja-JP" sz="1800" dirty="0" smtClean="0">
                <a:latin typeface="+mj-ea"/>
                <a:ea typeface="+mj-ea"/>
              </a:rPr>
              <a:t>は増減、利子率</a:t>
            </a:r>
            <a:r>
              <a:rPr lang="en-US" altLang="ja-JP" sz="1800" i="1" dirty="0" err="1" smtClean="0">
                <a:latin typeface="+mj-ea"/>
                <a:ea typeface="+mj-ea"/>
              </a:rPr>
              <a:t>i</a:t>
            </a:r>
            <a:r>
              <a:rPr lang="ja-JP" altLang="ja-JP" sz="1800" dirty="0" smtClean="0">
                <a:latin typeface="+mj-ea"/>
                <a:ea typeface="+mj-ea"/>
              </a:rPr>
              <a:t>は低下・上昇⇒貨幣需要は利子率</a:t>
            </a:r>
            <a:r>
              <a:rPr lang="en-US" altLang="ja-JP" sz="1800" i="1" dirty="0" err="1" smtClean="0">
                <a:latin typeface="+mj-ea"/>
                <a:ea typeface="+mj-ea"/>
              </a:rPr>
              <a:t>i</a:t>
            </a:r>
            <a:r>
              <a:rPr lang="ja-JP" altLang="ja-JP" sz="1800" dirty="0" smtClean="0">
                <a:latin typeface="+mj-ea"/>
                <a:ea typeface="+mj-ea"/>
              </a:rPr>
              <a:t>に対して有限の範囲内で反応、</a:t>
            </a:r>
            <a:r>
              <a:rPr lang="en-US" altLang="ja-JP" sz="1800" i="1" dirty="0" smtClean="0">
                <a:latin typeface="+mj-ea"/>
                <a:ea typeface="+mj-ea"/>
              </a:rPr>
              <a:t>L</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a:t>
            </a:r>
            <a:r>
              <a:rPr lang="en-US" altLang="ja-JP" sz="1800" i="1" dirty="0" err="1" smtClean="0">
                <a:latin typeface="+mj-ea"/>
                <a:ea typeface="+mj-ea"/>
              </a:rPr>
              <a:t>dL</a:t>
            </a:r>
            <a:r>
              <a:rPr lang="ja-JP" altLang="ja-JP" sz="1800" dirty="0" smtClean="0">
                <a:latin typeface="+mj-ea"/>
                <a:ea typeface="+mj-ea"/>
              </a:rPr>
              <a:t>／</a:t>
            </a:r>
            <a:r>
              <a:rPr lang="en-US" altLang="ja-JP" sz="1800" i="1" dirty="0" err="1" smtClean="0">
                <a:latin typeface="+mj-ea"/>
                <a:ea typeface="+mj-ea"/>
              </a:rPr>
              <a:t>di</a:t>
            </a:r>
            <a:r>
              <a:rPr lang="ja-JP" altLang="ja-JP" sz="1800" dirty="0" smtClean="0">
                <a:latin typeface="+mj-ea"/>
                <a:ea typeface="+mj-ea"/>
              </a:rPr>
              <a:t>＜</a:t>
            </a:r>
            <a:r>
              <a:rPr lang="en-US" altLang="ja-JP" sz="1800" dirty="0" smtClean="0">
                <a:latin typeface="+mj-ea"/>
                <a:ea typeface="+mj-ea"/>
              </a:rPr>
              <a:t>0</a:t>
            </a:r>
            <a:r>
              <a:rPr lang="ja-JP" altLang="ja-JP" sz="1800" dirty="0" err="1" smtClean="0">
                <a:latin typeface="+mj-ea"/>
                <a:ea typeface="+mj-ea"/>
              </a:rPr>
              <a:t>ゆえ</a:t>
            </a:r>
            <a:r>
              <a:rPr lang="ja-JP" altLang="ja-JP" sz="1800" dirty="0" smtClean="0">
                <a:latin typeface="+mj-ea"/>
                <a:ea typeface="+mj-ea"/>
              </a:rPr>
              <a:t>利子弾力性</a:t>
            </a:r>
            <a:r>
              <a:rPr lang="en-US" altLang="ja-JP" sz="1800" dirty="0" smtClean="0">
                <a:latin typeface="+mj-ea"/>
                <a:ea typeface="+mj-ea"/>
              </a:rPr>
              <a:t>(</a:t>
            </a:r>
            <a:r>
              <a:rPr lang="en-US" altLang="ja-JP" sz="1800" i="1" dirty="0" err="1" smtClean="0">
                <a:latin typeface="+mj-ea"/>
                <a:ea typeface="+mj-ea"/>
              </a:rPr>
              <a:t>dL</a:t>
            </a:r>
            <a:r>
              <a:rPr lang="en-US" altLang="ja-JP" sz="1800" dirty="0" smtClean="0">
                <a:latin typeface="+mj-ea"/>
                <a:ea typeface="+mj-ea"/>
              </a:rPr>
              <a:t>/</a:t>
            </a:r>
            <a:r>
              <a:rPr lang="en-US" altLang="ja-JP" sz="1800" i="1" dirty="0" smtClean="0">
                <a:latin typeface="+mj-ea"/>
                <a:ea typeface="+mj-ea"/>
              </a:rPr>
              <a:t>L</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a:t>
            </a:r>
            <a:r>
              <a:rPr lang="en-US" altLang="ja-JP" sz="1800" i="1" dirty="0" err="1" smtClean="0">
                <a:latin typeface="+mj-ea"/>
                <a:ea typeface="+mj-ea"/>
              </a:rPr>
              <a:t>di</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もマイナス</a:t>
            </a:r>
          </a:p>
          <a:p>
            <a:r>
              <a:rPr lang="ja-JP" altLang="ja-JP" sz="1800" dirty="0" smtClean="0">
                <a:latin typeface="+mj-ea"/>
                <a:ea typeface="+mj-ea"/>
              </a:rPr>
              <a:t>⇒</a:t>
            </a:r>
            <a:r>
              <a:rPr lang="en-US" altLang="ja-JP" sz="1800" dirty="0" smtClean="0">
                <a:latin typeface="+mj-ea"/>
                <a:ea typeface="+mj-ea"/>
              </a:rPr>
              <a:t>15-2</a:t>
            </a:r>
            <a:r>
              <a:rPr lang="ja-JP" altLang="ja-JP" sz="1800" dirty="0" smtClean="0">
                <a:latin typeface="+mj-ea"/>
                <a:ea typeface="+mj-ea"/>
              </a:rPr>
              <a:t>図のように流動性選好曲線は緩やかな右下がり曲線、</a:t>
            </a:r>
            <a:endParaRPr lang="en-US" altLang="ja-JP" sz="1800" dirty="0" smtClean="0">
              <a:latin typeface="+mj-ea"/>
              <a:ea typeface="+mj-ea"/>
            </a:endParaRPr>
          </a:p>
          <a:p>
            <a:r>
              <a:rPr lang="ja-JP" altLang="ja-JP" sz="1800" dirty="0" smtClean="0">
                <a:latin typeface="+mj-ea"/>
                <a:ea typeface="+mj-ea"/>
              </a:rPr>
              <a:t>需給均衡では、</a:t>
            </a:r>
            <a:r>
              <a:rPr lang="en-US" altLang="ja-JP" sz="1800" i="1" dirty="0" smtClean="0">
                <a:latin typeface="+mj-ea"/>
                <a:ea typeface="+mj-ea"/>
              </a:rPr>
              <a:t>M</a:t>
            </a:r>
            <a:r>
              <a:rPr lang="ja-JP" altLang="ja-JP" sz="1800" dirty="0" smtClean="0">
                <a:latin typeface="+mj-ea"/>
                <a:ea typeface="+mj-ea"/>
              </a:rPr>
              <a:t>／</a:t>
            </a:r>
            <a:r>
              <a:rPr lang="en-US" altLang="ja-JP" sz="1800" i="1" dirty="0" smtClean="0">
                <a:latin typeface="+mj-ea"/>
                <a:ea typeface="+mj-ea"/>
              </a:rPr>
              <a:t>P</a:t>
            </a:r>
            <a:r>
              <a:rPr lang="ja-JP" altLang="ja-JP" sz="1800" dirty="0" smtClean="0">
                <a:latin typeface="+mj-ea"/>
                <a:ea typeface="+mj-ea"/>
              </a:rPr>
              <a:t>＝</a:t>
            </a:r>
            <a:r>
              <a:rPr lang="en-US" altLang="ja-JP" sz="1800" i="1" dirty="0" err="1" smtClean="0">
                <a:latin typeface="+mj-ea"/>
                <a:ea typeface="+mj-ea"/>
              </a:rPr>
              <a:t>kY</a:t>
            </a:r>
            <a:r>
              <a:rPr lang="ja-JP" altLang="ja-JP" sz="1800" dirty="0" smtClean="0">
                <a:latin typeface="+mj-ea"/>
                <a:ea typeface="+mj-ea"/>
              </a:rPr>
              <a:t>＋</a:t>
            </a:r>
            <a:r>
              <a:rPr lang="en-US" altLang="ja-JP" sz="1800" i="1" dirty="0" smtClean="0">
                <a:latin typeface="+mj-ea"/>
                <a:ea typeface="+mj-ea"/>
              </a:rPr>
              <a:t>L</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　</a:t>
            </a:r>
            <a:r>
              <a:rPr lang="ja-JP" altLang="ja-JP" sz="1800" i="1" dirty="0" smtClean="0">
                <a:latin typeface="+mj-ea"/>
                <a:ea typeface="+mj-ea"/>
              </a:rPr>
              <a:t>　</a:t>
            </a:r>
            <a:r>
              <a:rPr lang="en-US" altLang="ja-JP" sz="1800" i="1" dirty="0" smtClean="0">
                <a:latin typeface="+mj-ea"/>
                <a:ea typeface="+mj-ea"/>
              </a:rPr>
              <a:t>L</a:t>
            </a:r>
            <a:r>
              <a:rPr lang="en-US" altLang="ja-JP" sz="1800" dirty="0" smtClean="0">
                <a:latin typeface="+mj-ea"/>
                <a:ea typeface="+mj-ea"/>
              </a:rPr>
              <a:t>’(</a:t>
            </a:r>
            <a:r>
              <a:rPr lang="en-US" altLang="ja-JP" sz="1800" i="1" dirty="0" err="1" smtClean="0">
                <a:latin typeface="+mj-ea"/>
                <a:ea typeface="+mj-ea"/>
              </a:rPr>
              <a:t>i</a:t>
            </a:r>
            <a:r>
              <a:rPr lang="en-US" altLang="ja-JP" sz="1800" dirty="0" smtClean="0">
                <a:latin typeface="+mj-ea"/>
                <a:ea typeface="+mj-ea"/>
              </a:rPr>
              <a:t>)</a:t>
            </a:r>
            <a:r>
              <a:rPr lang="ja-JP" altLang="ja-JP" sz="1800" dirty="0" smtClean="0">
                <a:latin typeface="+mj-ea"/>
                <a:ea typeface="+mj-ea"/>
              </a:rPr>
              <a:t>＜</a:t>
            </a:r>
            <a:r>
              <a:rPr lang="en-US" altLang="ja-JP" sz="1800" dirty="0" smtClean="0">
                <a:latin typeface="+mj-ea"/>
                <a:ea typeface="+mj-ea"/>
              </a:rPr>
              <a:t>0</a:t>
            </a:r>
            <a:endParaRPr lang="ja-JP" altLang="ja-JP" sz="1800" dirty="0" smtClean="0">
              <a:latin typeface="+mj-ea"/>
              <a:ea typeface="+mj-ea"/>
            </a:endParaRPr>
          </a:p>
          <a:p>
            <a:r>
              <a:rPr lang="ja-JP" altLang="ja-JP" sz="1800" dirty="0" smtClean="0">
                <a:latin typeface="+mj-ea"/>
                <a:ea typeface="+mj-ea"/>
              </a:rPr>
              <a:t>ケインズが『雇用、利子および貨幣の</a:t>
            </a:r>
            <a:r>
              <a:rPr lang="en-US" altLang="ja-JP" sz="1800" dirty="0" smtClean="0">
                <a:latin typeface="+mj-ea"/>
                <a:ea typeface="+mj-ea"/>
              </a:rPr>
              <a:t>『</a:t>
            </a:r>
            <a:r>
              <a:rPr lang="ja-JP" altLang="ja-JP" sz="1800" dirty="0" smtClean="0">
                <a:latin typeface="+mj-ea"/>
                <a:ea typeface="+mj-ea"/>
              </a:rPr>
              <a:t>一般理論』（</a:t>
            </a:r>
            <a:r>
              <a:rPr lang="en-US" altLang="ja-JP" sz="1800" dirty="0" smtClean="0">
                <a:latin typeface="+mj-ea"/>
                <a:ea typeface="+mj-ea"/>
              </a:rPr>
              <a:t>1936</a:t>
            </a:r>
            <a:r>
              <a:rPr lang="ja-JP" altLang="ja-JP" sz="1800" dirty="0" smtClean="0">
                <a:latin typeface="+mj-ea"/>
                <a:ea typeface="+mj-ea"/>
              </a:rPr>
              <a:t>年）が提唱した流動性選好説</a:t>
            </a:r>
            <a:endParaRPr lang="en-US" altLang="ja-JP" sz="1800" dirty="0" smtClean="0">
              <a:latin typeface="+mj-ea"/>
              <a:ea typeface="+mj-ea"/>
            </a:endParaRPr>
          </a:p>
          <a:p>
            <a:r>
              <a:rPr lang="ja-JP" altLang="ja-JP" sz="1800" dirty="0" smtClean="0">
                <a:latin typeface="+mj-ea"/>
                <a:ea typeface="+mj-ea"/>
              </a:rPr>
              <a:t>⇒取引動機や予備的動機だけでなく、投機的動機も考慮∴</a:t>
            </a:r>
            <a:r>
              <a:rPr lang="ja-JP" altLang="ja-JP" sz="1800" b="1" dirty="0" smtClean="0">
                <a:latin typeface="+mj-ea"/>
                <a:ea typeface="+mj-ea"/>
              </a:rPr>
              <a:t>貨幣</a:t>
            </a:r>
            <a:r>
              <a:rPr lang="ja-JP" altLang="en-US" sz="1800" b="1" dirty="0" smtClean="0">
                <a:latin typeface="+mj-ea"/>
                <a:ea typeface="+mj-ea"/>
              </a:rPr>
              <a:t>と利子</a:t>
            </a:r>
            <a:r>
              <a:rPr lang="ja-JP" altLang="ja-JP" sz="1800" b="1" dirty="0" smtClean="0">
                <a:latin typeface="+mj-ea"/>
                <a:ea typeface="+mj-ea"/>
              </a:rPr>
              <a:t>の「一般理論」</a:t>
            </a:r>
            <a:r>
              <a:rPr lang="ja-JP" altLang="ja-JP" sz="1800" dirty="0" smtClean="0">
                <a:latin typeface="+mj-ea"/>
                <a:ea typeface="+mj-ea"/>
              </a:rPr>
              <a:t>、</a:t>
            </a:r>
            <a:endParaRPr lang="en-US" altLang="ja-JP" sz="1800" dirty="0" smtClean="0">
              <a:latin typeface="+mj-ea"/>
              <a:ea typeface="+mj-ea"/>
            </a:endParaRPr>
          </a:p>
          <a:p>
            <a:r>
              <a:rPr lang="ja-JP" altLang="ja-JP" sz="1800" dirty="0" smtClean="0">
                <a:latin typeface="+mj-ea"/>
                <a:ea typeface="+mj-ea"/>
              </a:rPr>
              <a:t>古典派が分析対象とした完全雇用だけでなく、ケインズが直面した大不況も中間である不完全雇用も包摂</a:t>
            </a:r>
            <a:r>
              <a:rPr lang="ja-JP" altLang="en-US" sz="1800" dirty="0" smtClean="0">
                <a:latin typeface="+mj-ea"/>
                <a:ea typeface="+mj-ea"/>
              </a:rPr>
              <a:t>するので</a:t>
            </a:r>
            <a:r>
              <a:rPr lang="ja-JP" altLang="en-US" sz="1800" b="1" dirty="0" smtClean="0">
                <a:latin typeface="+mj-ea"/>
                <a:ea typeface="+mj-ea"/>
              </a:rPr>
              <a:t>雇用の</a:t>
            </a:r>
            <a:r>
              <a:rPr lang="ja-JP" altLang="ja-JP" sz="1800" b="1" dirty="0" smtClean="0">
                <a:latin typeface="+mj-ea"/>
                <a:ea typeface="+mj-ea"/>
              </a:rPr>
              <a:t>「一般理論」</a:t>
            </a:r>
            <a:endParaRPr lang="en-US" altLang="ja-JP" sz="1800" b="1" dirty="0" smtClean="0">
              <a:latin typeface="+mj-ea"/>
              <a:ea typeface="+mj-ea"/>
            </a:endParaRPr>
          </a:p>
          <a:p>
            <a:pPr>
              <a:buNone/>
            </a:pPr>
            <a:endParaRPr lang="en-US" altLang="ja-JP" sz="1800" b="1" dirty="0" smtClean="0"/>
          </a:p>
          <a:p>
            <a:pPr>
              <a:buNone/>
            </a:pPr>
            <a:endParaRPr lang="ja-JP" altLang="ja-JP" sz="1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
            <a:ext cx="7772400" cy="404663"/>
          </a:xfrm>
        </p:spPr>
        <p:txBody>
          <a:bodyPr>
            <a:normAutofit/>
          </a:bodyPr>
          <a:lstStyle/>
          <a:p>
            <a:r>
              <a:rPr lang="ja-JP" altLang="ja-JP" sz="1600" b="1" dirty="0" smtClean="0"/>
              <a:t>９</a:t>
            </a:r>
            <a:r>
              <a:rPr lang="ja-JP" altLang="ja-JP" sz="1600" b="1" dirty="0" smtClean="0"/>
              <a:t>．</a:t>
            </a:r>
            <a:r>
              <a:rPr lang="en-US" altLang="ja-JP" sz="1600" b="1" dirty="0" smtClean="0"/>
              <a:t>Inventory Approach    </a:t>
            </a:r>
            <a:r>
              <a:rPr lang="ja-JP" altLang="ja-JP" sz="1600" b="1" dirty="0" smtClean="0"/>
              <a:t>在庫</a:t>
            </a:r>
            <a:r>
              <a:rPr lang="ja-JP" altLang="ja-JP" sz="1600" b="1" dirty="0" smtClean="0"/>
              <a:t>アプローチ</a:t>
            </a:r>
            <a:r>
              <a:rPr lang="ja-JP" altLang="en-US" sz="1600" b="1" dirty="0" smtClean="0"/>
              <a:t>　　</a:t>
            </a:r>
            <a:endParaRPr lang="ja-JP" altLang="ja-JP" sz="1600" dirty="0"/>
          </a:p>
        </p:txBody>
      </p:sp>
      <p:sp>
        <p:nvSpPr>
          <p:cNvPr id="12291" name="Rectangle 3"/>
          <p:cNvSpPr>
            <a:spLocks noGrp="1" noChangeArrowheads="1"/>
          </p:cNvSpPr>
          <p:nvPr>
            <p:ph idx="1"/>
          </p:nvPr>
        </p:nvSpPr>
        <p:spPr>
          <a:xfrm>
            <a:off x="0" y="476672"/>
            <a:ext cx="9036496" cy="6076528"/>
          </a:xfrm>
        </p:spPr>
        <p:txBody>
          <a:bodyPr/>
          <a:lstStyle/>
          <a:p>
            <a:pPr>
              <a:buNone/>
            </a:pPr>
            <a:r>
              <a:rPr lang="en-US" altLang="ja-JP" sz="1800" dirty="0" err="1" smtClean="0"/>
              <a:t>Baumor</a:t>
            </a:r>
            <a:r>
              <a:rPr lang="en-US" altLang="ja-JP" sz="1800" dirty="0" smtClean="0"/>
              <a:t> </a:t>
            </a:r>
            <a:r>
              <a:rPr lang="en-US" altLang="ja-JP" sz="1800" dirty="0" smtClean="0"/>
              <a:t>and Tobin analyzed money demand by applying </a:t>
            </a:r>
            <a:r>
              <a:rPr lang="en-US" altLang="ja-JP" sz="1800" b="1" dirty="0" smtClean="0"/>
              <a:t>inventory control theory</a:t>
            </a:r>
            <a:r>
              <a:rPr lang="en-US" altLang="ja-JP" sz="1800" dirty="0" smtClean="0"/>
              <a:t>.</a:t>
            </a:r>
          </a:p>
          <a:p>
            <a:pPr>
              <a:buNone/>
            </a:pPr>
            <a:r>
              <a:rPr lang="en-US" altLang="ja-JP" sz="1800" dirty="0" smtClean="0"/>
              <a:t>Under the monthly salary system, income </a:t>
            </a:r>
            <a:r>
              <a:rPr lang="en-US" altLang="ja-JP" sz="1800" i="1" dirty="0" smtClean="0"/>
              <a:t>Y</a:t>
            </a:r>
            <a:r>
              <a:rPr lang="en-US" altLang="ja-JP" sz="1800" dirty="0" smtClean="0"/>
              <a:t> yen is paid to a worker at the beginning of the month, the worker equally expends </a:t>
            </a:r>
            <a:r>
              <a:rPr lang="en-US" altLang="ja-JP" sz="1800" i="1" dirty="0" smtClean="0"/>
              <a:t>Y</a:t>
            </a:r>
            <a:r>
              <a:rPr lang="en-US" altLang="ja-JP" sz="1800" dirty="0" smtClean="0"/>
              <a:t> for 1 month ⇒ initially holds the full monthly salary in the form of deposits or bonds, interest income is earned at the interest rate</a:t>
            </a:r>
            <a:r>
              <a:rPr lang="en-US" altLang="ja-JP" sz="1800" i="1" dirty="0" smtClean="0"/>
              <a:t> </a:t>
            </a:r>
            <a:r>
              <a:rPr lang="en-US" altLang="ja-JP" sz="1800" i="1" dirty="0" err="1" smtClean="0"/>
              <a:t>i</a:t>
            </a:r>
            <a:r>
              <a:rPr lang="en-US" altLang="ja-JP" sz="1800" i="1" dirty="0" smtClean="0"/>
              <a:t> </a:t>
            </a:r>
            <a:r>
              <a:rPr lang="en-US" altLang="ja-JP" sz="1800" dirty="0" smtClean="0"/>
              <a:t>, the amount that is shifted from deposits or bonds to cash each time is </a:t>
            </a:r>
            <a:r>
              <a:rPr lang="en-US" altLang="ja-JP" sz="1800" i="1" dirty="0" smtClean="0"/>
              <a:t>C</a:t>
            </a:r>
            <a:r>
              <a:rPr lang="en-US" altLang="ja-JP" sz="1800" dirty="0" smtClean="0"/>
              <a:t> yen, the cost required for cashing is b yen.</a:t>
            </a:r>
          </a:p>
          <a:p>
            <a:pPr>
              <a:buNone/>
            </a:pPr>
            <a:r>
              <a:rPr lang="en-US" altLang="ja-JP" sz="1800" dirty="0" smtClean="0"/>
              <a:t>⇒ The </a:t>
            </a:r>
            <a:r>
              <a:rPr lang="en-US" altLang="ja-JP" sz="1800" b="1" dirty="0" smtClean="0"/>
              <a:t>average balance </a:t>
            </a:r>
            <a:r>
              <a:rPr lang="en-US" altLang="ja-JP" sz="1800" dirty="0" smtClean="0"/>
              <a:t>of holding money is </a:t>
            </a:r>
            <a:r>
              <a:rPr lang="en-US" altLang="ja-JP" sz="1800" i="1" dirty="0" smtClean="0"/>
              <a:t>C</a:t>
            </a:r>
            <a:r>
              <a:rPr lang="en-US" altLang="ja-JP" sz="1800" dirty="0" smtClean="0"/>
              <a:t>/2, the average holdings of deposits or bonds is </a:t>
            </a:r>
            <a:r>
              <a:rPr lang="en-US" altLang="ja-JP" sz="1800" i="1" dirty="0" smtClean="0"/>
              <a:t>Y</a:t>
            </a:r>
            <a:r>
              <a:rPr lang="en-US" altLang="ja-JP" sz="1800" dirty="0" smtClean="0"/>
              <a:t>/2</a:t>
            </a:r>
            <a:r>
              <a:rPr lang="ja-JP" altLang="ja-JP" sz="1800" dirty="0" smtClean="0"/>
              <a:t>－</a:t>
            </a:r>
            <a:r>
              <a:rPr lang="en-US" altLang="ja-JP" sz="1800" i="1" dirty="0" smtClean="0"/>
              <a:t>C</a:t>
            </a:r>
            <a:r>
              <a:rPr lang="en-US" altLang="ja-JP" sz="1800" dirty="0" smtClean="0"/>
              <a:t>/2, the number of shifting is </a:t>
            </a:r>
            <a:r>
              <a:rPr lang="en-US" altLang="ja-JP" sz="1800" i="1" dirty="0" smtClean="0"/>
              <a:t>n</a:t>
            </a:r>
            <a:r>
              <a:rPr lang="ja-JP" altLang="ja-JP" sz="1800" dirty="0" smtClean="0"/>
              <a:t>＝</a:t>
            </a:r>
            <a:r>
              <a:rPr lang="en-US" altLang="ja-JP" sz="1800" i="1" dirty="0" smtClean="0"/>
              <a:t>Y</a:t>
            </a:r>
            <a:r>
              <a:rPr lang="en-US" altLang="ja-JP" sz="1800" dirty="0" smtClean="0"/>
              <a:t>/</a:t>
            </a:r>
            <a:r>
              <a:rPr lang="en-US" altLang="ja-JP" sz="1800" i="1" dirty="0" smtClean="0"/>
              <a:t>C </a:t>
            </a:r>
            <a:endParaRPr lang="en-US" altLang="ja-JP" sz="1800" dirty="0" smtClean="0"/>
          </a:p>
          <a:p>
            <a:pPr>
              <a:buNone/>
            </a:pPr>
            <a:r>
              <a:rPr lang="en-US" altLang="ja-JP" sz="1800" dirty="0" smtClean="0"/>
              <a:t>The net income </a:t>
            </a:r>
            <a:r>
              <a:rPr lang="en-US" altLang="ja-JP" sz="1800" i="1" dirty="0" smtClean="0"/>
              <a:t>R,</a:t>
            </a:r>
            <a:r>
              <a:rPr lang="en-US" altLang="ja-JP" sz="1800" dirty="0" smtClean="0"/>
              <a:t> which is the interest income minus the shift cost,</a:t>
            </a:r>
            <a:br>
              <a:rPr lang="en-US" altLang="ja-JP" sz="1800" dirty="0" smtClean="0"/>
            </a:br>
            <a:r>
              <a:rPr lang="en-US" altLang="ja-JP" sz="1800" i="1" dirty="0" smtClean="0"/>
              <a:t> R</a:t>
            </a:r>
            <a:r>
              <a:rPr lang="ja-JP" altLang="ja-JP" sz="1800" dirty="0" smtClean="0"/>
              <a:t>＝</a:t>
            </a:r>
            <a:r>
              <a:rPr lang="en-US" altLang="ja-JP" sz="1800" dirty="0" smtClean="0"/>
              <a:t>(</a:t>
            </a:r>
            <a:r>
              <a:rPr lang="en-US" altLang="ja-JP" sz="1800" i="1" dirty="0" smtClean="0"/>
              <a:t>Y</a:t>
            </a:r>
            <a:r>
              <a:rPr lang="en-US" altLang="ja-JP" sz="1800" dirty="0" smtClean="0"/>
              <a:t>/2</a:t>
            </a:r>
            <a:r>
              <a:rPr lang="ja-JP" altLang="ja-JP" sz="1800" dirty="0" smtClean="0"/>
              <a:t>－</a:t>
            </a:r>
            <a:r>
              <a:rPr lang="en-US" altLang="ja-JP" sz="1800" i="1" dirty="0" smtClean="0"/>
              <a:t>C</a:t>
            </a:r>
            <a:r>
              <a:rPr lang="en-US" altLang="ja-JP" sz="1800" dirty="0" smtClean="0"/>
              <a:t>/2)</a:t>
            </a:r>
            <a:r>
              <a:rPr lang="en-US" altLang="ja-JP" sz="1800" i="1" dirty="0" err="1" smtClean="0"/>
              <a:t>i</a:t>
            </a:r>
            <a:r>
              <a:rPr lang="ja-JP" altLang="ja-JP" sz="1800" dirty="0" smtClean="0"/>
              <a:t>－</a:t>
            </a:r>
            <a:r>
              <a:rPr lang="en-US" altLang="ja-JP" sz="1800" dirty="0" smtClean="0"/>
              <a:t>(</a:t>
            </a:r>
            <a:r>
              <a:rPr lang="en-US" altLang="ja-JP" sz="1800" i="1" dirty="0" smtClean="0"/>
              <a:t>Y</a:t>
            </a:r>
            <a:r>
              <a:rPr lang="en-US" altLang="ja-JP" sz="1800" dirty="0" smtClean="0"/>
              <a:t>/</a:t>
            </a:r>
            <a:r>
              <a:rPr lang="en-US" altLang="ja-JP" sz="1800" i="1" dirty="0" smtClean="0"/>
              <a:t>C</a:t>
            </a:r>
            <a:r>
              <a:rPr lang="en-US" altLang="ja-JP" sz="1800" dirty="0" smtClean="0"/>
              <a:t>)</a:t>
            </a:r>
            <a:r>
              <a:rPr lang="en-US" altLang="ja-JP" sz="1800" i="1" dirty="0" smtClean="0"/>
              <a:t>b</a:t>
            </a:r>
          </a:p>
          <a:p>
            <a:r>
              <a:rPr lang="ja-JP" altLang="ja-JP" sz="1800" dirty="0" smtClean="0">
                <a:latin typeface="+mj-ea"/>
                <a:ea typeface="+mj-ea"/>
              </a:rPr>
              <a:t>ボーモルやトービン＝在庫管理論を応用して貨幣需要を分析。</a:t>
            </a:r>
          </a:p>
          <a:p>
            <a:r>
              <a:rPr lang="ja-JP" altLang="ja-JP" sz="1800" dirty="0" smtClean="0">
                <a:latin typeface="+mj-ea"/>
                <a:ea typeface="+mj-ea"/>
              </a:rPr>
              <a:t>月給制で、月初に</a:t>
            </a:r>
            <a:r>
              <a:rPr lang="en-US" altLang="ja-JP" sz="1800" i="1" dirty="0" smtClean="0">
                <a:latin typeface="+mj-ea"/>
                <a:ea typeface="+mj-ea"/>
              </a:rPr>
              <a:t>Y</a:t>
            </a:r>
            <a:r>
              <a:rPr lang="ja-JP" altLang="ja-JP" sz="1800" dirty="0" smtClean="0">
                <a:latin typeface="+mj-ea"/>
                <a:ea typeface="+mj-ea"/>
              </a:rPr>
              <a:t>円の収入、それを</a:t>
            </a:r>
            <a:r>
              <a:rPr lang="en-US" altLang="ja-JP" sz="1800" dirty="0" smtClean="0">
                <a:latin typeface="+mj-ea"/>
                <a:ea typeface="+mj-ea"/>
              </a:rPr>
              <a:t>1</a:t>
            </a:r>
            <a:r>
              <a:rPr lang="ja-JP" altLang="ja-JP" sz="1800" dirty="0" smtClean="0">
                <a:latin typeface="+mj-ea"/>
                <a:ea typeface="+mj-ea"/>
              </a:rPr>
              <a:t>ヶ月間均等に支出⇒当初は月給の全額を預金あるいは債券で保有、利子率</a:t>
            </a:r>
            <a:r>
              <a:rPr lang="en-US" altLang="ja-JP" sz="1800" i="1" dirty="0" err="1" smtClean="0">
                <a:latin typeface="+mj-ea"/>
                <a:ea typeface="+mj-ea"/>
              </a:rPr>
              <a:t>i</a:t>
            </a:r>
            <a:r>
              <a:rPr lang="ja-JP" altLang="ja-JP" sz="1800" dirty="0" smtClean="0">
                <a:latin typeface="+mj-ea"/>
                <a:ea typeface="+mj-ea"/>
              </a:rPr>
              <a:t>で利子所得、毎回預金あるいは債券から現金にシフトする金額を</a:t>
            </a:r>
            <a:r>
              <a:rPr lang="en-US" altLang="ja-JP" sz="1800" i="1" dirty="0" smtClean="0">
                <a:latin typeface="+mj-ea"/>
                <a:ea typeface="+mj-ea"/>
              </a:rPr>
              <a:t>C</a:t>
            </a:r>
            <a:r>
              <a:rPr lang="ja-JP" altLang="ja-JP" sz="1800" dirty="0" smtClean="0">
                <a:latin typeface="+mj-ea"/>
                <a:ea typeface="+mj-ea"/>
              </a:rPr>
              <a:t>円、現金化に要する費用を</a:t>
            </a:r>
            <a:r>
              <a:rPr lang="en-US" altLang="ja-JP" sz="1800" i="1" dirty="0" smtClean="0">
                <a:latin typeface="+mj-ea"/>
                <a:ea typeface="+mj-ea"/>
              </a:rPr>
              <a:t>b</a:t>
            </a:r>
            <a:r>
              <a:rPr lang="ja-JP" altLang="ja-JP" sz="1800" dirty="0" err="1" smtClean="0">
                <a:latin typeface="+mj-ea"/>
                <a:ea typeface="+mj-ea"/>
              </a:rPr>
              <a:t>。</a:t>
            </a:r>
            <a:endParaRPr lang="ja-JP" altLang="ja-JP" sz="1800" dirty="0" smtClean="0">
              <a:latin typeface="+mj-ea"/>
              <a:ea typeface="+mj-ea"/>
            </a:endParaRPr>
          </a:p>
          <a:p>
            <a:r>
              <a:rPr lang="ja-JP" altLang="ja-JP" sz="1800" dirty="0" smtClean="0">
                <a:latin typeface="+mj-ea"/>
                <a:ea typeface="+mj-ea"/>
              </a:rPr>
              <a:t>⇒貨幣の平均保有残高は</a:t>
            </a:r>
            <a:r>
              <a:rPr lang="en-US" altLang="ja-JP" sz="1800" i="1" dirty="0" smtClean="0">
                <a:latin typeface="+mj-ea"/>
                <a:ea typeface="+mj-ea"/>
              </a:rPr>
              <a:t>C</a:t>
            </a:r>
            <a:r>
              <a:rPr lang="en-US" altLang="ja-JP" sz="1800" dirty="0" smtClean="0">
                <a:latin typeface="+mj-ea"/>
                <a:ea typeface="+mj-ea"/>
              </a:rPr>
              <a:t>/2</a:t>
            </a:r>
            <a:r>
              <a:rPr lang="ja-JP" altLang="ja-JP" sz="1800" dirty="0" err="1" smtClean="0">
                <a:latin typeface="+mj-ea"/>
                <a:ea typeface="+mj-ea"/>
              </a:rPr>
              <a:t>、</a:t>
            </a:r>
            <a:r>
              <a:rPr lang="ja-JP" altLang="ja-JP" sz="1800" dirty="0" smtClean="0">
                <a:latin typeface="+mj-ea"/>
                <a:ea typeface="+mj-ea"/>
              </a:rPr>
              <a:t>預金ないし債券の平均保有残高は</a:t>
            </a:r>
            <a:r>
              <a:rPr lang="en-US" altLang="ja-JP" sz="1800" i="1" dirty="0" smtClean="0">
                <a:latin typeface="+mj-ea"/>
                <a:ea typeface="+mj-ea"/>
              </a:rPr>
              <a:t>Y</a:t>
            </a:r>
            <a:r>
              <a:rPr lang="en-US" altLang="ja-JP" sz="1800" dirty="0" smtClean="0">
                <a:latin typeface="+mj-ea"/>
                <a:ea typeface="+mj-ea"/>
              </a:rPr>
              <a:t>/2</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/2</a:t>
            </a:r>
            <a:r>
              <a:rPr lang="ja-JP" altLang="ja-JP" sz="1800" dirty="0" err="1" smtClean="0">
                <a:latin typeface="+mj-ea"/>
                <a:ea typeface="+mj-ea"/>
              </a:rPr>
              <a:t>、</a:t>
            </a:r>
            <a:r>
              <a:rPr lang="ja-JP" altLang="ja-JP" sz="1800" dirty="0" smtClean="0">
                <a:latin typeface="+mj-ea"/>
                <a:ea typeface="+mj-ea"/>
              </a:rPr>
              <a:t>シフト回数は</a:t>
            </a:r>
            <a:r>
              <a:rPr lang="en-US" altLang="ja-JP" sz="1800" i="1" dirty="0" smtClean="0">
                <a:latin typeface="+mj-ea"/>
                <a:ea typeface="+mj-ea"/>
              </a:rPr>
              <a:t>n</a:t>
            </a:r>
            <a:r>
              <a:rPr lang="ja-JP"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en-US" altLang="ja-JP" sz="1800" i="1" dirty="0" smtClean="0">
                <a:latin typeface="+mj-ea"/>
                <a:ea typeface="+mj-ea"/>
              </a:rPr>
              <a:t>C</a:t>
            </a:r>
            <a:endParaRPr lang="ja-JP" altLang="ja-JP" sz="1800" dirty="0" smtClean="0">
              <a:latin typeface="+mj-ea"/>
              <a:ea typeface="+mj-ea"/>
            </a:endParaRPr>
          </a:p>
          <a:p>
            <a:r>
              <a:rPr lang="ja-JP" altLang="ja-JP" sz="1800" dirty="0" smtClean="0">
                <a:latin typeface="+mj-ea"/>
                <a:ea typeface="+mj-ea"/>
              </a:rPr>
              <a:t>利子所得からシフト費用を引いた純収入</a:t>
            </a:r>
            <a:r>
              <a:rPr lang="en-US" altLang="ja-JP" sz="1800" i="1" dirty="0" smtClean="0">
                <a:latin typeface="+mj-ea"/>
                <a:ea typeface="+mj-ea"/>
              </a:rPr>
              <a:t>R</a:t>
            </a:r>
            <a:r>
              <a:rPr lang="ja-JP" altLang="ja-JP" sz="1800" dirty="0" smtClean="0">
                <a:latin typeface="+mj-ea"/>
                <a:ea typeface="+mj-ea"/>
              </a:rPr>
              <a:t>は、</a:t>
            </a:r>
          </a:p>
          <a:p>
            <a:r>
              <a:rPr lang="ja-JP" altLang="ja-JP" sz="1800" dirty="0" smtClean="0">
                <a:latin typeface="+mj-ea"/>
                <a:ea typeface="+mj-ea"/>
              </a:rPr>
              <a:t>　</a:t>
            </a:r>
            <a:r>
              <a:rPr lang="ja-JP" altLang="ja-JP" sz="1800" i="1" dirty="0" smtClean="0">
                <a:latin typeface="+mj-ea"/>
                <a:ea typeface="+mj-ea"/>
              </a:rPr>
              <a:t>　</a:t>
            </a:r>
            <a:r>
              <a:rPr lang="en-US" altLang="ja-JP" sz="1800" i="1" dirty="0" smtClean="0">
                <a:latin typeface="+mj-ea"/>
                <a:ea typeface="+mj-ea"/>
              </a:rPr>
              <a:t>R</a:t>
            </a:r>
            <a:r>
              <a:rPr lang="ja-JP" altLang="ja-JP" sz="1800" dirty="0" smtClean="0">
                <a:latin typeface="+mj-ea"/>
                <a:ea typeface="+mj-ea"/>
              </a:rPr>
              <a:t>＝</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/2</a:t>
            </a:r>
            <a:r>
              <a:rPr lang="ja-JP"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/2)</a:t>
            </a:r>
            <a:r>
              <a:rPr lang="en-US" altLang="ja-JP" sz="1800" i="1" dirty="0" err="1" smtClean="0">
                <a:latin typeface="+mj-ea"/>
                <a:ea typeface="+mj-ea"/>
              </a:rPr>
              <a:t>i</a:t>
            </a:r>
            <a:r>
              <a:rPr lang="ja-JP" altLang="ja-JP" sz="1800" dirty="0" smtClean="0">
                <a:latin typeface="+mj-ea"/>
                <a:ea typeface="+mj-ea"/>
              </a:rPr>
              <a:t>－</a:t>
            </a:r>
            <a:r>
              <a:rPr lang="en-US" altLang="ja-JP" sz="1800" dirty="0" smtClean="0">
                <a:latin typeface="+mj-ea"/>
                <a:ea typeface="+mj-ea"/>
              </a:rPr>
              <a:t>(</a:t>
            </a:r>
            <a:r>
              <a:rPr lang="en-US" altLang="ja-JP" sz="1800" i="1" dirty="0" smtClean="0">
                <a:latin typeface="+mj-ea"/>
                <a:ea typeface="+mj-ea"/>
              </a:rPr>
              <a:t>Y</a:t>
            </a:r>
            <a:r>
              <a:rPr lang="en-US" altLang="ja-JP" sz="1800" dirty="0" smtClean="0">
                <a:latin typeface="+mj-ea"/>
                <a:ea typeface="+mj-ea"/>
              </a:rPr>
              <a:t>/</a:t>
            </a:r>
            <a:r>
              <a:rPr lang="en-US" altLang="ja-JP" sz="1800" i="1" dirty="0" smtClean="0">
                <a:latin typeface="+mj-ea"/>
                <a:ea typeface="+mj-ea"/>
              </a:rPr>
              <a:t>C</a:t>
            </a:r>
            <a:r>
              <a:rPr lang="en-US" altLang="ja-JP" sz="1800" dirty="0" smtClean="0">
                <a:latin typeface="+mj-ea"/>
                <a:ea typeface="+mj-ea"/>
              </a:rPr>
              <a:t>)</a:t>
            </a:r>
            <a:r>
              <a:rPr lang="en-US" altLang="ja-JP" sz="1800" i="1" dirty="0" smtClean="0">
                <a:latin typeface="+mj-ea"/>
                <a:ea typeface="+mj-ea"/>
              </a:rPr>
              <a:t>b</a:t>
            </a:r>
          </a:p>
          <a:p>
            <a:pPr>
              <a:buNone/>
            </a:pPr>
            <a:endParaRPr lang="ja-JP" altLang="ja-JP"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
            <a:ext cx="7772400" cy="476671"/>
          </a:xfrm>
        </p:spPr>
        <p:txBody>
          <a:bodyPr>
            <a:normAutofit/>
          </a:bodyPr>
          <a:lstStyle/>
          <a:p>
            <a:r>
              <a:rPr lang="ja-JP" altLang="ja-JP" sz="2000" b="1" dirty="0" smtClean="0"/>
              <a:t>９</a:t>
            </a:r>
            <a:r>
              <a:rPr lang="en-US" altLang="ja-JP" sz="2000" b="1" dirty="0" smtClean="0"/>
              <a:t>B</a:t>
            </a:r>
            <a:r>
              <a:rPr lang="ja-JP" altLang="ja-JP" sz="2000" b="1" dirty="0" err="1" smtClean="0"/>
              <a:t>．</a:t>
            </a:r>
            <a:r>
              <a:rPr lang="ja-JP" altLang="ja-JP" sz="2000" b="1" dirty="0" smtClean="0"/>
              <a:t>在庫アプローチ</a:t>
            </a:r>
            <a:r>
              <a:rPr lang="ja-JP" altLang="en-US" sz="2000" b="1" dirty="0" smtClean="0"/>
              <a:t>　　</a:t>
            </a:r>
            <a:r>
              <a:rPr lang="en-US" altLang="ja-JP" sz="2000" b="1" dirty="0" smtClean="0"/>
              <a:t>Inventory Approach</a:t>
            </a:r>
            <a:endParaRPr lang="ja-JP" altLang="ja-JP" sz="2000" dirty="0"/>
          </a:p>
        </p:txBody>
      </p:sp>
      <p:sp>
        <p:nvSpPr>
          <p:cNvPr id="12291" name="Rectangle 3"/>
          <p:cNvSpPr>
            <a:spLocks noGrp="1" noChangeArrowheads="1"/>
          </p:cNvSpPr>
          <p:nvPr>
            <p:ph idx="1"/>
          </p:nvPr>
        </p:nvSpPr>
        <p:spPr>
          <a:xfrm>
            <a:off x="0" y="476672"/>
            <a:ext cx="9144000" cy="6381328"/>
          </a:xfrm>
        </p:spPr>
        <p:txBody>
          <a:bodyPr/>
          <a:lstStyle/>
          <a:p>
            <a:r>
              <a:rPr lang="ja-JP" altLang="ja-JP" sz="1800" dirty="0" smtClean="0"/>
              <a:t>純収入を最大化、これをシフト金額</a:t>
            </a:r>
            <a:r>
              <a:rPr lang="en-US" altLang="ja-JP" sz="1800" i="1" dirty="0" smtClean="0"/>
              <a:t>C</a:t>
            </a:r>
            <a:r>
              <a:rPr lang="ja-JP" altLang="ja-JP" sz="1800" dirty="0" smtClean="0"/>
              <a:t>に関して微分してゼロ、</a:t>
            </a:r>
          </a:p>
          <a:p>
            <a:r>
              <a:rPr lang="ja-JP" altLang="ja-JP" sz="1800" dirty="0" smtClean="0"/>
              <a:t>　　</a:t>
            </a:r>
            <a:r>
              <a:rPr lang="en-US" altLang="ja-JP" sz="1800" i="1" dirty="0" err="1" smtClean="0"/>
              <a:t>dR</a:t>
            </a:r>
            <a:r>
              <a:rPr lang="en-US" altLang="ja-JP" sz="1800" dirty="0" smtClean="0"/>
              <a:t>/</a:t>
            </a:r>
            <a:r>
              <a:rPr lang="en-US" altLang="ja-JP" sz="1800" i="1" dirty="0" err="1" smtClean="0"/>
              <a:t>dC</a:t>
            </a:r>
            <a:r>
              <a:rPr lang="ja-JP" altLang="ja-JP" sz="1800" dirty="0" smtClean="0"/>
              <a:t>＝－</a:t>
            </a:r>
            <a:r>
              <a:rPr lang="en-US" altLang="ja-JP" sz="1800" i="1" dirty="0" err="1" smtClean="0"/>
              <a:t>i</a:t>
            </a:r>
            <a:r>
              <a:rPr lang="en-US" altLang="ja-JP" sz="1800" dirty="0" smtClean="0"/>
              <a:t>/2</a:t>
            </a:r>
            <a:r>
              <a:rPr lang="ja-JP" altLang="ja-JP" sz="1800" dirty="0" smtClean="0"/>
              <a:t>＋</a:t>
            </a:r>
            <a:r>
              <a:rPr lang="en-US" altLang="ja-JP" sz="1800" i="1" dirty="0" err="1" smtClean="0"/>
              <a:t>Yb</a:t>
            </a:r>
            <a:r>
              <a:rPr lang="en-US" altLang="ja-JP" sz="1800" dirty="0" smtClean="0"/>
              <a:t>/</a:t>
            </a:r>
            <a:r>
              <a:rPr lang="en-US" altLang="ja-JP" sz="1800" i="1" dirty="0" smtClean="0"/>
              <a:t>C</a:t>
            </a:r>
            <a:r>
              <a:rPr lang="en-US" altLang="ja-JP" sz="1800" baseline="30000" dirty="0" smtClean="0"/>
              <a:t>2</a:t>
            </a:r>
            <a:r>
              <a:rPr lang="ja-JP" altLang="ja-JP" sz="1800" dirty="0" smtClean="0"/>
              <a:t>＝</a:t>
            </a:r>
            <a:r>
              <a:rPr lang="en-US" altLang="ja-JP" sz="1800" dirty="0" smtClean="0"/>
              <a:t>0,</a:t>
            </a:r>
            <a:r>
              <a:rPr lang="ja-JP" altLang="ja-JP" sz="1800" dirty="0" smtClean="0"/>
              <a:t>　　∴　</a:t>
            </a:r>
            <a:r>
              <a:rPr lang="en-US" altLang="ja-JP" sz="1800" i="1" dirty="0" smtClean="0"/>
              <a:t>C</a:t>
            </a:r>
            <a:r>
              <a:rPr lang="en-US" altLang="ja-JP" sz="1800" dirty="0" smtClean="0"/>
              <a:t>*</a:t>
            </a:r>
            <a:r>
              <a:rPr lang="ja-JP" altLang="ja-JP" sz="1800" dirty="0" smtClean="0"/>
              <a:t>＝</a:t>
            </a:r>
            <a:r>
              <a:rPr lang="en-US" altLang="ja-JP" sz="1800" dirty="0" smtClean="0"/>
              <a:t> </a:t>
            </a:r>
            <a:r>
              <a:rPr lang="ja-JP" altLang="en-US" sz="1800" dirty="0" smtClean="0"/>
              <a:t>√</a:t>
            </a:r>
            <a:r>
              <a:rPr lang="en-US" altLang="ja-JP" sz="1800" dirty="0" smtClean="0"/>
              <a:t>2</a:t>
            </a:r>
            <a:r>
              <a:rPr lang="en-US" altLang="ja-JP" sz="1800" i="1" dirty="0" smtClean="0"/>
              <a:t>Yb</a:t>
            </a:r>
            <a:r>
              <a:rPr lang="en-US" altLang="ja-JP" sz="1800" dirty="0" smtClean="0"/>
              <a:t>/</a:t>
            </a:r>
            <a:r>
              <a:rPr lang="en-US" altLang="ja-JP" sz="1800" i="1" dirty="0" err="1" smtClean="0"/>
              <a:t>i</a:t>
            </a:r>
            <a:endParaRPr lang="ja-JP" altLang="ja-JP" sz="1800" i="1" dirty="0" smtClean="0"/>
          </a:p>
          <a:p>
            <a:r>
              <a:rPr lang="ja-JP" altLang="ja-JP" sz="1800" b="1" dirty="0" smtClean="0"/>
              <a:t>最適な平均貨幣保有残高</a:t>
            </a:r>
            <a:r>
              <a:rPr lang="ja-JP" altLang="ja-JP" sz="1800" dirty="0" smtClean="0"/>
              <a:t>、平均貨幣需要</a:t>
            </a:r>
            <a:r>
              <a:rPr lang="en-US" altLang="ja-JP" sz="1800" i="1" dirty="0" smtClean="0"/>
              <a:t>M</a:t>
            </a:r>
            <a:r>
              <a:rPr lang="en-US" altLang="ja-JP" sz="1800" i="1" baseline="30000" dirty="0" smtClean="0"/>
              <a:t>D</a:t>
            </a:r>
            <a:r>
              <a:rPr lang="ja-JP" altLang="ja-JP" sz="1800" dirty="0" smtClean="0"/>
              <a:t>は、　</a:t>
            </a:r>
            <a:r>
              <a:rPr lang="en-US" altLang="ja-JP" sz="1800" i="1" dirty="0" smtClean="0"/>
              <a:t>M</a:t>
            </a:r>
            <a:r>
              <a:rPr lang="en-US" altLang="ja-JP" sz="1800" i="1" baseline="30000" dirty="0" smtClean="0"/>
              <a:t>D</a:t>
            </a:r>
            <a:r>
              <a:rPr lang="ja-JP" altLang="ja-JP" sz="1800" dirty="0" smtClean="0"/>
              <a:t>＝</a:t>
            </a:r>
            <a:r>
              <a:rPr lang="en-US" altLang="ja-JP" sz="1800" i="1" dirty="0" smtClean="0"/>
              <a:t>C</a:t>
            </a:r>
            <a:r>
              <a:rPr lang="en-US" altLang="ja-JP" sz="1800" dirty="0" smtClean="0"/>
              <a:t>*/2</a:t>
            </a:r>
            <a:r>
              <a:rPr lang="ja-JP" altLang="ja-JP" sz="1800" dirty="0" smtClean="0"/>
              <a:t>＝</a:t>
            </a:r>
            <a:r>
              <a:rPr lang="en-US" altLang="ja-JP" sz="1800" dirty="0" smtClean="0"/>
              <a:t> </a:t>
            </a:r>
            <a:r>
              <a:rPr lang="ja-JP" altLang="en-US" sz="1800" dirty="0" smtClean="0"/>
              <a:t>√</a:t>
            </a:r>
            <a:r>
              <a:rPr lang="en-US" altLang="ja-JP" sz="1800" i="1" dirty="0" err="1" smtClean="0"/>
              <a:t>Yb</a:t>
            </a:r>
            <a:r>
              <a:rPr lang="en-US" altLang="ja-JP" sz="1800" dirty="0" smtClean="0"/>
              <a:t>/2</a:t>
            </a:r>
            <a:r>
              <a:rPr lang="en-US" altLang="ja-JP" sz="1800" i="1" dirty="0" smtClean="0"/>
              <a:t>i</a:t>
            </a:r>
            <a:endParaRPr lang="ja-JP" altLang="ja-JP" sz="1800" i="1" dirty="0" smtClean="0"/>
          </a:p>
          <a:p>
            <a:r>
              <a:rPr lang="ja-JP" altLang="ja-JP" sz="1800" dirty="0" smtClean="0"/>
              <a:t>　貨幣需要は所得</a:t>
            </a:r>
            <a:r>
              <a:rPr lang="en-US" altLang="ja-JP" sz="1800" i="1" dirty="0" smtClean="0"/>
              <a:t>Y</a:t>
            </a:r>
            <a:r>
              <a:rPr lang="ja-JP" altLang="ja-JP" sz="1800" dirty="0" smtClean="0"/>
              <a:t>の増加関数、利子率</a:t>
            </a:r>
            <a:r>
              <a:rPr lang="en-US" altLang="ja-JP" sz="1800" i="1" dirty="0" err="1" smtClean="0"/>
              <a:t>i</a:t>
            </a:r>
            <a:r>
              <a:rPr lang="ja-JP" altLang="ja-JP" sz="1800" dirty="0" smtClean="0"/>
              <a:t>の減少関数</a:t>
            </a:r>
          </a:p>
          <a:p>
            <a:r>
              <a:rPr lang="ja-JP" altLang="ja-JP" sz="1800" dirty="0" smtClean="0"/>
              <a:t>　所得</a:t>
            </a:r>
            <a:r>
              <a:rPr lang="en-US" altLang="ja-JP" sz="1800" i="1" dirty="0" smtClean="0"/>
              <a:t>Y</a:t>
            </a:r>
            <a:r>
              <a:rPr lang="ja-JP" altLang="ja-JP" sz="1800" dirty="0" smtClean="0"/>
              <a:t>が</a:t>
            </a:r>
            <a:r>
              <a:rPr lang="en-US" altLang="ja-JP" sz="1800" dirty="0" smtClean="0"/>
              <a:t>2</a:t>
            </a:r>
            <a:r>
              <a:rPr lang="ja-JP" altLang="ja-JP" sz="1800" dirty="0" smtClean="0"/>
              <a:t>倍になっても、貨幣需要は</a:t>
            </a:r>
            <a:r>
              <a:rPr lang="en-US" altLang="ja-JP" sz="1800" dirty="0" smtClean="0"/>
              <a:t> </a:t>
            </a:r>
            <a:r>
              <a:rPr lang="ja-JP" altLang="en-US" sz="1800" dirty="0" smtClean="0"/>
              <a:t>√</a:t>
            </a:r>
            <a:r>
              <a:rPr lang="en-US" altLang="ja-JP" sz="1800" dirty="0" smtClean="0"/>
              <a:t>2</a:t>
            </a:r>
            <a:r>
              <a:rPr lang="ja-JP" altLang="ja-JP" sz="1800" dirty="0" smtClean="0"/>
              <a:t>倍</a:t>
            </a:r>
          </a:p>
          <a:p>
            <a:r>
              <a:rPr lang="ja-JP" altLang="ja-JP" sz="1800" dirty="0" smtClean="0"/>
              <a:t>…貨幣需要の</a:t>
            </a:r>
            <a:r>
              <a:rPr lang="ja-JP" altLang="ja-JP" sz="1800" b="1" dirty="0" smtClean="0"/>
              <a:t>在庫アプローチ</a:t>
            </a:r>
            <a:r>
              <a:rPr lang="ja-JP" altLang="ja-JP" sz="1800" dirty="0" smtClean="0"/>
              <a:t>（</a:t>
            </a:r>
            <a:r>
              <a:rPr lang="en-US" altLang="ja-JP" sz="1800" dirty="0" smtClean="0"/>
              <a:t>inventory approach</a:t>
            </a:r>
            <a:r>
              <a:rPr lang="ja-JP" altLang="ja-JP" sz="1800" dirty="0" smtClean="0"/>
              <a:t>）</a:t>
            </a:r>
          </a:p>
          <a:p>
            <a:r>
              <a:rPr lang="ja-JP" altLang="ja-JP" sz="1800" dirty="0" smtClean="0"/>
              <a:t>　一般型の均衡条件式は、　</a:t>
            </a:r>
            <a:r>
              <a:rPr lang="en-US" altLang="ja-JP" sz="1800" i="1" dirty="0" smtClean="0"/>
              <a:t>M</a:t>
            </a:r>
            <a:r>
              <a:rPr lang="ja-JP" altLang="ja-JP" sz="1800" dirty="0" smtClean="0"/>
              <a:t>＝</a:t>
            </a:r>
            <a:r>
              <a:rPr lang="en-US" altLang="ja-JP" sz="1800" i="1" dirty="0" smtClean="0"/>
              <a:t>L</a:t>
            </a:r>
            <a:r>
              <a:rPr lang="en-US" altLang="ja-JP" sz="1800" dirty="0" smtClean="0"/>
              <a:t>(</a:t>
            </a:r>
            <a:r>
              <a:rPr lang="en-US" altLang="ja-JP" sz="1800" i="1" dirty="0" smtClean="0"/>
              <a:t>Y, </a:t>
            </a:r>
            <a:r>
              <a:rPr lang="en-US" altLang="ja-JP" sz="1800" i="1" dirty="0" err="1" smtClean="0"/>
              <a:t>i</a:t>
            </a:r>
            <a:r>
              <a:rPr lang="en-US" altLang="ja-JP" sz="1800" dirty="0" smtClean="0"/>
              <a:t>) , </a:t>
            </a:r>
            <a:r>
              <a:rPr lang="en-US" altLang="ja-JP" sz="1800" i="1" dirty="0" smtClean="0"/>
              <a:t>L</a:t>
            </a:r>
            <a:r>
              <a:rPr lang="en-US" altLang="ja-JP" sz="1800" dirty="0" smtClean="0"/>
              <a:t>’(</a:t>
            </a:r>
            <a:r>
              <a:rPr lang="en-US" altLang="ja-JP" sz="1800" i="1" dirty="0" smtClean="0"/>
              <a:t>Y</a:t>
            </a:r>
            <a:r>
              <a:rPr lang="en-US" altLang="ja-JP" sz="1800" dirty="0" smtClean="0"/>
              <a:t>)</a:t>
            </a:r>
            <a:r>
              <a:rPr lang="ja-JP" altLang="en-US" sz="1800" dirty="0" smtClean="0"/>
              <a:t>＞</a:t>
            </a:r>
            <a:r>
              <a:rPr lang="en-US" altLang="ja-JP" sz="1800" dirty="0" smtClean="0"/>
              <a:t>0,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a:t>
            </a:r>
            <a:endParaRPr lang="ja-JP" altLang="ja-JP" sz="1800" dirty="0" smtClean="0"/>
          </a:p>
          <a:p>
            <a:r>
              <a:rPr lang="ja-JP" altLang="ja-JP" sz="1800" dirty="0" smtClean="0"/>
              <a:t>⇒流動性選好説と同様に、所得</a:t>
            </a:r>
            <a:r>
              <a:rPr lang="en-US" altLang="ja-JP" sz="1800" i="1" dirty="0" smtClean="0"/>
              <a:t>Y</a:t>
            </a:r>
            <a:r>
              <a:rPr lang="ja-JP" altLang="en-US" sz="1800" dirty="0" smtClean="0"/>
              <a:t>に正に依存</a:t>
            </a:r>
            <a:r>
              <a:rPr lang="ja-JP" altLang="en-US" sz="1800" i="1" dirty="0" smtClean="0"/>
              <a:t>、</a:t>
            </a:r>
            <a:r>
              <a:rPr lang="ja-JP" altLang="ja-JP" sz="1800" dirty="0" smtClean="0"/>
              <a:t>利子率</a:t>
            </a:r>
            <a:r>
              <a:rPr lang="en-US" altLang="ja-JP" sz="1800" i="1" dirty="0" err="1" smtClean="0"/>
              <a:t>i</a:t>
            </a:r>
            <a:r>
              <a:rPr lang="ja-JP" altLang="ja-JP" sz="1800" dirty="0" err="1" smtClean="0"/>
              <a:t>に</a:t>
            </a:r>
            <a:r>
              <a:rPr lang="ja-JP" altLang="en-US" sz="1800" dirty="0" err="1" smtClean="0"/>
              <a:t>負に</a:t>
            </a:r>
            <a:r>
              <a:rPr lang="ja-JP" altLang="ja-JP" sz="1800" dirty="0" smtClean="0"/>
              <a:t>依存</a:t>
            </a:r>
            <a:endParaRPr lang="en-US" altLang="ja-JP" sz="1800" dirty="0" smtClean="0"/>
          </a:p>
          <a:p>
            <a:pPr>
              <a:buNone/>
            </a:pPr>
            <a:r>
              <a:rPr lang="en-US" altLang="ja-JP" sz="1800" dirty="0" smtClean="0"/>
              <a:t>To maximize net revenue, differentiate it with respect to the shift amount </a:t>
            </a:r>
            <a:r>
              <a:rPr lang="en-US" altLang="ja-JP" sz="1800" i="1" dirty="0" smtClean="0"/>
              <a:t>C </a:t>
            </a:r>
            <a:r>
              <a:rPr lang="en-US" altLang="ja-JP" sz="1800" dirty="0" smtClean="0"/>
              <a:t>to equalize to zero, </a:t>
            </a:r>
            <a:r>
              <a:rPr lang="ja-JP" altLang="ja-JP" sz="1800" dirty="0" smtClean="0"/>
              <a:t>　</a:t>
            </a:r>
            <a:r>
              <a:rPr lang="en-US" altLang="ja-JP" sz="1800" i="1" dirty="0" err="1" smtClean="0"/>
              <a:t>dR</a:t>
            </a:r>
            <a:r>
              <a:rPr lang="en-US" altLang="ja-JP" sz="1800" dirty="0" smtClean="0"/>
              <a:t>/</a:t>
            </a:r>
            <a:r>
              <a:rPr lang="en-US" altLang="ja-JP" sz="1800" i="1" dirty="0" err="1" smtClean="0"/>
              <a:t>dC</a:t>
            </a:r>
            <a:r>
              <a:rPr lang="ja-JP" altLang="ja-JP" sz="1800" dirty="0" smtClean="0"/>
              <a:t>＝－</a:t>
            </a:r>
            <a:r>
              <a:rPr lang="en-US" altLang="ja-JP" sz="1800" i="1" dirty="0" err="1" smtClean="0"/>
              <a:t>i</a:t>
            </a:r>
            <a:r>
              <a:rPr lang="en-US" altLang="ja-JP" sz="1800" dirty="0" smtClean="0"/>
              <a:t>/2</a:t>
            </a:r>
            <a:r>
              <a:rPr lang="ja-JP" altLang="ja-JP" sz="1800" dirty="0" smtClean="0"/>
              <a:t>＋</a:t>
            </a:r>
            <a:r>
              <a:rPr lang="en-US" altLang="ja-JP" sz="1800" i="1" dirty="0" err="1" smtClean="0"/>
              <a:t>Yb</a:t>
            </a:r>
            <a:r>
              <a:rPr lang="en-US" altLang="ja-JP" sz="1800" dirty="0" smtClean="0"/>
              <a:t>/</a:t>
            </a:r>
            <a:r>
              <a:rPr lang="en-US" altLang="ja-JP" sz="1800" i="1" dirty="0" smtClean="0"/>
              <a:t>C</a:t>
            </a:r>
            <a:r>
              <a:rPr lang="en-US" altLang="ja-JP" sz="1800" baseline="30000" dirty="0" smtClean="0"/>
              <a:t>2</a:t>
            </a:r>
            <a:r>
              <a:rPr lang="ja-JP" altLang="ja-JP" sz="1800" dirty="0" smtClean="0"/>
              <a:t>＝</a:t>
            </a:r>
            <a:r>
              <a:rPr lang="en-US" altLang="ja-JP" sz="1800" dirty="0" smtClean="0"/>
              <a:t>0,</a:t>
            </a:r>
            <a:r>
              <a:rPr lang="ja-JP" altLang="ja-JP" sz="1800" dirty="0" smtClean="0"/>
              <a:t>　　∴　</a:t>
            </a:r>
            <a:r>
              <a:rPr lang="en-US" altLang="ja-JP" sz="1800" i="1" dirty="0" smtClean="0"/>
              <a:t>C</a:t>
            </a:r>
            <a:r>
              <a:rPr lang="en-US" altLang="ja-JP" sz="1800" dirty="0" smtClean="0"/>
              <a:t>*</a:t>
            </a:r>
            <a:r>
              <a:rPr lang="ja-JP" altLang="ja-JP" sz="1800" dirty="0" smtClean="0"/>
              <a:t>＝</a:t>
            </a:r>
            <a:r>
              <a:rPr lang="en-US" altLang="ja-JP" sz="1800" dirty="0" smtClean="0"/>
              <a:t> </a:t>
            </a:r>
            <a:r>
              <a:rPr lang="ja-JP" altLang="en-US" sz="1800" dirty="0" smtClean="0"/>
              <a:t>√</a:t>
            </a:r>
            <a:r>
              <a:rPr lang="en-US" altLang="ja-JP" sz="1800" dirty="0" smtClean="0"/>
              <a:t>2</a:t>
            </a:r>
            <a:r>
              <a:rPr lang="en-US" altLang="ja-JP" sz="1800" i="1" dirty="0" smtClean="0"/>
              <a:t>Yb</a:t>
            </a:r>
            <a:r>
              <a:rPr lang="en-US" altLang="ja-JP" sz="1800" dirty="0" smtClean="0"/>
              <a:t>/</a:t>
            </a:r>
            <a:r>
              <a:rPr lang="en-US" altLang="ja-JP" sz="1800" i="1" dirty="0" smtClean="0"/>
              <a:t>I</a:t>
            </a:r>
            <a:endParaRPr lang="en-US" altLang="ja-JP" sz="1800" dirty="0" smtClean="0"/>
          </a:p>
          <a:p>
            <a:pPr>
              <a:buNone/>
            </a:pPr>
            <a:r>
              <a:rPr lang="en-US" altLang="ja-JP" sz="1800" dirty="0" smtClean="0"/>
              <a:t>The </a:t>
            </a:r>
            <a:r>
              <a:rPr lang="en-US" altLang="ja-JP" sz="1800" b="1" dirty="0" smtClean="0"/>
              <a:t>optimal average balance of money holdings</a:t>
            </a:r>
            <a:r>
              <a:rPr lang="en-US" altLang="ja-JP" sz="1800" dirty="0" smtClean="0"/>
              <a:t>, average money demand </a:t>
            </a:r>
            <a:r>
              <a:rPr lang="en-US" altLang="ja-JP" sz="1800" i="1" dirty="0" smtClean="0"/>
              <a:t>M</a:t>
            </a:r>
            <a:r>
              <a:rPr lang="en-US" altLang="ja-JP" sz="1800" i="1" baseline="30000" dirty="0" smtClean="0"/>
              <a:t>D</a:t>
            </a:r>
            <a:r>
              <a:rPr lang="en-US" altLang="ja-JP" sz="1800" dirty="0" smtClean="0"/>
              <a:t> is</a:t>
            </a:r>
          </a:p>
          <a:p>
            <a:pPr>
              <a:buNone/>
            </a:pPr>
            <a:r>
              <a:rPr lang="en-US" altLang="ja-JP" sz="1800" dirty="0" smtClean="0"/>
              <a:t>         </a:t>
            </a:r>
            <a:r>
              <a:rPr lang="en-US" altLang="ja-JP" sz="1800" i="1" dirty="0" smtClean="0"/>
              <a:t>M</a:t>
            </a:r>
            <a:r>
              <a:rPr lang="en-US" altLang="ja-JP" sz="1800" i="1" baseline="30000" dirty="0" smtClean="0"/>
              <a:t>D</a:t>
            </a:r>
            <a:r>
              <a:rPr lang="ja-JP" altLang="ja-JP" sz="1800" dirty="0" smtClean="0"/>
              <a:t>＝</a:t>
            </a:r>
            <a:r>
              <a:rPr lang="en-US" altLang="ja-JP" sz="1800" i="1" dirty="0" smtClean="0"/>
              <a:t>C</a:t>
            </a:r>
            <a:r>
              <a:rPr lang="en-US" altLang="ja-JP" sz="1800" dirty="0" smtClean="0"/>
              <a:t>*/2</a:t>
            </a:r>
            <a:r>
              <a:rPr lang="ja-JP" altLang="ja-JP" sz="1800" dirty="0" smtClean="0"/>
              <a:t>＝</a:t>
            </a:r>
            <a:r>
              <a:rPr lang="en-US" altLang="ja-JP" sz="1800" dirty="0" smtClean="0"/>
              <a:t> </a:t>
            </a:r>
            <a:r>
              <a:rPr lang="ja-JP" altLang="en-US" sz="1800" dirty="0" smtClean="0"/>
              <a:t>√</a:t>
            </a:r>
            <a:r>
              <a:rPr lang="en-US" altLang="ja-JP" sz="1800" i="1" dirty="0" err="1" smtClean="0"/>
              <a:t>Yb</a:t>
            </a:r>
            <a:r>
              <a:rPr lang="en-US" altLang="ja-JP" sz="1800" dirty="0" smtClean="0"/>
              <a:t>/2</a:t>
            </a:r>
            <a:r>
              <a:rPr lang="en-US" altLang="ja-JP" sz="1800" i="1" dirty="0" smtClean="0"/>
              <a:t>i </a:t>
            </a:r>
            <a:r>
              <a:rPr lang="en-US" altLang="ja-JP" sz="1800" dirty="0" smtClean="0"/>
              <a:t/>
            </a:r>
            <a:br>
              <a:rPr lang="en-US" altLang="ja-JP" sz="1800" dirty="0" smtClean="0"/>
            </a:br>
            <a:r>
              <a:rPr lang="en-US" altLang="ja-JP" sz="1800" dirty="0" smtClean="0"/>
              <a:t>Money demand is an increasing function of income </a:t>
            </a:r>
            <a:r>
              <a:rPr lang="en-US" altLang="ja-JP" sz="1800" i="1" dirty="0" smtClean="0"/>
              <a:t>Y</a:t>
            </a:r>
            <a:r>
              <a:rPr lang="en-US" altLang="ja-JP" sz="1800" dirty="0" smtClean="0"/>
              <a:t>, decreasing function of interest rate</a:t>
            </a:r>
            <a:r>
              <a:rPr lang="en-US" altLang="ja-JP" sz="1800" i="1" dirty="0" smtClean="0"/>
              <a:t> </a:t>
            </a:r>
            <a:r>
              <a:rPr lang="en-US" altLang="ja-JP" sz="1800" i="1" dirty="0" err="1" smtClean="0"/>
              <a:t>i</a:t>
            </a:r>
            <a:r>
              <a:rPr lang="en-US" altLang="ja-JP" sz="1800" dirty="0" smtClean="0"/>
              <a:t/>
            </a:r>
            <a:br>
              <a:rPr lang="en-US" altLang="ja-JP" sz="1800" dirty="0" smtClean="0"/>
            </a:br>
            <a:r>
              <a:rPr lang="en-US" altLang="ja-JP" sz="1800" dirty="0" smtClean="0"/>
              <a:t>Even if income</a:t>
            </a:r>
            <a:r>
              <a:rPr lang="en-US" altLang="ja-JP" sz="1800" i="1" dirty="0" smtClean="0"/>
              <a:t> Y </a:t>
            </a:r>
            <a:r>
              <a:rPr lang="en-US" altLang="ja-JP" sz="1800" dirty="0" smtClean="0"/>
              <a:t>doubles, money demand √ 2 times</a:t>
            </a:r>
            <a:br>
              <a:rPr lang="en-US" altLang="ja-JP" sz="1800" dirty="0" smtClean="0"/>
            </a:br>
            <a:r>
              <a:rPr lang="en-US" altLang="ja-JP" sz="1800" b="1" dirty="0" smtClean="0"/>
              <a:t>... inventory approach to money demand</a:t>
            </a:r>
            <a:endParaRPr lang="en-US" altLang="ja-JP" sz="1800" dirty="0" smtClean="0"/>
          </a:p>
          <a:p>
            <a:pPr>
              <a:buNone/>
            </a:pPr>
            <a:r>
              <a:rPr lang="en-US" altLang="ja-JP" sz="1800" dirty="0" smtClean="0"/>
              <a:t>Equilibrium condition of general type is </a:t>
            </a:r>
            <a:r>
              <a:rPr lang="en-US" altLang="ja-JP" sz="1800" i="1" dirty="0" smtClean="0"/>
              <a:t>M</a:t>
            </a:r>
            <a:r>
              <a:rPr lang="ja-JP" altLang="ja-JP" sz="1800" dirty="0" smtClean="0"/>
              <a:t>＝</a:t>
            </a:r>
            <a:r>
              <a:rPr lang="en-US" altLang="ja-JP" sz="1800" i="1" dirty="0" smtClean="0"/>
              <a:t>L</a:t>
            </a:r>
            <a:r>
              <a:rPr lang="en-US" altLang="ja-JP" sz="1800" dirty="0" smtClean="0"/>
              <a:t>(</a:t>
            </a:r>
            <a:r>
              <a:rPr lang="en-US" altLang="ja-JP" sz="1800" i="1" dirty="0" smtClean="0"/>
              <a:t>Y, </a:t>
            </a:r>
            <a:r>
              <a:rPr lang="en-US" altLang="ja-JP" sz="1800" i="1" dirty="0" err="1" smtClean="0"/>
              <a:t>i</a:t>
            </a:r>
            <a:r>
              <a:rPr lang="en-US" altLang="ja-JP" sz="1800" dirty="0" smtClean="0"/>
              <a:t>) , </a:t>
            </a:r>
            <a:r>
              <a:rPr lang="en-US" altLang="ja-JP" sz="1800" i="1" dirty="0" smtClean="0"/>
              <a:t>L</a:t>
            </a:r>
            <a:r>
              <a:rPr lang="en-US" altLang="ja-JP" sz="1800" dirty="0" smtClean="0"/>
              <a:t>’(</a:t>
            </a:r>
            <a:r>
              <a:rPr lang="en-US" altLang="ja-JP" sz="1800" i="1" dirty="0" smtClean="0"/>
              <a:t>Y</a:t>
            </a:r>
            <a:r>
              <a:rPr lang="en-US" altLang="ja-JP" sz="1800" dirty="0" smtClean="0"/>
              <a:t>)</a:t>
            </a:r>
            <a:r>
              <a:rPr lang="ja-JP" altLang="en-US" sz="1800" dirty="0" smtClean="0"/>
              <a:t>＞</a:t>
            </a:r>
            <a:r>
              <a:rPr lang="en-US" altLang="ja-JP" sz="1800" dirty="0" smtClean="0"/>
              <a:t>0,  </a:t>
            </a:r>
            <a:r>
              <a:rPr lang="en-US" altLang="ja-JP" sz="1800" i="1" dirty="0" smtClean="0"/>
              <a:t>L</a:t>
            </a:r>
            <a:r>
              <a:rPr lang="en-US" altLang="ja-JP" sz="1800" dirty="0" smtClean="0"/>
              <a:t>’(</a:t>
            </a:r>
            <a:r>
              <a:rPr lang="en-US" altLang="ja-JP" sz="1800" i="1" dirty="0" err="1" smtClean="0"/>
              <a:t>i</a:t>
            </a:r>
            <a:r>
              <a:rPr lang="en-US" altLang="ja-JP" sz="1800" dirty="0" smtClean="0"/>
              <a:t>)</a:t>
            </a:r>
            <a:r>
              <a:rPr lang="ja-JP" altLang="ja-JP" sz="1800" dirty="0" smtClean="0"/>
              <a:t>＜</a:t>
            </a:r>
            <a:r>
              <a:rPr lang="en-US" altLang="ja-JP" sz="1800" dirty="0" smtClean="0"/>
              <a:t>0 </a:t>
            </a:r>
            <a:br>
              <a:rPr lang="en-US" altLang="ja-JP" sz="1800" dirty="0" smtClean="0"/>
            </a:br>
            <a:r>
              <a:rPr lang="en-US" altLang="ja-JP" sz="1800" dirty="0" smtClean="0"/>
              <a:t>⇒ Likewise to the liquidity preference theory, it depends positively on income</a:t>
            </a:r>
            <a:r>
              <a:rPr lang="en-US" altLang="ja-JP" sz="1800" i="1" dirty="0" smtClean="0"/>
              <a:t> Y</a:t>
            </a:r>
            <a:r>
              <a:rPr lang="en-US" altLang="ja-JP" sz="1800" dirty="0" smtClean="0"/>
              <a:t>, depends negatively on interest rate </a:t>
            </a:r>
            <a:r>
              <a:rPr lang="en-US" altLang="ja-JP" sz="1800" i="1" dirty="0" err="1" smtClean="0"/>
              <a:t>i</a:t>
            </a:r>
            <a:r>
              <a:rPr lang="en-US" altLang="ja-JP" sz="1800" i="1" dirty="0" smtClean="0"/>
              <a:t>.</a:t>
            </a:r>
            <a:endParaRPr lang="ja-JP" altLang="ja-JP" sz="1800" i="1" dirty="0"/>
          </a:p>
        </p:txBody>
      </p:sp>
      <p:graphicFrame>
        <p:nvGraphicFramePr>
          <p:cNvPr id="4" name="オブジェクト 3"/>
          <p:cNvGraphicFramePr>
            <a:graphicFrameLocks noChangeAspect="1"/>
          </p:cNvGraphicFramePr>
          <p:nvPr/>
        </p:nvGraphicFramePr>
        <p:xfrm>
          <a:off x="4505325" y="3362325"/>
          <a:ext cx="133350" cy="133350"/>
        </p:xfrm>
        <a:graphic>
          <a:graphicData uri="http://schemas.openxmlformats.org/presentationml/2006/ole">
            <p:oleObj spid="_x0000_s1026" name="JS数式作成ﾂ-ﾙ" r:id="rId3" imgW="133200" imgH="133200" progId="JSEQ.Document.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79512" y="1"/>
            <a:ext cx="8784976" cy="332655"/>
          </a:xfrm>
        </p:spPr>
        <p:txBody>
          <a:bodyPr>
            <a:normAutofit fontScale="90000"/>
          </a:bodyPr>
          <a:lstStyle/>
          <a:p>
            <a:r>
              <a:rPr lang="ja-JP" altLang="ja-JP" sz="2000" b="1" dirty="0" smtClean="0"/>
              <a:t>１</a:t>
            </a:r>
            <a:r>
              <a:rPr lang="ja-JP" altLang="ja-JP" sz="2000" b="1" dirty="0" smtClean="0"/>
              <a:t>．</a:t>
            </a:r>
            <a:r>
              <a:rPr lang="en-US" altLang="ja-JP" sz="2000" b="1" dirty="0" smtClean="0"/>
              <a:t>The </a:t>
            </a:r>
            <a:r>
              <a:rPr lang="en-US" altLang="ja-JP" sz="2000" b="1" dirty="0" smtClean="0"/>
              <a:t>Functions &amp; Kinds of </a:t>
            </a:r>
            <a:r>
              <a:rPr lang="en-US" altLang="ja-JP" sz="2000" b="1" dirty="0" smtClean="0"/>
              <a:t>Money  </a:t>
            </a:r>
            <a:r>
              <a:rPr lang="ja-JP" altLang="ja-JP" sz="2000" b="1" dirty="0" smtClean="0"/>
              <a:t>貨幣</a:t>
            </a:r>
            <a:r>
              <a:rPr lang="ja-JP" altLang="ja-JP" sz="2000" b="1" dirty="0" smtClean="0"/>
              <a:t>の機能と種類</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404664"/>
            <a:ext cx="9144000" cy="6453336"/>
          </a:xfrm>
        </p:spPr>
        <p:txBody>
          <a:bodyPr>
            <a:normAutofit fontScale="92500" lnSpcReduction="20000"/>
          </a:bodyPr>
          <a:lstStyle/>
          <a:p>
            <a:pPr>
              <a:buNone/>
            </a:pPr>
            <a:r>
              <a:rPr lang="en-US" altLang="ja-JP" sz="1800" dirty="0" smtClean="0"/>
              <a:t>Modern </a:t>
            </a:r>
            <a:r>
              <a:rPr lang="en-US" altLang="ja-JP" sz="1800" dirty="0" smtClean="0"/>
              <a:t>economy = "Indirect exchange or </a:t>
            </a:r>
            <a:r>
              <a:rPr lang="en-US" altLang="ja-JP" sz="1800" b="1" dirty="0" smtClean="0"/>
              <a:t>monetary economy</a:t>
            </a:r>
            <a:r>
              <a:rPr lang="en-US" altLang="ja-JP" sz="1800" dirty="0" smtClean="0"/>
              <a:t>" "buying goods with money and buying money with goods“(</a:t>
            </a:r>
            <a:r>
              <a:rPr lang="en-US" altLang="ja-JP" sz="1800" dirty="0" err="1" smtClean="0"/>
              <a:t>Clower</a:t>
            </a:r>
            <a:r>
              <a:rPr lang="en-US" altLang="ja-JP" sz="1800" dirty="0" smtClean="0"/>
              <a:t> pointed out) </a:t>
            </a:r>
          </a:p>
          <a:p>
            <a:pPr>
              <a:buNone/>
            </a:pPr>
            <a:r>
              <a:rPr lang="en-US" altLang="ja-JP" sz="1800" b="1" dirty="0" smtClean="0"/>
              <a:t>Basic characteristics necessary for becoming money</a:t>
            </a:r>
          </a:p>
          <a:p>
            <a:pPr>
              <a:buNone/>
            </a:pPr>
            <a:r>
              <a:rPr lang="en-US" altLang="ja-JP" sz="1800" dirty="0" smtClean="0"/>
              <a:t>⇒ </a:t>
            </a:r>
            <a:r>
              <a:rPr lang="en-US" altLang="ja-JP" sz="1800" b="1" dirty="0" smtClean="0"/>
              <a:t>General acceptability </a:t>
            </a:r>
            <a:r>
              <a:rPr lang="en-US" altLang="ja-JP" sz="1800" dirty="0" smtClean="0"/>
              <a:t>that everyone will respond to an exchange</a:t>
            </a:r>
          </a:p>
          <a:p>
            <a:pPr>
              <a:buNone/>
            </a:pPr>
            <a:r>
              <a:rPr lang="en-US" altLang="ja-JP" sz="1800" dirty="0" smtClean="0"/>
              <a:t>     (1</a:t>
            </a:r>
            <a:r>
              <a:rPr lang="en-US" altLang="ja-JP" sz="1800" b="1" dirty="0" smtClean="0"/>
              <a:t>) Divisibility </a:t>
            </a:r>
            <a:r>
              <a:rPr lang="en-US" altLang="ja-JP" sz="1800" dirty="0" smtClean="0"/>
              <a:t>to divide value finely</a:t>
            </a:r>
          </a:p>
          <a:p>
            <a:pPr>
              <a:buNone/>
            </a:pPr>
            <a:r>
              <a:rPr lang="en-US" altLang="ja-JP" sz="1800" dirty="0" smtClean="0"/>
              <a:t>     (2) </a:t>
            </a:r>
            <a:r>
              <a:rPr lang="en-US" altLang="ja-JP" sz="1800" b="1" dirty="0" smtClean="0"/>
              <a:t>Transportability</a:t>
            </a:r>
            <a:r>
              <a:rPr lang="en-US" altLang="ja-JP" sz="1800" dirty="0" smtClean="0"/>
              <a:t> that can carry great value with a small amount (or </a:t>
            </a:r>
            <a:r>
              <a:rPr lang="en-US" altLang="ja-JP" sz="1800" b="1" dirty="0" smtClean="0"/>
              <a:t>portability</a:t>
            </a:r>
            <a:r>
              <a:rPr lang="en-US" altLang="ja-JP" sz="1800" dirty="0" smtClean="0"/>
              <a:t>), </a:t>
            </a:r>
          </a:p>
          <a:p>
            <a:pPr>
              <a:buNone/>
            </a:pPr>
            <a:r>
              <a:rPr lang="en-US" altLang="ja-JP" sz="1800" dirty="0" smtClean="0"/>
              <a:t>     (3) </a:t>
            </a:r>
            <a:r>
              <a:rPr lang="en-US" altLang="ja-JP" sz="1800" b="1" dirty="0" smtClean="0"/>
              <a:t>Durability</a:t>
            </a:r>
            <a:r>
              <a:rPr lang="en-US" altLang="ja-JP" sz="1800" dirty="0" smtClean="0"/>
              <a:t> that can save value without wearing it</a:t>
            </a:r>
          </a:p>
          <a:p>
            <a:pPr>
              <a:buNone/>
            </a:pPr>
            <a:r>
              <a:rPr lang="en-US" altLang="ja-JP" sz="1800" b="1" dirty="0" smtClean="0"/>
              <a:t>The fundamental functions of money</a:t>
            </a:r>
          </a:p>
          <a:p>
            <a:pPr>
              <a:buNone/>
            </a:pPr>
            <a:r>
              <a:rPr lang="en-US" altLang="ja-JP" sz="1800" dirty="0" smtClean="0"/>
              <a:t>⇒ (1) </a:t>
            </a:r>
            <a:r>
              <a:rPr lang="en-US" altLang="ja-JP" sz="1800" b="1" dirty="0" smtClean="0"/>
              <a:t>Measure of value </a:t>
            </a:r>
            <a:r>
              <a:rPr lang="en-US" altLang="ja-JP" sz="1800" dirty="0" smtClean="0"/>
              <a:t>to measure value finely before transactions</a:t>
            </a:r>
          </a:p>
          <a:p>
            <a:pPr>
              <a:buNone/>
            </a:pPr>
            <a:r>
              <a:rPr lang="ja-JP" altLang="en-US" sz="1800" dirty="0" smtClean="0"/>
              <a:t>　　</a:t>
            </a:r>
            <a:r>
              <a:rPr lang="en-US" altLang="ja-JP" sz="1800" dirty="0" smtClean="0"/>
              <a:t>(2) </a:t>
            </a:r>
            <a:r>
              <a:rPr lang="en-US" altLang="ja-JP" sz="1800" b="1" dirty="0" smtClean="0"/>
              <a:t>Means of exchange </a:t>
            </a:r>
            <a:r>
              <a:rPr lang="en-US" altLang="ja-JP" sz="1800" dirty="0" smtClean="0"/>
              <a:t>to intermediate indirect exchange</a:t>
            </a:r>
          </a:p>
          <a:p>
            <a:pPr>
              <a:buNone/>
            </a:pPr>
            <a:r>
              <a:rPr lang="ja-JP" altLang="en-US" sz="1800" dirty="0" smtClean="0"/>
              <a:t>　　</a:t>
            </a:r>
            <a:r>
              <a:rPr lang="en-US" altLang="ja-JP" sz="1800" dirty="0" smtClean="0"/>
              <a:t>(3) </a:t>
            </a:r>
            <a:r>
              <a:rPr lang="en-US" altLang="ja-JP" sz="1800" b="1" dirty="0" smtClean="0"/>
              <a:t>Store of value </a:t>
            </a:r>
            <a:r>
              <a:rPr lang="en-US" altLang="ja-JP" sz="1800" dirty="0" smtClean="0"/>
              <a:t>that can carry value to the </a:t>
            </a:r>
            <a:r>
              <a:rPr lang="en-US" altLang="ja-JP" sz="1800" dirty="0" smtClean="0"/>
              <a:t>future</a:t>
            </a:r>
          </a:p>
          <a:p>
            <a:r>
              <a:rPr lang="ja-JP" altLang="ja-JP" sz="1800" dirty="0" smtClean="0">
                <a:latin typeface="+mj-ea"/>
                <a:ea typeface="+mj-ea"/>
              </a:rPr>
              <a:t>現代の経済＝（クラウワーが指摘）「財で貨幣を買い、貨幣で財を買う」間接交換すなわち</a:t>
            </a:r>
            <a:r>
              <a:rPr lang="ja-JP" altLang="ja-JP" sz="1800" b="1" dirty="0" smtClean="0">
                <a:latin typeface="+mj-ea"/>
                <a:ea typeface="+mj-ea"/>
              </a:rPr>
              <a:t>貨幣経済</a:t>
            </a:r>
            <a:r>
              <a:rPr lang="ja-JP" altLang="ja-JP" sz="1800" dirty="0" smtClean="0">
                <a:latin typeface="+mj-ea"/>
                <a:ea typeface="+mj-ea"/>
              </a:rPr>
              <a:t>（</a:t>
            </a:r>
            <a:r>
              <a:rPr lang="en-US" altLang="ja-JP" sz="1800" dirty="0" smtClean="0">
                <a:latin typeface="+mj-ea"/>
                <a:ea typeface="+mj-ea"/>
              </a:rPr>
              <a:t>monetary economy</a:t>
            </a:r>
            <a:r>
              <a:rPr lang="ja-JP" altLang="ja-JP" sz="1800" dirty="0" smtClean="0">
                <a:latin typeface="+mj-ea"/>
                <a:ea typeface="+mj-ea"/>
              </a:rPr>
              <a:t>）</a:t>
            </a:r>
          </a:p>
          <a:p>
            <a:r>
              <a:rPr lang="ja-JP" altLang="ja-JP" sz="1800" dirty="0" smtClean="0">
                <a:latin typeface="+mj-ea"/>
                <a:ea typeface="+mj-ea"/>
              </a:rPr>
              <a:t>　</a:t>
            </a:r>
            <a:r>
              <a:rPr lang="ja-JP" altLang="ja-JP" sz="1800" b="1" dirty="0" smtClean="0">
                <a:latin typeface="+mj-ea"/>
                <a:ea typeface="+mj-ea"/>
              </a:rPr>
              <a:t>貨幣となるために必要な基本的性質</a:t>
            </a:r>
          </a:p>
          <a:p>
            <a:r>
              <a:rPr lang="ja-JP" altLang="ja-JP" sz="1800" dirty="0" smtClean="0">
                <a:latin typeface="+mj-ea"/>
                <a:ea typeface="+mj-ea"/>
              </a:rPr>
              <a:t>⇒誰もが交換に応じてくれる</a:t>
            </a:r>
            <a:r>
              <a:rPr lang="ja-JP" altLang="ja-JP" sz="1800" b="1" dirty="0" smtClean="0">
                <a:latin typeface="+mj-ea"/>
                <a:ea typeface="+mj-ea"/>
              </a:rPr>
              <a:t>一般的受容性</a:t>
            </a:r>
            <a:r>
              <a:rPr lang="ja-JP" altLang="ja-JP" sz="1800" dirty="0" smtClean="0">
                <a:latin typeface="+mj-ea"/>
                <a:ea typeface="+mj-ea"/>
              </a:rPr>
              <a:t>（</a:t>
            </a:r>
            <a:r>
              <a:rPr lang="en-US" altLang="ja-JP" sz="1800" dirty="0" smtClean="0">
                <a:latin typeface="+mj-ea"/>
                <a:ea typeface="+mj-ea"/>
              </a:rPr>
              <a:t>general acceptability</a:t>
            </a:r>
            <a:r>
              <a:rPr lang="ja-JP" altLang="ja-JP" sz="1800" dirty="0" smtClean="0">
                <a:latin typeface="+mj-ea"/>
                <a:ea typeface="+mj-ea"/>
              </a:rPr>
              <a:t>）</a:t>
            </a:r>
          </a:p>
          <a:p>
            <a:r>
              <a:rPr lang="en-US" altLang="ja-JP" sz="1800" dirty="0" smtClean="0">
                <a:latin typeface="+mj-ea"/>
                <a:ea typeface="+mj-ea"/>
              </a:rPr>
              <a:t>(1)</a:t>
            </a:r>
            <a:r>
              <a:rPr lang="ja-JP" altLang="ja-JP" sz="1800" dirty="0" smtClean="0">
                <a:latin typeface="+mj-ea"/>
                <a:ea typeface="+mj-ea"/>
              </a:rPr>
              <a:t>　価値を細かく分割できる</a:t>
            </a:r>
            <a:r>
              <a:rPr lang="ja-JP" altLang="ja-JP" sz="1800" b="1" dirty="0" smtClean="0">
                <a:latin typeface="+mj-ea"/>
                <a:ea typeface="+mj-ea"/>
              </a:rPr>
              <a:t>分割可能性</a:t>
            </a:r>
            <a:r>
              <a:rPr lang="ja-JP" altLang="ja-JP" sz="1800" dirty="0" smtClean="0">
                <a:latin typeface="+mj-ea"/>
                <a:ea typeface="+mj-ea"/>
              </a:rPr>
              <a:t>（</a:t>
            </a:r>
            <a:r>
              <a:rPr lang="en-US" altLang="ja-JP" sz="1800" dirty="0" smtClean="0">
                <a:latin typeface="+mj-ea"/>
                <a:ea typeface="+mj-ea"/>
              </a:rPr>
              <a:t>divisibility</a:t>
            </a:r>
            <a:r>
              <a:rPr lang="ja-JP" altLang="ja-JP" sz="1800" dirty="0" smtClean="0">
                <a:latin typeface="+mj-ea"/>
                <a:ea typeface="+mj-ea"/>
              </a:rPr>
              <a:t>）</a:t>
            </a:r>
          </a:p>
          <a:p>
            <a:r>
              <a:rPr lang="en-US" altLang="ja-JP" sz="1800" dirty="0" smtClean="0">
                <a:latin typeface="+mj-ea"/>
                <a:ea typeface="+mj-ea"/>
              </a:rPr>
              <a:t>(2)</a:t>
            </a:r>
            <a:r>
              <a:rPr lang="ja-JP" altLang="ja-JP" sz="1800" dirty="0" smtClean="0">
                <a:latin typeface="+mj-ea"/>
                <a:ea typeface="+mj-ea"/>
              </a:rPr>
              <a:t>　少量で大きな価値を運べる</a:t>
            </a:r>
            <a:r>
              <a:rPr lang="ja-JP" altLang="ja-JP" sz="1800" b="1" dirty="0" smtClean="0">
                <a:latin typeface="+mj-ea"/>
                <a:ea typeface="+mj-ea"/>
              </a:rPr>
              <a:t>運搬可能性</a:t>
            </a:r>
            <a:r>
              <a:rPr lang="ja-JP" altLang="ja-JP" sz="1800" dirty="0" smtClean="0">
                <a:latin typeface="+mj-ea"/>
                <a:ea typeface="+mj-ea"/>
              </a:rPr>
              <a:t>（</a:t>
            </a:r>
            <a:r>
              <a:rPr lang="en-US" altLang="ja-JP" sz="1800" dirty="0" smtClean="0">
                <a:latin typeface="+mj-ea"/>
                <a:ea typeface="+mj-ea"/>
              </a:rPr>
              <a:t>transportability</a:t>
            </a:r>
            <a:r>
              <a:rPr lang="ja-JP" altLang="ja-JP" sz="1800" dirty="0" smtClean="0">
                <a:latin typeface="+mj-ea"/>
                <a:ea typeface="+mj-ea"/>
              </a:rPr>
              <a:t>）</a:t>
            </a:r>
            <a:r>
              <a:rPr lang="ja-JP" altLang="ja-JP" sz="1800" b="1" dirty="0" smtClean="0">
                <a:latin typeface="+mj-ea"/>
                <a:ea typeface="+mj-ea"/>
              </a:rPr>
              <a:t>携帯可能性</a:t>
            </a:r>
            <a:r>
              <a:rPr lang="ja-JP" altLang="ja-JP" sz="1800" dirty="0" smtClean="0">
                <a:latin typeface="+mj-ea"/>
                <a:ea typeface="+mj-ea"/>
              </a:rPr>
              <a:t>（</a:t>
            </a:r>
            <a:r>
              <a:rPr lang="en-US" altLang="ja-JP" sz="1800" dirty="0" smtClean="0">
                <a:latin typeface="+mj-ea"/>
                <a:ea typeface="+mj-ea"/>
              </a:rPr>
              <a:t>portability</a:t>
            </a:r>
            <a:r>
              <a:rPr lang="ja-JP" altLang="ja-JP" sz="1800" dirty="0" smtClean="0">
                <a:latin typeface="+mj-ea"/>
                <a:ea typeface="+mj-ea"/>
              </a:rPr>
              <a:t>）、</a:t>
            </a:r>
          </a:p>
          <a:p>
            <a:r>
              <a:rPr lang="en-US" altLang="ja-JP" sz="1800" dirty="0" smtClean="0">
                <a:latin typeface="+mj-ea"/>
                <a:ea typeface="+mj-ea"/>
              </a:rPr>
              <a:t>(3)</a:t>
            </a:r>
            <a:r>
              <a:rPr lang="ja-JP" altLang="ja-JP" sz="1800" dirty="0" smtClean="0">
                <a:latin typeface="+mj-ea"/>
                <a:ea typeface="+mj-ea"/>
              </a:rPr>
              <a:t>　価値を減耗せずに保存できる</a:t>
            </a:r>
            <a:r>
              <a:rPr lang="ja-JP" altLang="ja-JP" sz="1800" b="1" dirty="0" smtClean="0">
                <a:latin typeface="+mj-ea"/>
                <a:ea typeface="+mj-ea"/>
              </a:rPr>
              <a:t>耐久性</a:t>
            </a:r>
            <a:r>
              <a:rPr lang="ja-JP" altLang="ja-JP" sz="1800" dirty="0" smtClean="0">
                <a:latin typeface="+mj-ea"/>
                <a:ea typeface="+mj-ea"/>
              </a:rPr>
              <a:t>（</a:t>
            </a:r>
            <a:r>
              <a:rPr lang="en-US" altLang="ja-JP" sz="1800" dirty="0" smtClean="0">
                <a:latin typeface="+mj-ea"/>
                <a:ea typeface="+mj-ea"/>
              </a:rPr>
              <a:t>durability</a:t>
            </a:r>
            <a:r>
              <a:rPr lang="ja-JP" altLang="ja-JP" sz="1800" dirty="0" smtClean="0">
                <a:latin typeface="+mj-ea"/>
                <a:ea typeface="+mj-ea"/>
              </a:rPr>
              <a:t>）</a:t>
            </a:r>
          </a:p>
          <a:p>
            <a:r>
              <a:rPr lang="ja-JP" altLang="ja-JP" sz="1800" b="1" dirty="0" smtClean="0">
                <a:latin typeface="+mj-ea"/>
                <a:ea typeface="+mj-ea"/>
              </a:rPr>
              <a:t>貨幣の本源的機能</a:t>
            </a:r>
          </a:p>
          <a:p>
            <a:pPr>
              <a:buNone/>
            </a:pPr>
            <a:r>
              <a:rPr lang="en-US" altLang="ja-JP" sz="1800" dirty="0" smtClean="0">
                <a:latin typeface="+mj-ea"/>
                <a:ea typeface="+mj-ea"/>
              </a:rPr>
              <a:t>  </a:t>
            </a:r>
            <a:r>
              <a:rPr lang="ja-JP" altLang="ja-JP" sz="1800" dirty="0" smtClean="0">
                <a:latin typeface="+mj-ea"/>
                <a:ea typeface="+mj-ea"/>
              </a:rPr>
              <a:t>⇒</a:t>
            </a:r>
            <a:r>
              <a:rPr lang="en-US" altLang="ja-JP" sz="1800" dirty="0" smtClean="0">
                <a:latin typeface="+mj-ea"/>
                <a:ea typeface="+mj-ea"/>
              </a:rPr>
              <a:t>(1)  </a:t>
            </a:r>
            <a:r>
              <a:rPr lang="ja-JP" altLang="ja-JP" sz="1800" dirty="0" smtClean="0">
                <a:latin typeface="+mj-ea"/>
                <a:ea typeface="+mj-ea"/>
              </a:rPr>
              <a:t>交換に先立って価値を細かく測定できる</a:t>
            </a:r>
            <a:r>
              <a:rPr lang="ja-JP" altLang="ja-JP" sz="1800" b="1" dirty="0" smtClean="0">
                <a:latin typeface="+mj-ea"/>
                <a:ea typeface="+mj-ea"/>
              </a:rPr>
              <a:t>価値尺度</a:t>
            </a:r>
            <a:r>
              <a:rPr lang="ja-JP" altLang="ja-JP" sz="1800" dirty="0" smtClean="0">
                <a:latin typeface="+mj-ea"/>
                <a:ea typeface="+mj-ea"/>
              </a:rPr>
              <a:t>（</a:t>
            </a:r>
            <a:r>
              <a:rPr lang="en-US" altLang="ja-JP" sz="1800" dirty="0" smtClean="0">
                <a:latin typeface="+mj-ea"/>
                <a:ea typeface="+mj-ea"/>
              </a:rPr>
              <a:t>measure of value</a:t>
            </a:r>
            <a:r>
              <a:rPr lang="ja-JP" altLang="ja-JP" sz="1800" dirty="0" smtClean="0">
                <a:latin typeface="+mj-ea"/>
                <a:ea typeface="+mj-ea"/>
              </a:rPr>
              <a:t>）</a:t>
            </a:r>
          </a:p>
          <a:p>
            <a:r>
              <a:rPr lang="en-US" altLang="ja-JP" sz="1800" dirty="0" smtClean="0">
                <a:latin typeface="+mj-ea"/>
                <a:ea typeface="+mj-ea"/>
              </a:rPr>
              <a:t>(2)  </a:t>
            </a:r>
            <a:r>
              <a:rPr lang="ja-JP" altLang="ja-JP" sz="1800" dirty="0" smtClean="0">
                <a:latin typeface="+mj-ea"/>
                <a:ea typeface="+mj-ea"/>
              </a:rPr>
              <a:t>間接交換を仲立ちする</a:t>
            </a:r>
            <a:r>
              <a:rPr lang="ja-JP" altLang="ja-JP" sz="1800" b="1" dirty="0" smtClean="0">
                <a:latin typeface="+mj-ea"/>
                <a:ea typeface="+mj-ea"/>
              </a:rPr>
              <a:t>交換手段</a:t>
            </a:r>
            <a:r>
              <a:rPr lang="ja-JP" altLang="ja-JP" sz="1800" dirty="0" smtClean="0">
                <a:latin typeface="+mj-ea"/>
                <a:ea typeface="+mj-ea"/>
              </a:rPr>
              <a:t>（</a:t>
            </a:r>
            <a:r>
              <a:rPr lang="en-US" altLang="ja-JP" sz="1800" dirty="0" smtClean="0">
                <a:latin typeface="+mj-ea"/>
                <a:ea typeface="+mj-ea"/>
              </a:rPr>
              <a:t>means of exchange</a:t>
            </a:r>
            <a:r>
              <a:rPr lang="ja-JP" altLang="ja-JP" sz="1800" dirty="0" smtClean="0">
                <a:latin typeface="+mj-ea"/>
                <a:ea typeface="+mj-ea"/>
              </a:rPr>
              <a:t>）</a:t>
            </a:r>
          </a:p>
          <a:p>
            <a:r>
              <a:rPr lang="en-US" altLang="ja-JP" sz="1800" dirty="0" smtClean="0">
                <a:latin typeface="+mj-ea"/>
                <a:ea typeface="+mj-ea"/>
              </a:rPr>
              <a:t>(3)  </a:t>
            </a:r>
            <a:r>
              <a:rPr lang="ja-JP" altLang="ja-JP" sz="1800" dirty="0" smtClean="0">
                <a:latin typeface="+mj-ea"/>
                <a:ea typeface="+mj-ea"/>
              </a:rPr>
              <a:t>価値を将来へ持ち越すことができる</a:t>
            </a:r>
            <a:r>
              <a:rPr lang="ja-JP" altLang="ja-JP" sz="1800" b="1" dirty="0" smtClean="0">
                <a:latin typeface="+mj-ea"/>
                <a:ea typeface="+mj-ea"/>
              </a:rPr>
              <a:t>価値貯蔵手段</a:t>
            </a:r>
            <a:r>
              <a:rPr lang="ja-JP" altLang="ja-JP" sz="1800" dirty="0" smtClean="0">
                <a:latin typeface="+mj-ea"/>
                <a:ea typeface="+mj-ea"/>
              </a:rPr>
              <a:t>（</a:t>
            </a:r>
            <a:r>
              <a:rPr lang="en-US" altLang="ja-JP" sz="1800" dirty="0" smtClean="0">
                <a:latin typeface="+mj-ea"/>
                <a:ea typeface="+mj-ea"/>
              </a:rPr>
              <a:t>store of value</a:t>
            </a:r>
            <a:r>
              <a:rPr lang="ja-JP" altLang="ja-JP" sz="1800" dirty="0" smtClean="0">
                <a:latin typeface="+mj-ea"/>
                <a:ea typeface="+mj-ea"/>
              </a:rPr>
              <a:t>）</a:t>
            </a:r>
            <a:endParaRPr lang="en-US" altLang="ja-JP" sz="1800" dirty="0" smtClean="0">
              <a:latin typeface="+mj-ea"/>
              <a:ea typeface="+mj-ea"/>
            </a:endParaRPr>
          </a:p>
          <a:p>
            <a:pPr>
              <a:buNone/>
            </a:pPr>
            <a:r>
              <a:rPr lang="en-US" altLang="ja-JP" sz="1800" dirty="0" smtClean="0"/>
              <a:t/>
            </a:r>
            <a:br>
              <a:rPr lang="en-US" altLang="ja-JP" sz="1800" dirty="0" smtClean="0"/>
            </a:br>
            <a:endParaRPr lang="ja-JP" altLang="ja-JP"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332655"/>
          </a:xfrm>
        </p:spPr>
        <p:txBody>
          <a:bodyPr>
            <a:normAutofit fontScale="90000"/>
          </a:bodyPr>
          <a:lstStyle/>
          <a:p>
            <a:r>
              <a:rPr lang="ja-JP" altLang="ja-JP" sz="2000" b="1" dirty="0" smtClean="0"/>
              <a:t>１</a:t>
            </a:r>
            <a:r>
              <a:rPr lang="en-US" altLang="ja-JP" sz="2000" b="1" dirty="0" smtClean="0"/>
              <a:t>B</a:t>
            </a:r>
            <a:r>
              <a:rPr lang="ja-JP" altLang="ja-JP" sz="2000" b="1" dirty="0" err="1" smtClean="0"/>
              <a:t>．</a:t>
            </a:r>
            <a:r>
              <a:rPr lang="en-US" altLang="ja-JP" sz="2000" b="1" dirty="0" smtClean="0"/>
              <a:t>The </a:t>
            </a:r>
            <a:r>
              <a:rPr lang="en-US" altLang="ja-JP" sz="2000" b="1" dirty="0" smtClean="0"/>
              <a:t>Functions &amp; Kinds of </a:t>
            </a:r>
            <a:r>
              <a:rPr lang="en-US" altLang="ja-JP" sz="2000" b="1" dirty="0" smtClean="0"/>
              <a:t>Money   </a:t>
            </a:r>
            <a:r>
              <a:rPr lang="ja-JP" altLang="ja-JP" sz="2000" b="1" dirty="0" smtClean="0"/>
              <a:t>貨幣</a:t>
            </a:r>
            <a:r>
              <a:rPr lang="ja-JP" altLang="ja-JP" sz="2000" b="1" dirty="0" smtClean="0"/>
              <a:t>の機能と種類</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332656"/>
            <a:ext cx="9144000" cy="6525344"/>
          </a:xfrm>
        </p:spPr>
        <p:txBody>
          <a:bodyPr>
            <a:normAutofit fontScale="92500" lnSpcReduction="20000"/>
          </a:bodyPr>
          <a:lstStyle/>
          <a:p>
            <a:pPr>
              <a:buNone/>
            </a:pPr>
            <a:r>
              <a:rPr lang="en-US" altLang="ja-JP" sz="1800" dirty="0" smtClean="0"/>
              <a:t>Modern </a:t>
            </a:r>
            <a:r>
              <a:rPr lang="en-US" altLang="ja-JP" sz="1800" dirty="0" smtClean="0"/>
              <a:t>money  =Modern currency in the sense of circulating money</a:t>
            </a:r>
            <a:br>
              <a:rPr lang="en-US" altLang="ja-JP" sz="1800" dirty="0" smtClean="0"/>
            </a:br>
            <a:r>
              <a:rPr lang="ja-JP" altLang="en-US" sz="1800" dirty="0" smtClean="0"/>
              <a:t>⇒</a:t>
            </a:r>
            <a:r>
              <a:rPr lang="en-US" altLang="ja-JP" sz="1800" dirty="0" smtClean="0"/>
              <a:t> divided into narrow money and broad money</a:t>
            </a:r>
          </a:p>
          <a:p>
            <a:pPr>
              <a:buNone/>
            </a:pPr>
            <a:r>
              <a:rPr lang="en-US" altLang="ja-JP" sz="1800" dirty="0" smtClean="0"/>
              <a:t>The former is called </a:t>
            </a:r>
            <a:r>
              <a:rPr lang="en-US" altLang="ja-JP" sz="1800" b="1" dirty="0" smtClean="0"/>
              <a:t>M1 (Money 1</a:t>
            </a:r>
            <a:r>
              <a:rPr lang="en-US" altLang="ja-JP" sz="1800" dirty="0" smtClean="0"/>
              <a:t>), which consists of </a:t>
            </a:r>
            <a:r>
              <a:rPr lang="en-US" altLang="ja-JP" sz="1800" b="1" dirty="0" smtClean="0"/>
              <a:t>cash currency </a:t>
            </a:r>
            <a:r>
              <a:rPr lang="en-US" altLang="ja-JP" sz="1800" dirty="0" smtClean="0"/>
              <a:t>and </a:t>
            </a:r>
            <a:r>
              <a:rPr lang="en-US" altLang="ja-JP" sz="1800" b="1" dirty="0" smtClean="0"/>
              <a:t>deposit currency( = demand deposits</a:t>
            </a:r>
            <a:r>
              <a:rPr lang="en-US" altLang="ja-JP" sz="1800" dirty="0" smtClean="0"/>
              <a:t>).</a:t>
            </a:r>
          </a:p>
          <a:p>
            <a:pPr>
              <a:buNone/>
            </a:pPr>
            <a:r>
              <a:rPr lang="en-US" altLang="ja-JP" sz="1800" dirty="0" smtClean="0"/>
              <a:t>Cash currency =</a:t>
            </a:r>
            <a:r>
              <a:rPr lang="en-US" altLang="ja-JP" sz="1800" b="1" dirty="0" smtClean="0"/>
              <a:t>Legal tender</a:t>
            </a:r>
            <a:r>
              <a:rPr lang="en-US" altLang="ja-JP" sz="1800" dirty="0" smtClean="0"/>
              <a:t>(=government coins = coins such as 1 yen, 5 yen, 10 yen, 50 yen, 100 yen, 500 yen) + </a:t>
            </a:r>
            <a:r>
              <a:rPr lang="en-US" altLang="ja-JP" sz="1800" b="1" dirty="0" smtClean="0"/>
              <a:t>Central Bank Note</a:t>
            </a:r>
            <a:r>
              <a:rPr lang="en-US" altLang="ja-JP" sz="1800" dirty="0" smtClean="0"/>
              <a:t>(=paper money = 1000 yen, 5000 yen, 10000 yen, etc.).</a:t>
            </a:r>
          </a:p>
          <a:p>
            <a:pPr>
              <a:buNone/>
            </a:pPr>
            <a:r>
              <a:rPr lang="en-US" altLang="ja-JP" sz="1800" dirty="0" smtClean="0"/>
              <a:t>Legal tender in Japan is the money that </a:t>
            </a:r>
            <a:r>
              <a:rPr lang="en-US" altLang="ja-JP" sz="1800" b="1" dirty="0" smtClean="0"/>
              <a:t>the government has its issuing right</a:t>
            </a:r>
            <a:r>
              <a:rPr lang="en-US" altLang="ja-JP" sz="1800" dirty="0" smtClean="0"/>
              <a:t>, issues only to the Bank of Japan, and the Bank has its circulation right to the public.</a:t>
            </a:r>
          </a:p>
          <a:p>
            <a:pPr>
              <a:buNone/>
            </a:pPr>
            <a:r>
              <a:rPr lang="en-US" altLang="ja-JP" sz="1800" dirty="0" smtClean="0"/>
              <a:t>Central bank notes in Japan are the money that </a:t>
            </a:r>
            <a:r>
              <a:rPr lang="en-US" altLang="ja-JP" sz="1800" b="1" dirty="0" smtClean="0"/>
              <a:t>the Bank of Japan (Nippon </a:t>
            </a:r>
            <a:r>
              <a:rPr lang="en-US" altLang="ja-JP" sz="1800" b="1" dirty="0" err="1" smtClean="0"/>
              <a:t>Ginko</a:t>
            </a:r>
            <a:r>
              <a:rPr lang="en-US" altLang="ja-JP" sz="1800" b="1" dirty="0" smtClean="0"/>
              <a:t>) has its issuing right</a:t>
            </a:r>
            <a:r>
              <a:rPr lang="en-US" altLang="ja-JP" sz="1800" dirty="0" smtClean="0"/>
              <a:t>, issues and circulates to the public. </a:t>
            </a:r>
          </a:p>
          <a:p>
            <a:pPr>
              <a:buNone/>
            </a:pPr>
            <a:r>
              <a:rPr lang="en-US" altLang="ja-JP" sz="1800" dirty="0" smtClean="0"/>
              <a:t>The government, Ministry of Finance, purchases coins that had issued to the Bank already and sells </a:t>
            </a:r>
            <a:r>
              <a:rPr lang="en-US" altLang="ja-JP" sz="1800" dirty="0" err="1" smtClean="0"/>
              <a:t>coinsets</a:t>
            </a:r>
            <a:r>
              <a:rPr lang="en-US" altLang="ja-JP" sz="1800" dirty="0" smtClean="0"/>
              <a:t> to the public as a set</a:t>
            </a:r>
            <a:r>
              <a:rPr lang="en-US" altLang="ja-JP" sz="1800" dirty="0" smtClean="0"/>
              <a:t>.</a:t>
            </a:r>
          </a:p>
          <a:p>
            <a:r>
              <a:rPr lang="ja-JP" altLang="ja-JP" sz="1800" dirty="0" smtClean="0">
                <a:latin typeface="+mj-ea"/>
                <a:ea typeface="+mj-ea"/>
              </a:rPr>
              <a:t>現代の</a:t>
            </a:r>
            <a:r>
              <a:rPr lang="ja-JP" altLang="ja-JP" sz="1800" b="1" dirty="0" smtClean="0">
                <a:latin typeface="+mj-ea"/>
                <a:ea typeface="+mj-ea"/>
              </a:rPr>
              <a:t>貨幣</a:t>
            </a:r>
            <a:r>
              <a:rPr lang="ja-JP" altLang="ja-JP" sz="1800" dirty="0" smtClean="0">
                <a:latin typeface="+mj-ea"/>
                <a:ea typeface="+mj-ea"/>
              </a:rPr>
              <a:t>（</a:t>
            </a:r>
            <a:r>
              <a:rPr lang="en-US" altLang="ja-JP" sz="1800" dirty="0" smtClean="0">
                <a:latin typeface="+mj-ea"/>
                <a:ea typeface="+mj-ea"/>
              </a:rPr>
              <a:t>money</a:t>
            </a:r>
            <a:r>
              <a:rPr lang="ja-JP" altLang="ja-JP" sz="1800" dirty="0" smtClean="0">
                <a:latin typeface="+mj-ea"/>
                <a:ea typeface="+mj-ea"/>
              </a:rPr>
              <a:t>）＝流通する貨幣という意味で</a:t>
            </a:r>
            <a:r>
              <a:rPr lang="ja-JP" altLang="ja-JP" sz="1800" b="1" dirty="0" smtClean="0">
                <a:latin typeface="+mj-ea"/>
                <a:ea typeface="+mj-ea"/>
              </a:rPr>
              <a:t>通貨</a:t>
            </a:r>
            <a:r>
              <a:rPr lang="ja-JP" altLang="ja-JP" sz="1800" dirty="0" smtClean="0">
                <a:latin typeface="+mj-ea"/>
                <a:ea typeface="+mj-ea"/>
              </a:rPr>
              <a:t>（</a:t>
            </a:r>
            <a:r>
              <a:rPr lang="en-US" altLang="ja-JP" sz="1800" dirty="0" smtClean="0">
                <a:latin typeface="+mj-ea"/>
                <a:ea typeface="+mj-ea"/>
              </a:rPr>
              <a:t>currency</a:t>
            </a:r>
            <a:r>
              <a:rPr lang="ja-JP" altLang="ja-JP" sz="1800" dirty="0" smtClean="0">
                <a:latin typeface="+mj-ea"/>
                <a:ea typeface="+mj-ea"/>
              </a:rPr>
              <a:t>）</a:t>
            </a:r>
          </a:p>
          <a:p>
            <a:r>
              <a:rPr lang="ja-JP" altLang="ja-JP" sz="1800" b="1" dirty="0" smtClean="0">
                <a:latin typeface="+mj-ea"/>
                <a:ea typeface="+mj-ea"/>
              </a:rPr>
              <a:t>狭義貨幣</a:t>
            </a:r>
            <a:r>
              <a:rPr lang="ja-JP" altLang="ja-JP" sz="1800" dirty="0" smtClean="0">
                <a:latin typeface="+mj-ea"/>
                <a:ea typeface="+mj-ea"/>
              </a:rPr>
              <a:t>（</a:t>
            </a:r>
            <a:r>
              <a:rPr lang="en-US" altLang="ja-JP" sz="1800" dirty="0" smtClean="0">
                <a:latin typeface="+mj-ea"/>
                <a:ea typeface="+mj-ea"/>
              </a:rPr>
              <a:t>narrow money</a:t>
            </a:r>
            <a:r>
              <a:rPr lang="ja-JP" altLang="ja-JP" sz="1800" dirty="0" smtClean="0">
                <a:latin typeface="+mj-ea"/>
                <a:ea typeface="+mj-ea"/>
              </a:rPr>
              <a:t>）と</a:t>
            </a:r>
            <a:r>
              <a:rPr lang="ja-JP" altLang="ja-JP" sz="1800" b="1" dirty="0" smtClean="0">
                <a:latin typeface="+mj-ea"/>
                <a:ea typeface="+mj-ea"/>
              </a:rPr>
              <a:t>広義貨幣</a:t>
            </a:r>
            <a:r>
              <a:rPr lang="ja-JP" altLang="ja-JP" sz="1800" dirty="0" smtClean="0">
                <a:latin typeface="+mj-ea"/>
                <a:ea typeface="+mj-ea"/>
              </a:rPr>
              <a:t>（</a:t>
            </a:r>
            <a:r>
              <a:rPr lang="en-US" altLang="ja-JP" sz="1800" dirty="0" smtClean="0">
                <a:latin typeface="+mj-ea"/>
                <a:ea typeface="+mj-ea"/>
              </a:rPr>
              <a:t>broad money</a:t>
            </a:r>
            <a:r>
              <a:rPr lang="ja-JP" altLang="ja-JP" sz="1800" dirty="0" smtClean="0">
                <a:latin typeface="+mj-ea"/>
                <a:ea typeface="+mj-ea"/>
              </a:rPr>
              <a:t>）とに大別</a:t>
            </a:r>
          </a:p>
          <a:p>
            <a:r>
              <a:rPr lang="ja-JP" altLang="ja-JP" sz="1800" dirty="0" smtClean="0">
                <a:latin typeface="+mj-ea"/>
                <a:ea typeface="+mj-ea"/>
              </a:rPr>
              <a:t>前者は</a:t>
            </a:r>
            <a:r>
              <a:rPr lang="en-US" altLang="ja-JP" sz="1800" b="1" dirty="0" smtClean="0">
                <a:latin typeface="+mj-ea"/>
                <a:ea typeface="+mj-ea"/>
              </a:rPr>
              <a:t>M1</a:t>
            </a:r>
            <a:r>
              <a:rPr lang="ja-JP" altLang="ja-JP" sz="1800" dirty="0" smtClean="0">
                <a:latin typeface="+mj-ea"/>
                <a:ea typeface="+mj-ea"/>
              </a:rPr>
              <a:t>（</a:t>
            </a:r>
            <a:r>
              <a:rPr lang="en-US" altLang="ja-JP" sz="1800" dirty="0" smtClean="0">
                <a:latin typeface="+mj-ea"/>
                <a:ea typeface="+mj-ea"/>
              </a:rPr>
              <a:t>Money 1</a:t>
            </a:r>
            <a:r>
              <a:rPr lang="ja-JP" altLang="ja-JP" sz="1800" dirty="0" smtClean="0">
                <a:latin typeface="+mj-ea"/>
                <a:ea typeface="+mj-ea"/>
              </a:rPr>
              <a:t>）、</a:t>
            </a:r>
            <a:r>
              <a:rPr lang="ja-JP" altLang="ja-JP" sz="1800" b="1" dirty="0" smtClean="0">
                <a:latin typeface="+mj-ea"/>
                <a:ea typeface="+mj-ea"/>
              </a:rPr>
              <a:t>現金通貨</a:t>
            </a:r>
            <a:r>
              <a:rPr lang="ja-JP" altLang="ja-JP" sz="1800" dirty="0" smtClean="0">
                <a:latin typeface="+mj-ea"/>
                <a:ea typeface="+mj-ea"/>
              </a:rPr>
              <a:t>（</a:t>
            </a:r>
            <a:r>
              <a:rPr lang="en-US" altLang="ja-JP" sz="1800" dirty="0" smtClean="0">
                <a:latin typeface="+mj-ea"/>
                <a:ea typeface="+mj-ea"/>
              </a:rPr>
              <a:t>cash currency</a:t>
            </a:r>
            <a:r>
              <a:rPr lang="ja-JP" altLang="ja-JP" sz="1800" dirty="0" smtClean="0">
                <a:latin typeface="+mj-ea"/>
                <a:ea typeface="+mj-ea"/>
              </a:rPr>
              <a:t>）と</a:t>
            </a:r>
            <a:r>
              <a:rPr lang="ja-JP" altLang="ja-JP" sz="1800" b="1" dirty="0" smtClean="0">
                <a:latin typeface="+mj-ea"/>
                <a:ea typeface="+mj-ea"/>
              </a:rPr>
              <a:t>預金通貨</a:t>
            </a:r>
            <a:r>
              <a:rPr lang="ja-JP" altLang="ja-JP" sz="1800" dirty="0" smtClean="0">
                <a:latin typeface="+mj-ea"/>
                <a:ea typeface="+mj-ea"/>
              </a:rPr>
              <a:t>（</a:t>
            </a:r>
            <a:r>
              <a:rPr lang="en-US" altLang="ja-JP" sz="1800" dirty="0" smtClean="0">
                <a:latin typeface="+mj-ea"/>
                <a:ea typeface="+mj-ea"/>
              </a:rPr>
              <a:t>deposit currency</a:t>
            </a:r>
            <a:r>
              <a:rPr lang="ja-JP" altLang="ja-JP" sz="1800" dirty="0" smtClean="0">
                <a:latin typeface="+mj-ea"/>
                <a:ea typeface="+mj-ea"/>
              </a:rPr>
              <a:t>）＝</a:t>
            </a:r>
            <a:r>
              <a:rPr lang="ja-JP" altLang="ja-JP" sz="1800" b="1" dirty="0" smtClean="0">
                <a:latin typeface="+mj-ea"/>
                <a:ea typeface="+mj-ea"/>
              </a:rPr>
              <a:t>要求払預金</a:t>
            </a:r>
            <a:r>
              <a:rPr lang="ja-JP" altLang="ja-JP" sz="1800" dirty="0" smtClean="0">
                <a:latin typeface="+mj-ea"/>
                <a:ea typeface="+mj-ea"/>
              </a:rPr>
              <a:t>（</a:t>
            </a:r>
            <a:r>
              <a:rPr lang="en-US" altLang="ja-JP" sz="1800" dirty="0" smtClean="0">
                <a:latin typeface="+mj-ea"/>
                <a:ea typeface="+mj-ea"/>
              </a:rPr>
              <a:t>demand deposits</a:t>
            </a:r>
            <a:r>
              <a:rPr lang="ja-JP" altLang="ja-JP" sz="1800" dirty="0" smtClean="0">
                <a:latin typeface="+mj-ea"/>
                <a:ea typeface="+mj-ea"/>
              </a:rPr>
              <a:t>）とから構成</a:t>
            </a:r>
            <a:endParaRPr lang="en-US" altLang="ja-JP" sz="1800" dirty="0" smtClean="0">
              <a:latin typeface="+mj-ea"/>
              <a:ea typeface="+mj-ea"/>
            </a:endParaRPr>
          </a:p>
          <a:p>
            <a:r>
              <a:rPr lang="ja-JP" altLang="ja-JP" sz="1800" dirty="0" smtClean="0">
                <a:latin typeface="+mj-ea"/>
                <a:ea typeface="+mj-ea"/>
              </a:rPr>
              <a:t>現金通貨＝</a:t>
            </a:r>
            <a:r>
              <a:rPr lang="en-US" altLang="ja-JP" sz="1800" dirty="0" smtClean="0">
                <a:latin typeface="+mj-ea"/>
                <a:ea typeface="+mj-ea"/>
              </a:rPr>
              <a:t>1</a:t>
            </a:r>
            <a:r>
              <a:rPr lang="ja-JP" altLang="ja-JP" sz="1800" dirty="0" smtClean="0">
                <a:latin typeface="+mj-ea"/>
                <a:ea typeface="+mj-ea"/>
              </a:rPr>
              <a:t>円、</a:t>
            </a:r>
            <a:r>
              <a:rPr lang="en-US" altLang="ja-JP" sz="1800" dirty="0" smtClean="0">
                <a:latin typeface="+mj-ea"/>
                <a:ea typeface="+mj-ea"/>
              </a:rPr>
              <a:t>5</a:t>
            </a:r>
            <a:r>
              <a:rPr lang="ja-JP" altLang="ja-JP" sz="1800" dirty="0" smtClean="0">
                <a:latin typeface="+mj-ea"/>
                <a:ea typeface="+mj-ea"/>
              </a:rPr>
              <a:t>円、</a:t>
            </a:r>
            <a:r>
              <a:rPr lang="en-US" altLang="ja-JP" sz="1800" dirty="0" smtClean="0">
                <a:latin typeface="+mj-ea"/>
                <a:ea typeface="+mj-ea"/>
              </a:rPr>
              <a:t>10</a:t>
            </a:r>
            <a:r>
              <a:rPr lang="ja-JP" altLang="ja-JP" sz="1800" dirty="0" smtClean="0">
                <a:latin typeface="+mj-ea"/>
                <a:ea typeface="+mj-ea"/>
              </a:rPr>
              <a:t>円、</a:t>
            </a:r>
            <a:r>
              <a:rPr lang="en-US" altLang="ja-JP" sz="1800" dirty="0" smtClean="0">
                <a:latin typeface="+mj-ea"/>
                <a:ea typeface="+mj-ea"/>
              </a:rPr>
              <a:t>50</a:t>
            </a:r>
            <a:r>
              <a:rPr lang="ja-JP" altLang="ja-JP" sz="1800" dirty="0" smtClean="0">
                <a:latin typeface="+mj-ea"/>
                <a:ea typeface="+mj-ea"/>
              </a:rPr>
              <a:t>円、</a:t>
            </a:r>
            <a:r>
              <a:rPr lang="en-US" altLang="ja-JP" sz="1800" dirty="0" smtClean="0">
                <a:latin typeface="+mj-ea"/>
                <a:ea typeface="+mj-ea"/>
              </a:rPr>
              <a:t>100</a:t>
            </a:r>
            <a:r>
              <a:rPr lang="ja-JP" altLang="ja-JP" sz="1800" dirty="0" smtClean="0">
                <a:latin typeface="+mj-ea"/>
                <a:ea typeface="+mj-ea"/>
              </a:rPr>
              <a:t>円、</a:t>
            </a:r>
            <a:r>
              <a:rPr lang="en-US" altLang="ja-JP" sz="1800" dirty="0" smtClean="0">
                <a:latin typeface="+mj-ea"/>
                <a:ea typeface="+mj-ea"/>
              </a:rPr>
              <a:t>500</a:t>
            </a:r>
            <a:r>
              <a:rPr lang="ja-JP" altLang="ja-JP" sz="1800" dirty="0" smtClean="0">
                <a:latin typeface="+mj-ea"/>
                <a:ea typeface="+mj-ea"/>
              </a:rPr>
              <a:t>円などの</a:t>
            </a:r>
            <a:r>
              <a:rPr lang="ja-JP" altLang="ja-JP" sz="1800" b="1" dirty="0" smtClean="0">
                <a:latin typeface="+mj-ea"/>
                <a:ea typeface="+mj-ea"/>
              </a:rPr>
              <a:t>硬貨</a:t>
            </a:r>
            <a:r>
              <a:rPr lang="ja-JP" altLang="ja-JP" sz="1800" dirty="0" smtClean="0">
                <a:latin typeface="+mj-ea"/>
                <a:ea typeface="+mj-ea"/>
              </a:rPr>
              <a:t>（</a:t>
            </a:r>
            <a:r>
              <a:rPr lang="en-US" altLang="ja-JP" sz="1800" dirty="0" smtClean="0">
                <a:latin typeface="+mj-ea"/>
                <a:ea typeface="+mj-ea"/>
              </a:rPr>
              <a:t>coins</a:t>
            </a:r>
            <a:r>
              <a:rPr lang="ja-JP" altLang="ja-JP" sz="1800" dirty="0" smtClean="0">
                <a:latin typeface="+mj-ea"/>
                <a:ea typeface="+mj-ea"/>
              </a:rPr>
              <a:t>）＝</a:t>
            </a:r>
            <a:r>
              <a:rPr lang="ja-JP" altLang="ja-JP" sz="1800" b="1" dirty="0" smtClean="0">
                <a:latin typeface="+mj-ea"/>
                <a:ea typeface="+mj-ea"/>
              </a:rPr>
              <a:t>法定貨幣</a:t>
            </a:r>
            <a:r>
              <a:rPr lang="ja-JP" altLang="ja-JP" sz="1800" dirty="0" smtClean="0">
                <a:latin typeface="+mj-ea"/>
                <a:ea typeface="+mj-ea"/>
              </a:rPr>
              <a:t>（</a:t>
            </a:r>
            <a:r>
              <a:rPr lang="en-US" altLang="ja-JP" sz="1800" dirty="0" smtClean="0">
                <a:latin typeface="+mj-ea"/>
                <a:ea typeface="+mj-ea"/>
              </a:rPr>
              <a:t>legal tender</a:t>
            </a:r>
            <a:r>
              <a:rPr lang="ja-JP" altLang="ja-JP" sz="1800" dirty="0" smtClean="0">
                <a:latin typeface="+mj-ea"/>
                <a:ea typeface="+mj-ea"/>
              </a:rPr>
              <a:t>）＋</a:t>
            </a:r>
            <a:r>
              <a:rPr lang="en-US" altLang="ja-JP" sz="1800" dirty="0" smtClean="0">
                <a:latin typeface="+mj-ea"/>
                <a:ea typeface="+mj-ea"/>
              </a:rPr>
              <a:t>1000</a:t>
            </a:r>
            <a:r>
              <a:rPr lang="ja-JP" altLang="ja-JP" sz="1800" dirty="0" smtClean="0">
                <a:latin typeface="+mj-ea"/>
                <a:ea typeface="+mj-ea"/>
              </a:rPr>
              <a:t>円、</a:t>
            </a:r>
            <a:r>
              <a:rPr lang="en-US" altLang="ja-JP" sz="1800" dirty="0" smtClean="0">
                <a:latin typeface="+mj-ea"/>
                <a:ea typeface="+mj-ea"/>
              </a:rPr>
              <a:t>5000</a:t>
            </a:r>
            <a:r>
              <a:rPr lang="ja-JP" altLang="ja-JP" sz="1800" dirty="0" smtClean="0">
                <a:latin typeface="+mj-ea"/>
                <a:ea typeface="+mj-ea"/>
              </a:rPr>
              <a:t>円、</a:t>
            </a:r>
            <a:r>
              <a:rPr lang="en-US" altLang="ja-JP" sz="1800" dirty="0" smtClean="0">
                <a:latin typeface="+mj-ea"/>
                <a:ea typeface="+mj-ea"/>
              </a:rPr>
              <a:t>10000</a:t>
            </a:r>
            <a:r>
              <a:rPr lang="ja-JP" altLang="ja-JP" sz="1800" dirty="0" smtClean="0">
                <a:latin typeface="+mj-ea"/>
                <a:ea typeface="+mj-ea"/>
              </a:rPr>
              <a:t>円などの</a:t>
            </a:r>
            <a:r>
              <a:rPr lang="ja-JP" altLang="ja-JP" sz="1800" b="1" dirty="0" smtClean="0">
                <a:latin typeface="+mj-ea"/>
                <a:ea typeface="+mj-ea"/>
              </a:rPr>
              <a:t>紙幣</a:t>
            </a:r>
            <a:r>
              <a:rPr lang="ja-JP" altLang="ja-JP" sz="1800" dirty="0" smtClean="0">
                <a:latin typeface="+mj-ea"/>
                <a:ea typeface="+mj-ea"/>
              </a:rPr>
              <a:t>（</a:t>
            </a:r>
            <a:r>
              <a:rPr lang="en-US" altLang="ja-JP" sz="1800" dirty="0" smtClean="0">
                <a:latin typeface="+mj-ea"/>
                <a:ea typeface="+mj-ea"/>
              </a:rPr>
              <a:t>paper money</a:t>
            </a:r>
            <a:r>
              <a:rPr lang="ja-JP" altLang="ja-JP" sz="1800" dirty="0" smtClean="0">
                <a:latin typeface="+mj-ea"/>
                <a:ea typeface="+mj-ea"/>
              </a:rPr>
              <a:t>）＝</a:t>
            </a:r>
            <a:r>
              <a:rPr lang="ja-JP" altLang="ja-JP" sz="1800" b="1" dirty="0" smtClean="0">
                <a:latin typeface="+mj-ea"/>
                <a:ea typeface="+mj-ea"/>
              </a:rPr>
              <a:t>中央銀行券</a:t>
            </a:r>
            <a:r>
              <a:rPr lang="ja-JP" altLang="ja-JP" sz="1800" dirty="0" smtClean="0">
                <a:latin typeface="+mj-ea"/>
                <a:ea typeface="+mj-ea"/>
              </a:rPr>
              <a:t>（</a:t>
            </a:r>
            <a:r>
              <a:rPr lang="en-US" altLang="ja-JP" sz="1800" dirty="0" smtClean="0">
                <a:latin typeface="+mj-ea"/>
                <a:ea typeface="+mj-ea"/>
              </a:rPr>
              <a:t>central bank note</a:t>
            </a:r>
            <a:r>
              <a:rPr lang="ja-JP" altLang="ja-JP" sz="1800" dirty="0" smtClean="0">
                <a:latin typeface="+mj-ea"/>
                <a:ea typeface="+mj-ea"/>
              </a:rPr>
              <a:t>）</a:t>
            </a:r>
            <a:endParaRPr lang="en-US" altLang="ja-JP" sz="1800" dirty="0" smtClean="0">
              <a:latin typeface="+mj-ea"/>
              <a:ea typeface="+mj-ea"/>
            </a:endParaRPr>
          </a:p>
          <a:p>
            <a:r>
              <a:rPr lang="ja-JP" altLang="ja-JP" sz="1800" dirty="0" smtClean="0">
                <a:latin typeface="+mj-ea"/>
                <a:ea typeface="+mj-ea"/>
              </a:rPr>
              <a:t>日本では法定貨幣は政府が日本銀行に対して発行する発行権、日本銀行が公衆に対して流通させる流通権。</a:t>
            </a:r>
          </a:p>
          <a:p>
            <a:r>
              <a:rPr lang="ja-JP" altLang="ja-JP" sz="1800" dirty="0" smtClean="0">
                <a:latin typeface="+mj-ea"/>
                <a:ea typeface="+mj-ea"/>
              </a:rPr>
              <a:t>中央銀行券は</a:t>
            </a:r>
            <a:r>
              <a:rPr lang="ja-JP" altLang="ja-JP" sz="1800" b="1" dirty="0" smtClean="0">
                <a:latin typeface="+mj-ea"/>
                <a:ea typeface="+mj-ea"/>
              </a:rPr>
              <a:t>日本銀行</a:t>
            </a:r>
            <a:r>
              <a:rPr lang="ja-JP" altLang="ja-JP" sz="1800" dirty="0" smtClean="0">
                <a:latin typeface="+mj-ea"/>
                <a:ea typeface="+mj-ea"/>
              </a:rPr>
              <a:t>（</a:t>
            </a:r>
            <a:r>
              <a:rPr lang="en-US" altLang="ja-JP" sz="1800" dirty="0" smtClean="0">
                <a:latin typeface="+mj-ea"/>
                <a:ea typeface="+mj-ea"/>
              </a:rPr>
              <a:t>Nippon </a:t>
            </a:r>
            <a:r>
              <a:rPr lang="en-US" altLang="ja-JP" sz="1800" dirty="0" err="1" smtClean="0">
                <a:latin typeface="+mj-ea"/>
                <a:ea typeface="+mj-ea"/>
              </a:rPr>
              <a:t>Ginko</a:t>
            </a:r>
            <a:r>
              <a:rPr lang="en-US" altLang="ja-JP" sz="1800" dirty="0" smtClean="0">
                <a:latin typeface="+mj-ea"/>
                <a:ea typeface="+mj-ea"/>
              </a:rPr>
              <a:t>, the Bank of Japan</a:t>
            </a:r>
            <a:r>
              <a:rPr lang="ja-JP" altLang="ja-JP" sz="1800" dirty="0" smtClean="0">
                <a:latin typeface="+mj-ea"/>
                <a:ea typeface="+mj-ea"/>
              </a:rPr>
              <a:t>）が公衆に対して発行する発行権と流通させる流通権。</a:t>
            </a:r>
          </a:p>
          <a:p>
            <a:r>
              <a:rPr lang="ja-JP" altLang="ja-JP" sz="1800" dirty="0" smtClean="0">
                <a:latin typeface="+mj-ea"/>
                <a:ea typeface="+mj-ea"/>
              </a:rPr>
              <a:t>コインセットは、政府が日本銀行に対して発行した硬貨から、コインセットの分を政府が日本銀行から購入し、それをセットにして公衆へ販売。</a:t>
            </a:r>
            <a:endParaRPr lang="en-US" altLang="ja-JP" sz="1800" dirty="0" smtClean="0">
              <a:latin typeface="+mj-ea"/>
              <a:ea typeface="+mj-ea"/>
            </a:endParaRPr>
          </a:p>
          <a:p>
            <a:pPr>
              <a:buNone/>
            </a:pPr>
            <a:endParaRPr lang="ja-JP" altLang="ja-JP"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404663"/>
          </a:xfrm>
        </p:spPr>
        <p:txBody>
          <a:bodyPr>
            <a:noAutofit/>
          </a:bodyPr>
          <a:lstStyle/>
          <a:p>
            <a:r>
              <a:rPr lang="ja-JP" altLang="ja-JP" sz="1800" b="1" dirty="0" smtClean="0"/>
              <a:t>１</a:t>
            </a:r>
            <a:r>
              <a:rPr lang="en-US" altLang="ja-JP" sz="1800" b="1" dirty="0" smtClean="0"/>
              <a:t>C</a:t>
            </a:r>
            <a:r>
              <a:rPr lang="ja-JP" altLang="ja-JP" sz="1800" b="1" dirty="0" err="1" smtClean="0"/>
              <a:t>．</a:t>
            </a:r>
            <a:r>
              <a:rPr lang="en-US" altLang="ja-JP" sz="1800" b="1" dirty="0" smtClean="0"/>
              <a:t>The </a:t>
            </a:r>
            <a:r>
              <a:rPr lang="en-US" altLang="ja-JP" sz="1800" b="1" dirty="0" smtClean="0"/>
              <a:t>Functions &amp; Kinds of </a:t>
            </a:r>
            <a:r>
              <a:rPr lang="en-US" altLang="ja-JP" sz="1800" b="1" dirty="0" smtClean="0"/>
              <a:t>Money   </a:t>
            </a:r>
            <a:r>
              <a:rPr lang="ja-JP" altLang="ja-JP" sz="1800" b="1" dirty="0" smtClean="0"/>
              <a:t>貨幣</a:t>
            </a:r>
            <a:r>
              <a:rPr lang="ja-JP" altLang="ja-JP" sz="1800" b="1" dirty="0" smtClean="0"/>
              <a:t>の機能と種類</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332656"/>
            <a:ext cx="9144000" cy="6525344"/>
          </a:xfrm>
        </p:spPr>
        <p:txBody>
          <a:bodyPr>
            <a:normAutofit lnSpcReduction="10000"/>
          </a:bodyPr>
          <a:lstStyle/>
          <a:p>
            <a:pPr>
              <a:buNone/>
            </a:pPr>
            <a:r>
              <a:rPr lang="en-US" altLang="ja-JP" sz="1800" dirty="0" smtClean="0"/>
              <a:t>Total </a:t>
            </a:r>
            <a:r>
              <a:rPr lang="en-US" altLang="ja-JP" sz="1800" dirty="0" smtClean="0"/>
              <a:t>amount of money that the central bank supplies in the market = total cash circulation of central bank notes and legal tender held by the public in the market and total central bank deposits (at central bank current account) </a:t>
            </a:r>
            <a:r>
              <a:rPr lang="en-US" altLang="ja-JP" sz="1800" b="1" dirty="0" smtClean="0"/>
              <a:t>= monetary base MB, base money BM = high powered money HM </a:t>
            </a:r>
            <a:r>
              <a:rPr lang="en-US" altLang="ja-JP" sz="1800" dirty="0" smtClean="0"/>
              <a:t>(by Friedman’s definition) = </a:t>
            </a:r>
            <a:r>
              <a:rPr lang="en-US" altLang="ja-JP" sz="1800" b="1" dirty="0" smtClean="0"/>
              <a:t>currency for settlements &amp; credit creation, it does not include earning assets ( excess reserves with positive interest rate)</a:t>
            </a:r>
          </a:p>
          <a:p>
            <a:pPr>
              <a:buNone/>
            </a:pPr>
            <a:r>
              <a:rPr lang="en-US" altLang="ja-JP" sz="1800" dirty="0" smtClean="0"/>
              <a:t>As of the end of 2011, MB </a:t>
            </a:r>
            <a:r>
              <a:rPr lang="ja-JP" altLang="en-US" sz="1600" dirty="0" smtClean="0"/>
              <a:t>≒</a:t>
            </a:r>
            <a:r>
              <a:rPr lang="en-US" altLang="ja-JP" sz="1800" dirty="0" smtClean="0"/>
              <a:t>118 trillion yen, issued balance of Bank of Japan Notes </a:t>
            </a:r>
            <a:r>
              <a:rPr lang="ja-JP" altLang="en-US" sz="1600" dirty="0" smtClean="0"/>
              <a:t>≒ </a:t>
            </a:r>
            <a:r>
              <a:rPr lang="en-US" altLang="ja-JP" sz="1800" dirty="0" smtClean="0"/>
              <a:t> 82 trillion yen,  circulation balance of legal money </a:t>
            </a:r>
            <a:r>
              <a:rPr lang="ja-JP" altLang="en-US" sz="1600" dirty="0" smtClean="0"/>
              <a:t>≒ </a:t>
            </a:r>
            <a:r>
              <a:rPr lang="en-US" altLang="ja-JP" sz="1800" dirty="0" smtClean="0"/>
              <a:t> 5 trillion yen, BOJ‘s current account deposits NC </a:t>
            </a:r>
            <a:r>
              <a:rPr lang="ja-JP" altLang="en-US" sz="1600" dirty="0" smtClean="0"/>
              <a:t>≒ </a:t>
            </a:r>
            <a:r>
              <a:rPr lang="en-US" altLang="ja-JP" sz="1800" dirty="0" smtClean="0"/>
              <a:t>32 trillion yen,  cash held by the public </a:t>
            </a:r>
            <a:r>
              <a:rPr lang="ja-JP" altLang="en-US" sz="1600" dirty="0" smtClean="0"/>
              <a:t>≒ </a:t>
            </a:r>
            <a:r>
              <a:rPr lang="en-US" altLang="ja-JP" sz="1800" dirty="0" smtClean="0"/>
              <a:t>118-32 </a:t>
            </a:r>
            <a:r>
              <a:rPr lang="ja-JP" altLang="en-US" sz="1800" dirty="0" smtClean="0"/>
              <a:t>≒</a:t>
            </a:r>
            <a:r>
              <a:rPr lang="en-US" altLang="ja-JP" sz="1800" dirty="0" smtClean="0"/>
              <a:t>86 trillion yen</a:t>
            </a:r>
          </a:p>
          <a:p>
            <a:pPr>
              <a:buNone/>
            </a:pPr>
            <a:r>
              <a:rPr lang="en-US" altLang="ja-JP" sz="1800" dirty="0" smtClean="0"/>
              <a:t>As of February 2017, MB </a:t>
            </a:r>
            <a:r>
              <a:rPr lang="ja-JP" altLang="en-US" sz="1600" dirty="0" smtClean="0"/>
              <a:t>≒</a:t>
            </a:r>
            <a:r>
              <a:rPr lang="en-US" altLang="ja-JP" sz="1800" dirty="0" smtClean="0"/>
              <a:t> 431 trillion yen , issued balance of Bank of Japan Notes</a:t>
            </a:r>
            <a:r>
              <a:rPr lang="ja-JP" altLang="en-US" sz="1600" dirty="0" smtClean="0"/>
              <a:t>≒</a:t>
            </a:r>
            <a:r>
              <a:rPr lang="en-US" altLang="ja-JP" sz="1800" dirty="0" smtClean="0"/>
              <a:t> 99 trillion yen, circulation balance of legal money </a:t>
            </a:r>
            <a:r>
              <a:rPr lang="ja-JP" altLang="en-US" sz="1800" dirty="0" smtClean="0"/>
              <a:t>≒</a:t>
            </a:r>
            <a:r>
              <a:rPr lang="en-US" altLang="ja-JP" sz="1800" dirty="0" smtClean="0"/>
              <a:t>5 trillion yen, BOJ’s current account deposit NC </a:t>
            </a:r>
            <a:r>
              <a:rPr lang="ja-JP" altLang="en-US" sz="1600" dirty="0" smtClean="0"/>
              <a:t>≒ </a:t>
            </a:r>
            <a:r>
              <a:rPr lang="en-US" altLang="ja-JP" sz="1800" dirty="0" smtClean="0"/>
              <a:t>327 trillion yen, cash held by the public </a:t>
            </a:r>
            <a:r>
              <a:rPr lang="ja-JP" altLang="en-US" sz="1600" dirty="0" smtClean="0"/>
              <a:t>≒ </a:t>
            </a:r>
            <a:r>
              <a:rPr lang="en-US" altLang="ja-JP" sz="1800" dirty="0" smtClean="0"/>
              <a:t>431-327 </a:t>
            </a:r>
            <a:r>
              <a:rPr lang="ja-JP" altLang="en-US" sz="1600" dirty="0" smtClean="0"/>
              <a:t>≒ </a:t>
            </a:r>
            <a:r>
              <a:rPr lang="en-US" altLang="ja-JP" sz="1800" dirty="0" smtClean="0"/>
              <a:t>104 trillion </a:t>
            </a:r>
            <a:r>
              <a:rPr lang="en-US" altLang="ja-JP" sz="1800" dirty="0" smtClean="0"/>
              <a:t>yen</a:t>
            </a:r>
          </a:p>
          <a:p>
            <a:r>
              <a:rPr lang="ja-JP" altLang="ja-JP" sz="1800" dirty="0" smtClean="0">
                <a:latin typeface="+mj-ea"/>
                <a:ea typeface="+mj-ea"/>
              </a:rPr>
              <a:t>中央銀行が市中に供給している貨幣の合計＝市中保有の中央銀行券と法定貨幣を合わせた現金流通高、および中央銀行預け金（中央銀行当座預金）の合計＝</a:t>
            </a:r>
            <a:r>
              <a:rPr lang="ja-JP" altLang="ja-JP" sz="1800" b="1" dirty="0" smtClean="0">
                <a:latin typeface="+mj-ea"/>
                <a:ea typeface="+mj-ea"/>
              </a:rPr>
              <a:t>マネタリ</a:t>
            </a:r>
            <a:r>
              <a:rPr lang="ja-JP" altLang="en-US" sz="1800" b="1" dirty="0" smtClean="0">
                <a:latin typeface="+mj-ea"/>
                <a:ea typeface="+mj-ea"/>
              </a:rPr>
              <a:t>・</a:t>
            </a:r>
            <a:r>
              <a:rPr lang="ja-JP" altLang="ja-JP" sz="1800" b="1" dirty="0" smtClean="0">
                <a:latin typeface="+mj-ea"/>
                <a:ea typeface="+mj-ea"/>
              </a:rPr>
              <a:t>ベース</a:t>
            </a:r>
            <a:r>
              <a:rPr lang="en-US" altLang="ja-JP" sz="1800" b="1" dirty="0" smtClean="0">
                <a:latin typeface="+mj-ea"/>
                <a:ea typeface="+mj-ea"/>
              </a:rPr>
              <a:t>MB</a:t>
            </a:r>
            <a:r>
              <a:rPr lang="ja-JP" altLang="ja-JP" sz="1800" dirty="0" smtClean="0">
                <a:latin typeface="+mj-ea"/>
                <a:ea typeface="+mj-ea"/>
              </a:rPr>
              <a:t>（</a:t>
            </a:r>
            <a:r>
              <a:rPr lang="en-US" altLang="ja-JP" sz="1800" dirty="0" smtClean="0">
                <a:latin typeface="+mj-ea"/>
                <a:ea typeface="+mj-ea"/>
              </a:rPr>
              <a:t>monetary base</a:t>
            </a:r>
            <a:r>
              <a:rPr lang="ja-JP" altLang="ja-JP" sz="1800" dirty="0" smtClean="0">
                <a:latin typeface="+mj-ea"/>
                <a:ea typeface="+mj-ea"/>
              </a:rPr>
              <a:t>）、</a:t>
            </a:r>
            <a:r>
              <a:rPr lang="ja-JP" altLang="ja-JP" sz="1800" b="1" dirty="0" smtClean="0">
                <a:latin typeface="+mj-ea"/>
                <a:ea typeface="+mj-ea"/>
              </a:rPr>
              <a:t>ベースマネー</a:t>
            </a:r>
            <a:r>
              <a:rPr lang="en-US" altLang="ja-JP" sz="1800" b="1" dirty="0" smtClean="0">
                <a:latin typeface="+mj-ea"/>
                <a:ea typeface="+mj-ea"/>
              </a:rPr>
              <a:t>BM</a:t>
            </a:r>
            <a:r>
              <a:rPr lang="ja-JP" altLang="ja-JP" sz="1800" dirty="0" smtClean="0">
                <a:latin typeface="+mj-ea"/>
                <a:ea typeface="+mj-ea"/>
              </a:rPr>
              <a:t>（</a:t>
            </a:r>
            <a:r>
              <a:rPr lang="en-US" altLang="ja-JP" sz="1800" dirty="0" smtClean="0">
                <a:latin typeface="+mj-ea"/>
                <a:ea typeface="+mj-ea"/>
              </a:rPr>
              <a:t>base money</a:t>
            </a:r>
            <a:r>
              <a:rPr lang="ja-JP" altLang="ja-JP" sz="1800" dirty="0" smtClean="0">
                <a:latin typeface="+mj-ea"/>
                <a:ea typeface="+mj-ea"/>
              </a:rPr>
              <a:t>）＝フリードマンは</a:t>
            </a:r>
            <a:r>
              <a:rPr lang="ja-JP" altLang="ja-JP" sz="1800" b="1" dirty="0" smtClean="0">
                <a:latin typeface="+mj-ea"/>
                <a:ea typeface="+mj-ea"/>
              </a:rPr>
              <a:t>ハイパワードマネー</a:t>
            </a:r>
            <a:r>
              <a:rPr lang="en-US" altLang="ja-JP" sz="1800" b="1" dirty="0" smtClean="0">
                <a:latin typeface="+mj-ea"/>
                <a:ea typeface="+mj-ea"/>
              </a:rPr>
              <a:t>HM</a:t>
            </a:r>
            <a:r>
              <a:rPr lang="ja-JP" altLang="ja-JP" sz="1800" dirty="0" smtClean="0">
                <a:latin typeface="+mj-ea"/>
                <a:ea typeface="+mj-ea"/>
              </a:rPr>
              <a:t>（</a:t>
            </a:r>
            <a:r>
              <a:rPr lang="en-US" altLang="ja-JP" sz="1800" dirty="0" smtClean="0">
                <a:latin typeface="+mj-ea"/>
                <a:ea typeface="+mj-ea"/>
              </a:rPr>
              <a:t>high powered money:</a:t>
            </a:r>
            <a:r>
              <a:rPr lang="en-US" altLang="ja-JP" sz="1800" b="1" dirty="0" smtClean="0">
                <a:latin typeface="+mj-ea"/>
                <a:ea typeface="+mj-ea"/>
              </a:rPr>
              <a:t> </a:t>
            </a:r>
            <a:r>
              <a:rPr lang="ja-JP" altLang="ja-JP" sz="1800" b="1" dirty="0" smtClean="0">
                <a:latin typeface="+mj-ea"/>
                <a:ea typeface="+mj-ea"/>
              </a:rPr>
              <a:t>高出力貨幣</a:t>
            </a:r>
            <a:r>
              <a:rPr lang="ja-JP" altLang="ja-JP" sz="1800" dirty="0" smtClean="0">
                <a:latin typeface="+mj-ea"/>
                <a:ea typeface="+mj-ea"/>
              </a:rPr>
              <a:t>）</a:t>
            </a:r>
            <a:r>
              <a:rPr lang="ja-JP" altLang="en-US" sz="1800" b="1" dirty="0" smtClean="0">
                <a:latin typeface="+mj-ea"/>
                <a:ea typeface="+mj-ea"/>
              </a:rPr>
              <a:t>信用創造をするパワーの元となる決済用通貨であり</a:t>
            </a:r>
            <a:r>
              <a:rPr lang="en-US" altLang="ja-JP" sz="1800" b="1" dirty="0" smtClean="0">
                <a:latin typeface="+mj-ea"/>
                <a:ea typeface="+mj-ea"/>
              </a:rPr>
              <a:t>,</a:t>
            </a:r>
          </a:p>
          <a:p>
            <a:r>
              <a:rPr lang="ja-JP" altLang="en-US" sz="1800" b="1" dirty="0" smtClean="0">
                <a:latin typeface="+mj-ea"/>
                <a:ea typeface="+mj-ea"/>
              </a:rPr>
              <a:t>収益資産</a:t>
            </a:r>
            <a:r>
              <a:rPr lang="en-US" altLang="ja-JP" sz="1800" b="1" dirty="0" smtClean="0">
                <a:latin typeface="+mj-ea"/>
                <a:ea typeface="+mj-ea"/>
              </a:rPr>
              <a:t>(</a:t>
            </a:r>
            <a:r>
              <a:rPr lang="ja-JP" altLang="en-US" sz="1800" b="1" dirty="0" smtClean="0">
                <a:latin typeface="+mj-ea"/>
                <a:ea typeface="+mj-ea"/>
              </a:rPr>
              <a:t>付利をした超過準備</a:t>
            </a:r>
            <a:r>
              <a:rPr lang="en-US" altLang="ja-JP" sz="1800" b="1" dirty="0" smtClean="0">
                <a:latin typeface="+mj-ea"/>
                <a:ea typeface="+mj-ea"/>
              </a:rPr>
              <a:t>)</a:t>
            </a:r>
            <a:r>
              <a:rPr lang="ja-JP" altLang="en-US" sz="1800" b="1" dirty="0" smtClean="0">
                <a:latin typeface="+mj-ea"/>
                <a:ea typeface="+mj-ea"/>
              </a:rPr>
              <a:t>は含まない</a:t>
            </a:r>
            <a:endParaRPr lang="en-US" altLang="ja-JP" sz="1800" b="1" dirty="0" smtClean="0">
              <a:latin typeface="+mj-ea"/>
              <a:ea typeface="+mj-ea"/>
            </a:endParaRPr>
          </a:p>
          <a:p>
            <a:r>
              <a:rPr lang="en-US" altLang="ja-JP" sz="1800" dirty="0" smtClean="0">
                <a:latin typeface="+mj-ea"/>
                <a:ea typeface="+mj-ea"/>
              </a:rPr>
              <a:t>2011 </a:t>
            </a:r>
            <a:r>
              <a:rPr lang="ja-JP" altLang="ja-JP" sz="1800" dirty="0" smtClean="0">
                <a:latin typeface="+mj-ea"/>
                <a:ea typeface="+mj-ea"/>
              </a:rPr>
              <a:t>年</a:t>
            </a:r>
            <a:r>
              <a:rPr lang="ja-JP" altLang="en-US" sz="1800" dirty="0" smtClean="0">
                <a:latin typeface="+mj-ea"/>
                <a:ea typeface="+mj-ea"/>
              </a:rPr>
              <a:t>末</a:t>
            </a:r>
            <a:r>
              <a:rPr lang="ja-JP" altLang="ja-JP" sz="1800" dirty="0" smtClean="0">
                <a:latin typeface="+mj-ea"/>
                <a:ea typeface="+mj-ea"/>
              </a:rPr>
              <a:t>現在、</a:t>
            </a:r>
            <a:r>
              <a:rPr lang="en-US" altLang="ja-JP" sz="1800" dirty="0" smtClean="0">
                <a:latin typeface="+mj-ea"/>
                <a:ea typeface="+mj-ea"/>
              </a:rPr>
              <a:t>MB</a:t>
            </a:r>
            <a:r>
              <a:rPr lang="ja-JP" altLang="ja-JP" sz="1800" dirty="0" smtClean="0">
                <a:latin typeface="+mj-ea"/>
                <a:ea typeface="+mj-ea"/>
              </a:rPr>
              <a:t>＝約</a:t>
            </a:r>
            <a:r>
              <a:rPr lang="en-US" altLang="ja-JP" sz="1800" dirty="0" smtClean="0">
                <a:latin typeface="+mj-ea"/>
                <a:ea typeface="+mj-ea"/>
              </a:rPr>
              <a:t>118</a:t>
            </a:r>
            <a:r>
              <a:rPr lang="ja-JP" altLang="ja-JP" sz="1800" dirty="0" smtClean="0">
                <a:latin typeface="+mj-ea"/>
                <a:ea typeface="+mj-ea"/>
              </a:rPr>
              <a:t>兆円、</a:t>
            </a:r>
            <a:r>
              <a:rPr lang="ja-JP" altLang="en-US" sz="1800" dirty="0" smtClean="0">
                <a:latin typeface="+mj-ea"/>
                <a:ea typeface="+mj-ea"/>
              </a:rPr>
              <a:t>日銀券発行残高</a:t>
            </a:r>
            <a:r>
              <a:rPr lang="ja-JP" altLang="ja-JP" sz="1800" dirty="0" smtClean="0">
                <a:latin typeface="+mj-ea"/>
                <a:ea typeface="+mj-ea"/>
              </a:rPr>
              <a:t>＝約</a:t>
            </a:r>
            <a:r>
              <a:rPr lang="en-US" altLang="ja-JP" sz="1800" dirty="0" smtClean="0">
                <a:latin typeface="+mj-ea"/>
                <a:ea typeface="+mj-ea"/>
              </a:rPr>
              <a:t>82</a:t>
            </a:r>
            <a:r>
              <a:rPr lang="ja-JP" altLang="ja-JP" sz="1800" dirty="0" smtClean="0">
                <a:latin typeface="+mj-ea"/>
                <a:ea typeface="+mj-ea"/>
              </a:rPr>
              <a:t>兆円、</a:t>
            </a:r>
            <a:r>
              <a:rPr lang="ja-JP" altLang="en-US" sz="1800" dirty="0" smtClean="0">
                <a:latin typeface="+mj-ea"/>
                <a:ea typeface="+mj-ea"/>
              </a:rPr>
              <a:t>貨幣流通高＝</a:t>
            </a:r>
            <a:r>
              <a:rPr lang="ja-JP" altLang="ja-JP" sz="1800" dirty="0" smtClean="0">
                <a:latin typeface="+mj-ea"/>
                <a:ea typeface="+mj-ea"/>
              </a:rPr>
              <a:t>約</a:t>
            </a:r>
            <a:r>
              <a:rPr lang="en-US" altLang="ja-JP" sz="1800" dirty="0" smtClean="0">
                <a:latin typeface="+mj-ea"/>
                <a:ea typeface="+mj-ea"/>
              </a:rPr>
              <a:t>5</a:t>
            </a:r>
            <a:r>
              <a:rPr lang="ja-JP" altLang="en-US" sz="1800" dirty="0" smtClean="0">
                <a:latin typeface="+mj-ea"/>
                <a:ea typeface="+mj-ea"/>
              </a:rPr>
              <a:t>兆円、日銀当座預金</a:t>
            </a:r>
            <a:r>
              <a:rPr lang="en-US" altLang="ja-JP" sz="1800" dirty="0" smtClean="0">
                <a:latin typeface="+mj-ea"/>
                <a:ea typeface="+mj-ea"/>
              </a:rPr>
              <a:t>NC</a:t>
            </a:r>
            <a:r>
              <a:rPr lang="ja-JP" altLang="en-US" sz="1800" dirty="0" smtClean="0">
                <a:latin typeface="+mj-ea"/>
                <a:ea typeface="+mj-ea"/>
              </a:rPr>
              <a:t>＝約</a:t>
            </a:r>
            <a:r>
              <a:rPr lang="en-US" altLang="ja-JP" sz="1800" dirty="0" smtClean="0">
                <a:latin typeface="+mj-ea"/>
                <a:ea typeface="+mj-ea"/>
              </a:rPr>
              <a:t>32</a:t>
            </a:r>
            <a:r>
              <a:rPr lang="ja-JP" altLang="en-US" sz="1800" dirty="0" smtClean="0">
                <a:latin typeface="+mj-ea"/>
                <a:ea typeface="+mj-ea"/>
              </a:rPr>
              <a:t>兆円、市中保有現金＝</a:t>
            </a:r>
            <a:r>
              <a:rPr lang="en-US" altLang="ja-JP" sz="1800" dirty="0" smtClean="0">
                <a:latin typeface="+mj-ea"/>
                <a:ea typeface="+mj-ea"/>
              </a:rPr>
              <a:t>118-32=</a:t>
            </a:r>
            <a:r>
              <a:rPr lang="ja-JP" altLang="en-US" sz="1800" dirty="0" smtClean="0">
                <a:latin typeface="+mj-ea"/>
                <a:ea typeface="+mj-ea"/>
              </a:rPr>
              <a:t>約</a:t>
            </a:r>
            <a:r>
              <a:rPr lang="en-US" altLang="ja-JP" sz="1800" dirty="0" smtClean="0">
                <a:latin typeface="+mj-ea"/>
                <a:ea typeface="+mj-ea"/>
              </a:rPr>
              <a:t>86</a:t>
            </a:r>
            <a:r>
              <a:rPr lang="ja-JP" altLang="en-US" sz="1800" dirty="0" smtClean="0">
                <a:latin typeface="+mj-ea"/>
                <a:ea typeface="+mj-ea"/>
              </a:rPr>
              <a:t>兆円</a:t>
            </a:r>
            <a:endParaRPr lang="ja-JP" altLang="ja-JP" sz="1800" dirty="0" smtClean="0">
              <a:latin typeface="+mj-ea"/>
              <a:ea typeface="+mj-ea"/>
            </a:endParaRPr>
          </a:p>
          <a:p>
            <a:r>
              <a:rPr lang="en-US" altLang="ja-JP" sz="1800" dirty="0" smtClean="0">
                <a:latin typeface="+mj-ea"/>
                <a:ea typeface="+mj-ea"/>
              </a:rPr>
              <a:t>2017 </a:t>
            </a:r>
            <a:r>
              <a:rPr lang="ja-JP" altLang="ja-JP" sz="1800" dirty="0" smtClean="0">
                <a:latin typeface="+mj-ea"/>
                <a:ea typeface="+mj-ea"/>
              </a:rPr>
              <a:t>年</a:t>
            </a:r>
            <a:r>
              <a:rPr lang="en-US" altLang="ja-JP" sz="1800" dirty="0" smtClean="0">
                <a:latin typeface="+mj-ea"/>
                <a:ea typeface="+mj-ea"/>
              </a:rPr>
              <a:t>2</a:t>
            </a:r>
            <a:r>
              <a:rPr lang="ja-JP" altLang="en-US" sz="1800" dirty="0" smtClean="0">
                <a:latin typeface="+mj-ea"/>
                <a:ea typeface="+mj-ea"/>
              </a:rPr>
              <a:t>月</a:t>
            </a:r>
            <a:r>
              <a:rPr lang="ja-JP" altLang="ja-JP" sz="1800" dirty="0" smtClean="0">
                <a:latin typeface="+mj-ea"/>
                <a:ea typeface="+mj-ea"/>
              </a:rPr>
              <a:t>現在、</a:t>
            </a:r>
            <a:r>
              <a:rPr lang="en-US" altLang="ja-JP" sz="1800" dirty="0" smtClean="0">
                <a:latin typeface="+mj-ea"/>
                <a:ea typeface="+mj-ea"/>
              </a:rPr>
              <a:t>MB</a:t>
            </a:r>
            <a:r>
              <a:rPr lang="ja-JP" altLang="ja-JP" sz="1800" dirty="0" smtClean="0">
                <a:latin typeface="+mj-ea"/>
                <a:ea typeface="+mj-ea"/>
              </a:rPr>
              <a:t>＝約</a:t>
            </a:r>
            <a:r>
              <a:rPr lang="en-US" altLang="ja-JP" sz="1800" dirty="0" smtClean="0">
                <a:latin typeface="+mj-ea"/>
                <a:ea typeface="+mj-ea"/>
              </a:rPr>
              <a:t>431</a:t>
            </a:r>
            <a:r>
              <a:rPr lang="ja-JP" altLang="ja-JP" sz="1800" dirty="0" smtClean="0">
                <a:latin typeface="+mj-ea"/>
                <a:ea typeface="+mj-ea"/>
              </a:rPr>
              <a:t>兆円、</a:t>
            </a:r>
            <a:r>
              <a:rPr lang="ja-JP" altLang="en-US" sz="1800" dirty="0" smtClean="0">
                <a:latin typeface="+mj-ea"/>
                <a:ea typeface="+mj-ea"/>
              </a:rPr>
              <a:t>日銀券発行残高</a:t>
            </a:r>
            <a:r>
              <a:rPr lang="ja-JP" altLang="ja-JP" sz="1800" dirty="0" smtClean="0">
                <a:latin typeface="+mj-ea"/>
                <a:ea typeface="+mj-ea"/>
              </a:rPr>
              <a:t>＝約</a:t>
            </a:r>
            <a:r>
              <a:rPr lang="en-US" altLang="ja-JP" sz="1800" dirty="0" smtClean="0">
                <a:latin typeface="+mj-ea"/>
                <a:ea typeface="+mj-ea"/>
              </a:rPr>
              <a:t>99</a:t>
            </a:r>
            <a:r>
              <a:rPr lang="ja-JP" altLang="ja-JP" sz="1800" dirty="0" smtClean="0">
                <a:latin typeface="+mj-ea"/>
                <a:ea typeface="+mj-ea"/>
              </a:rPr>
              <a:t>兆円、</a:t>
            </a:r>
            <a:r>
              <a:rPr lang="ja-JP" altLang="en-US" sz="1800" dirty="0" smtClean="0">
                <a:latin typeface="+mj-ea"/>
                <a:ea typeface="+mj-ea"/>
              </a:rPr>
              <a:t>貨幣流通高＝</a:t>
            </a:r>
            <a:r>
              <a:rPr lang="ja-JP" altLang="ja-JP" sz="1800" dirty="0" smtClean="0">
                <a:latin typeface="+mj-ea"/>
                <a:ea typeface="+mj-ea"/>
              </a:rPr>
              <a:t>約</a:t>
            </a:r>
            <a:r>
              <a:rPr lang="en-US" altLang="ja-JP" sz="1800" dirty="0" smtClean="0">
                <a:latin typeface="+mj-ea"/>
                <a:ea typeface="+mj-ea"/>
              </a:rPr>
              <a:t>5</a:t>
            </a:r>
            <a:r>
              <a:rPr lang="ja-JP" altLang="en-US" sz="1800" dirty="0" smtClean="0">
                <a:latin typeface="+mj-ea"/>
                <a:ea typeface="+mj-ea"/>
              </a:rPr>
              <a:t>兆円、日銀当座預金</a:t>
            </a:r>
            <a:r>
              <a:rPr lang="en-US" altLang="ja-JP" sz="1800" dirty="0" smtClean="0">
                <a:latin typeface="+mj-ea"/>
                <a:ea typeface="+mj-ea"/>
              </a:rPr>
              <a:t>NC</a:t>
            </a:r>
            <a:r>
              <a:rPr lang="ja-JP" altLang="en-US" sz="1800" dirty="0" smtClean="0">
                <a:latin typeface="+mj-ea"/>
                <a:ea typeface="+mj-ea"/>
              </a:rPr>
              <a:t>＝約</a:t>
            </a:r>
            <a:r>
              <a:rPr lang="en-US" altLang="ja-JP" sz="1800" dirty="0" smtClean="0">
                <a:latin typeface="+mj-ea"/>
                <a:ea typeface="+mj-ea"/>
              </a:rPr>
              <a:t>327</a:t>
            </a:r>
            <a:r>
              <a:rPr lang="ja-JP" altLang="en-US" sz="1800" dirty="0" smtClean="0">
                <a:latin typeface="+mj-ea"/>
                <a:ea typeface="+mj-ea"/>
              </a:rPr>
              <a:t>兆円、市中保有現金＝</a:t>
            </a:r>
            <a:r>
              <a:rPr lang="en-US" altLang="ja-JP" sz="1800" dirty="0" smtClean="0">
                <a:latin typeface="+mj-ea"/>
                <a:ea typeface="+mj-ea"/>
              </a:rPr>
              <a:t>431-327=</a:t>
            </a:r>
            <a:r>
              <a:rPr lang="ja-JP" altLang="en-US" sz="1800" dirty="0" smtClean="0">
                <a:latin typeface="+mj-ea"/>
                <a:ea typeface="+mj-ea"/>
              </a:rPr>
              <a:t>約</a:t>
            </a:r>
            <a:r>
              <a:rPr lang="en-US" altLang="ja-JP" sz="1800" dirty="0" smtClean="0">
                <a:latin typeface="+mj-ea"/>
                <a:ea typeface="+mj-ea"/>
              </a:rPr>
              <a:t>104</a:t>
            </a:r>
            <a:r>
              <a:rPr lang="ja-JP" altLang="en-US" sz="1800" dirty="0" smtClean="0">
                <a:latin typeface="+mj-ea"/>
                <a:ea typeface="+mj-ea"/>
              </a:rPr>
              <a:t>兆円</a:t>
            </a:r>
            <a:endParaRPr lang="ja-JP" altLang="ja-JP" sz="1800" dirty="0" smtClean="0">
              <a:latin typeface="+mj-ea"/>
              <a:ea typeface="+mj-ea"/>
            </a:endParaRPr>
          </a:p>
          <a:p>
            <a:pPr>
              <a:buNone/>
            </a:pPr>
            <a:endParaRPr lang="en-US" altLang="ja-JP" sz="1800" dirty="0" smtClean="0"/>
          </a:p>
          <a:p>
            <a:pPr>
              <a:buNone/>
            </a:pPr>
            <a:endParaRPr lang="ja-JP" altLang="ja-JP"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404663"/>
          </a:xfrm>
        </p:spPr>
        <p:txBody>
          <a:bodyPr>
            <a:normAutofit/>
          </a:bodyPr>
          <a:lstStyle/>
          <a:p>
            <a:r>
              <a:rPr lang="ja-JP" altLang="ja-JP" sz="1800" b="1" dirty="0" smtClean="0"/>
              <a:t>１</a:t>
            </a:r>
            <a:r>
              <a:rPr lang="en-US" altLang="ja-JP" sz="1800" b="1" dirty="0" smtClean="0"/>
              <a:t>D</a:t>
            </a:r>
            <a:r>
              <a:rPr lang="ja-JP" altLang="ja-JP" sz="1800" b="1" dirty="0" err="1" smtClean="0"/>
              <a:t>．</a:t>
            </a:r>
            <a:r>
              <a:rPr lang="en-US" altLang="ja-JP" sz="1800" b="1" dirty="0" smtClean="0"/>
              <a:t>The </a:t>
            </a:r>
            <a:r>
              <a:rPr lang="en-US" altLang="ja-JP" sz="1800" b="1" dirty="0" smtClean="0"/>
              <a:t>Functions &amp; Kinds of </a:t>
            </a:r>
            <a:r>
              <a:rPr lang="en-US" altLang="ja-JP" sz="1800" b="1" dirty="0" smtClean="0"/>
              <a:t>Money    </a:t>
            </a:r>
            <a:r>
              <a:rPr lang="ja-JP" altLang="ja-JP" sz="1800" b="1" dirty="0" smtClean="0"/>
              <a:t>貨幣</a:t>
            </a:r>
            <a:r>
              <a:rPr lang="ja-JP" altLang="ja-JP" sz="1800" b="1" dirty="0" smtClean="0"/>
              <a:t>の機能と種類</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332656"/>
            <a:ext cx="9144000" cy="6525344"/>
          </a:xfrm>
        </p:spPr>
        <p:txBody>
          <a:bodyPr>
            <a:normAutofit fontScale="85000" lnSpcReduction="10000"/>
          </a:bodyPr>
          <a:lstStyle/>
          <a:p>
            <a:pPr>
              <a:buNone/>
            </a:pPr>
            <a:r>
              <a:rPr lang="en-US" altLang="ja-JP" sz="2000" dirty="0" smtClean="0"/>
              <a:t>Central </a:t>
            </a:r>
            <a:r>
              <a:rPr lang="en-US" altLang="ja-JP" sz="2000" dirty="0" smtClean="0"/>
              <a:t>bank's balance sheet</a:t>
            </a:r>
            <a:br>
              <a:rPr lang="en-US" altLang="ja-JP" sz="2000" dirty="0" smtClean="0"/>
            </a:br>
            <a:r>
              <a:rPr lang="en-US" altLang="ja-JP" sz="2000" dirty="0" smtClean="0"/>
              <a:t>Assets = central bank’s lending, outstanding securities holdings, foreign exchange reserves</a:t>
            </a:r>
            <a:br>
              <a:rPr lang="en-US" altLang="ja-JP" sz="2000" dirty="0" smtClean="0"/>
            </a:br>
            <a:r>
              <a:rPr lang="en-US" altLang="ja-JP" sz="2000" dirty="0" smtClean="0"/>
              <a:t>Liability = cash currency (coin + central bank note), central bank current account</a:t>
            </a:r>
            <a:br>
              <a:rPr lang="en-US" altLang="ja-JP" sz="2000" dirty="0" smtClean="0"/>
            </a:br>
            <a:r>
              <a:rPr lang="en-US" altLang="ja-JP" sz="2000" b="1" dirty="0" smtClean="0"/>
              <a:t>Deposit currency </a:t>
            </a:r>
            <a:r>
              <a:rPr lang="en-US" altLang="ja-JP" sz="2000" dirty="0" smtClean="0"/>
              <a:t>= demand deposits </a:t>
            </a:r>
            <a:r>
              <a:rPr lang="en-US" altLang="ja-JP" sz="2000" dirty="0" err="1" smtClean="0"/>
              <a:t>withdrawable</a:t>
            </a:r>
            <a:r>
              <a:rPr lang="en-US" altLang="ja-JP" sz="2000" dirty="0" smtClean="0"/>
              <a:t> according to demand = ordinary deposit, current deposit, notice deposit, separate deposit</a:t>
            </a:r>
            <a:br>
              <a:rPr lang="en-US" altLang="ja-JP" sz="2000" dirty="0" smtClean="0"/>
            </a:br>
            <a:r>
              <a:rPr lang="en-US" altLang="ja-JP" sz="2000" dirty="0" smtClean="0"/>
              <a:t> Daily little transactions ⇒ cash, Transaction with large amount ⇒ Transfer of deposit and check payment, the leading role of money is deposit currency</a:t>
            </a:r>
          </a:p>
          <a:p>
            <a:pPr>
              <a:buNone/>
            </a:pPr>
            <a:r>
              <a:rPr lang="en-US" altLang="ja-JP" sz="2000" b="1" dirty="0" smtClean="0"/>
              <a:t>Narrow money M1 </a:t>
            </a:r>
            <a:r>
              <a:rPr lang="en-US" altLang="ja-JP" sz="2000" dirty="0" smtClean="0"/>
              <a:t>(Money 1) = cash currency + deposit currency</a:t>
            </a:r>
          </a:p>
          <a:p>
            <a:pPr>
              <a:buNone/>
            </a:pPr>
            <a:r>
              <a:rPr lang="en-US" altLang="ja-JP" sz="2000" b="1" dirty="0" smtClean="0"/>
              <a:t>Broad money M2 </a:t>
            </a:r>
            <a:r>
              <a:rPr lang="en-US" altLang="ja-JP" sz="2000" dirty="0" smtClean="0"/>
              <a:t>(Money 2) = M1 + time deposits</a:t>
            </a:r>
          </a:p>
          <a:p>
            <a:pPr>
              <a:buNone/>
            </a:pPr>
            <a:r>
              <a:rPr lang="en-US" altLang="ja-JP" sz="2000" b="1" dirty="0" smtClean="0"/>
              <a:t>Time deposits </a:t>
            </a:r>
            <a:r>
              <a:rPr lang="en-US" altLang="ja-JP" sz="2000" dirty="0" smtClean="0"/>
              <a:t>= time deposits, due date time deposit, accumulating time deposits etc.</a:t>
            </a:r>
          </a:p>
          <a:p>
            <a:pPr>
              <a:buNone/>
            </a:pPr>
            <a:r>
              <a:rPr lang="en-US" altLang="ja-JP" sz="2000" dirty="0" smtClean="0"/>
              <a:t>You can withdraw time deposits at maturity date or withdraw it before the maturity date, and use it for payments</a:t>
            </a:r>
            <a:r>
              <a:rPr lang="ja-JP" altLang="en-US" sz="2000" dirty="0" smtClean="0"/>
              <a:t>⇒</a:t>
            </a:r>
            <a:r>
              <a:rPr lang="en-US" altLang="ja-JP" sz="2000" dirty="0" smtClean="0"/>
              <a:t>Time deposits have high liquidity next to cash and demand deposits</a:t>
            </a:r>
            <a:r>
              <a:rPr lang="en-US" altLang="ja-JP" sz="2000" dirty="0" smtClean="0"/>
              <a:t>.</a:t>
            </a:r>
          </a:p>
          <a:p>
            <a:r>
              <a:rPr lang="ja-JP" altLang="ja-JP" sz="1800" dirty="0" smtClean="0">
                <a:latin typeface="+mj-ea"/>
                <a:ea typeface="+mj-ea"/>
              </a:rPr>
              <a:t>中央銀行のバランスシート（</a:t>
            </a:r>
            <a:r>
              <a:rPr lang="en-US" altLang="ja-JP" sz="1800" dirty="0" smtClean="0">
                <a:latin typeface="+mj-ea"/>
                <a:ea typeface="+mj-ea"/>
              </a:rPr>
              <a:t>balance sheet: </a:t>
            </a:r>
            <a:r>
              <a:rPr lang="ja-JP" altLang="ja-JP" sz="1800" dirty="0" smtClean="0">
                <a:latin typeface="+mj-ea"/>
                <a:ea typeface="+mj-ea"/>
              </a:rPr>
              <a:t>貸借対照表）</a:t>
            </a:r>
          </a:p>
          <a:p>
            <a:r>
              <a:rPr lang="ja-JP" altLang="ja-JP" sz="1800" dirty="0" smtClean="0">
                <a:latin typeface="+mj-ea"/>
                <a:ea typeface="+mj-ea"/>
              </a:rPr>
              <a:t>資産＝中央銀行貸出、証券保有残高、外貨準備高</a:t>
            </a:r>
          </a:p>
          <a:p>
            <a:r>
              <a:rPr lang="ja-JP" altLang="ja-JP" sz="1800" dirty="0" smtClean="0">
                <a:latin typeface="+mj-ea"/>
                <a:ea typeface="+mj-ea"/>
              </a:rPr>
              <a:t>負債＝現金通貨（硬貨＋中央銀行券）、中央銀行当座預金</a:t>
            </a:r>
            <a:endParaRPr lang="en-US" altLang="ja-JP" sz="1800" dirty="0" smtClean="0">
              <a:latin typeface="+mj-ea"/>
              <a:ea typeface="+mj-ea"/>
            </a:endParaRPr>
          </a:p>
          <a:p>
            <a:r>
              <a:rPr lang="ja-JP" altLang="ja-JP" sz="1800" dirty="0" smtClean="0">
                <a:latin typeface="+mj-ea"/>
                <a:ea typeface="+mj-ea"/>
              </a:rPr>
              <a:t>預金通貨＝要求に応じて引き出しができる要求払預金＝普通預金、当座預金、通知預金、別段預金</a:t>
            </a:r>
          </a:p>
          <a:p>
            <a:r>
              <a:rPr lang="ja-JP" altLang="ja-JP" sz="1800" dirty="0" smtClean="0">
                <a:latin typeface="+mj-ea"/>
                <a:ea typeface="+mj-ea"/>
              </a:rPr>
              <a:t>日常の少額の取引⇒</a:t>
            </a:r>
            <a:r>
              <a:rPr lang="ja-JP" altLang="en-US" sz="1800" dirty="0" smtClean="0">
                <a:latin typeface="+mj-ea"/>
                <a:ea typeface="+mj-ea"/>
              </a:rPr>
              <a:t>現金、</a:t>
            </a:r>
            <a:r>
              <a:rPr lang="ja-JP" altLang="ja-JP" sz="1800" dirty="0" smtClean="0">
                <a:latin typeface="+mj-ea"/>
                <a:ea typeface="+mj-ea"/>
              </a:rPr>
              <a:t>金額の大きな取引⇒預金の振込や小切手支払い、貨幣の主役は預金通貨</a:t>
            </a:r>
            <a:endParaRPr lang="en-US" altLang="ja-JP" sz="1800" dirty="0" smtClean="0">
              <a:latin typeface="+mj-ea"/>
              <a:ea typeface="+mj-ea"/>
            </a:endParaRPr>
          </a:p>
          <a:p>
            <a:r>
              <a:rPr lang="ja-JP" altLang="ja-JP" sz="1800" dirty="0" smtClean="0">
                <a:latin typeface="+mj-ea"/>
                <a:ea typeface="+mj-ea"/>
              </a:rPr>
              <a:t>狭義貨幣</a:t>
            </a:r>
            <a:r>
              <a:rPr lang="en-US" altLang="ja-JP" sz="1800" b="1" dirty="0" smtClean="0">
                <a:latin typeface="+mj-ea"/>
                <a:ea typeface="+mj-ea"/>
              </a:rPr>
              <a:t>M1</a:t>
            </a:r>
            <a:r>
              <a:rPr lang="ja-JP" altLang="ja-JP" sz="1800" dirty="0" smtClean="0">
                <a:latin typeface="+mj-ea"/>
                <a:ea typeface="+mj-ea"/>
              </a:rPr>
              <a:t> （</a:t>
            </a:r>
            <a:r>
              <a:rPr lang="en-US" altLang="ja-JP" sz="1800" dirty="0" smtClean="0">
                <a:latin typeface="+mj-ea"/>
                <a:ea typeface="+mj-ea"/>
              </a:rPr>
              <a:t>Money 1</a:t>
            </a:r>
            <a:r>
              <a:rPr lang="ja-JP" altLang="ja-JP" sz="1800" dirty="0" smtClean="0">
                <a:latin typeface="+mj-ea"/>
                <a:ea typeface="+mj-ea"/>
              </a:rPr>
              <a:t>） ＝現金通貨＋預金通貨</a:t>
            </a:r>
          </a:p>
          <a:p>
            <a:r>
              <a:rPr lang="ja-JP" altLang="ja-JP" sz="1800" dirty="0" smtClean="0">
                <a:latin typeface="+mj-ea"/>
                <a:ea typeface="+mj-ea"/>
              </a:rPr>
              <a:t>広義貨幣</a:t>
            </a:r>
            <a:r>
              <a:rPr lang="en-US" altLang="ja-JP" sz="1800" b="1" dirty="0" smtClean="0">
                <a:latin typeface="+mj-ea"/>
                <a:ea typeface="+mj-ea"/>
              </a:rPr>
              <a:t>M2</a:t>
            </a:r>
            <a:r>
              <a:rPr lang="ja-JP" altLang="ja-JP" sz="1800" dirty="0" smtClean="0">
                <a:latin typeface="+mj-ea"/>
                <a:ea typeface="+mj-ea"/>
              </a:rPr>
              <a:t>（</a:t>
            </a:r>
            <a:r>
              <a:rPr lang="en-US" altLang="ja-JP" sz="1800" dirty="0" smtClean="0">
                <a:latin typeface="+mj-ea"/>
                <a:ea typeface="+mj-ea"/>
              </a:rPr>
              <a:t>Money 2</a:t>
            </a:r>
            <a:r>
              <a:rPr lang="ja-JP" altLang="ja-JP" sz="1800" dirty="0" smtClean="0">
                <a:latin typeface="+mj-ea"/>
                <a:ea typeface="+mj-ea"/>
              </a:rPr>
              <a:t>）＝</a:t>
            </a:r>
            <a:r>
              <a:rPr lang="en-US" altLang="ja-JP" sz="1800" dirty="0" smtClean="0">
                <a:latin typeface="+mj-ea"/>
                <a:ea typeface="+mj-ea"/>
              </a:rPr>
              <a:t>M1</a:t>
            </a:r>
            <a:r>
              <a:rPr lang="ja-JP" altLang="ja-JP" sz="1800" dirty="0" smtClean="0">
                <a:latin typeface="+mj-ea"/>
                <a:ea typeface="+mj-ea"/>
              </a:rPr>
              <a:t>＋</a:t>
            </a:r>
            <a:r>
              <a:rPr lang="ja-JP" altLang="ja-JP" sz="1800" b="1" dirty="0" smtClean="0">
                <a:latin typeface="+mj-ea"/>
                <a:ea typeface="+mj-ea"/>
              </a:rPr>
              <a:t>定期性預金</a:t>
            </a:r>
            <a:r>
              <a:rPr lang="ja-JP" altLang="ja-JP" sz="1800" dirty="0" smtClean="0">
                <a:latin typeface="+mj-ea"/>
                <a:ea typeface="+mj-ea"/>
              </a:rPr>
              <a:t>（</a:t>
            </a:r>
            <a:r>
              <a:rPr lang="en-US" altLang="ja-JP" sz="1800" dirty="0" smtClean="0">
                <a:latin typeface="+mj-ea"/>
                <a:ea typeface="+mj-ea"/>
              </a:rPr>
              <a:t>time deposits</a:t>
            </a:r>
            <a:r>
              <a:rPr lang="ja-JP" altLang="ja-JP" sz="1800" dirty="0" smtClean="0">
                <a:latin typeface="+mj-ea"/>
                <a:ea typeface="+mj-ea"/>
              </a:rPr>
              <a:t>）</a:t>
            </a:r>
          </a:p>
          <a:p>
            <a:r>
              <a:rPr lang="ja-JP" altLang="ja-JP" sz="1800" dirty="0" smtClean="0">
                <a:latin typeface="+mj-ea"/>
                <a:ea typeface="+mj-ea"/>
              </a:rPr>
              <a:t>定期性預金＝定期預金、期日指定定期預金、積立定期預金など</a:t>
            </a:r>
            <a:endParaRPr lang="en-US" altLang="ja-JP" sz="1800" dirty="0" smtClean="0">
              <a:latin typeface="+mj-ea"/>
              <a:ea typeface="+mj-ea"/>
            </a:endParaRPr>
          </a:p>
          <a:p>
            <a:r>
              <a:rPr lang="ja-JP" altLang="ja-JP" sz="1800" dirty="0" smtClean="0">
                <a:latin typeface="+mj-ea"/>
                <a:ea typeface="+mj-ea"/>
              </a:rPr>
              <a:t>満期時に引き出しするか、満期前でも解約すれば、支払いに充てる⇒現金や要求払預金に次ぐ貨幣＝</a:t>
            </a:r>
            <a:r>
              <a:rPr lang="ja-JP" altLang="ja-JP" sz="1800" b="1" dirty="0" smtClean="0">
                <a:latin typeface="+mj-ea"/>
                <a:ea typeface="+mj-ea"/>
              </a:rPr>
              <a:t>近似貨幣</a:t>
            </a:r>
            <a:r>
              <a:rPr lang="ja-JP" altLang="ja-JP" sz="1800" dirty="0" smtClean="0">
                <a:latin typeface="+mj-ea"/>
                <a:ea typeface="+mj-ea"/>
              </a:rPr>
              <a:t>（</a:t>
            </a:r>
            <a:r>
              <a:rPr lang="en-US" altLang="ja-JP" sz="1800" dirty="0" smtClean="0">
                <a:latin typeface="+mj-ea"/>
                <a:ea typeface="+mj-ea"/>
              </a:rPr>
              <a:t>near money</a:t>
            </a:r>
            <a:r>
              <a:rPr lang="ja-JP" altLang="ja-JP" sz="1800" dirty="0" smtClean="0">
                <a:latin typeface="+mj-ea"/>
                <a:ea typeface="+mj-ea"/>
              </a:rPr>
              <a:t>）、</a:t>
            </a:r>
            <a:r>
              <a:rPr lang="ja-JP" altLang="ja-JP" sz="1800" b="1" dirty="0" smtClean="0">
                <a:latin typeface="+mj-ea"/>
                <a:ea typeface="+mj-ea"/>
              </a:rPr>
              <a:t>準通貨</a:t>
            </a:r>
            <a:r>
              <a:rPr lang="ja-JP" altLang="ja-JP" sz="1800" dirty="0" smtClean="0">
                <a:latin typeface="+mj-ea"/>
                <a:ea typeface="+mj-ea"/>
              </a:rPr>
              <a:t>（</a:t>
            </a:r>
            <a:r>
              <a:rPr lang="en-US" altLang="ja-JP" sz="1800" dirty="0" smtClean="0">
                <a:latin typeface="+mj-ea"/>
                <a:ea typeface="+mj-ea"/>
              </a:rPr>
              <a:t>quasi-currency</a:t>
            </a:r>
            <a:r>
              <a:rPr lang="ja-JP" altLang="ja-JP" sz="1800" dirty="0" smtClean="0">
                <a:latin typeface="+mj-ea"/>
                <a:ea typeface="+mj-ea"/>
              </a:rPr>
              <a:t>）</a:t>
            </a:r>
            <a:endParaRPr lang="en-US" altLang="ja-JP" sz="1800" dirty="0" smtClean="0">
              <a:latin typeface="+mj-ea"/>
              <a:ea typeface="+mj-ea"/>
            </a:endParaRPr>
          </a:p>
          <a:p>
            <a:pPr>
              <a:buNone/>
            </a:pPr>
            <a:endParaRPr lang="en-US" altLang="ja-JP" sz="1900" dirty="0" smtClean="0"/>
          </a:p>
          <a:p>
            <a:pPr>
              <a:buNone/>
            </a:pPr>
            <a:endParaRPr lang="ja-JP" altLang="ja-JP"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42938" y="1"/>
            <a:ext cx="7772400" cy="404663"/>
          </a:xfrm>
        </p:spPr>
        <p:txBody>
          <a:bodyPr>
            <a:normAutofit/>
          </a:bodyPr>
          <a:lstStyle/>
          <a:p>
            <a:r>
              <a:rPr lang="ja-JP" altLang="ja-JP" sz="1800" b="1" dirty="0" smtClean="0"/>
              <a:t>１</a:t>
            </a:r>
            <a:r>
              <a:rPr lang="en-US" altLang="ja-JP" sz="1800" b="1" dirty="0" smtClean="0"/>
              <a:t>E</a:t>
            </a:r>
            <a:r>
              <a:rPr lang="ja-JP" altLang="ja-JP" sz="1800" b="1" dirty="0" err="1" smtClean="0"/>
              <a:t>．</a:t>
            </a:r>
            <a:r>
              <a:rPr lang="en-US" altLang="ja-JP" sz="1800" b="1" dirty="0" smtClean="0"/>
              <a:t>The </a:t>
            </a:r>
            <a:r>
              <a:rPr lang="en-US" altLang="ja-JP" sz="1800" b="1" dirty="0" smtClean="0"/>
              <a:t>Functions &amp; Kinds of </a:t>
            </a:r>
            <a:r>
              <a:rPr lang="en-US" altLang="ja-JP" sz="1800" b="1" dirty="0" smtClean="0"/>
              <a:t>Money   </a:t>
            </a:r>
            <a:r>
              <a:rPr lang="ja-JP" altLang="ja-JP" sz="1800" b="1" dirty="0" smtClean="0"/>
              <a:t>貨幣</a:t>
            </a:r>
            <a:r>
              <a:rPr lang="ja-JP" altLang="ja-JP" sz="1800" b="1" dirty="0" smtClean="0"/>
              <a:t>の機能と種類</a:t>
            </a:r>
            <a:r>
              <a:rPr lang="en-US" altLang="ja-JP" sz="1800" b="1" dirty="0" smtClean="0"/>
              <a:t> </a:t>
            </a:r>
            <a:endParaRPr lang="ja-JP" altLang="en-US" sz="1800" dirty="0" smtClean="0">
              <a:solidFill>
                <a:schemeClr val="tx1"/>
              </a:solidFill>
              <a:latin typeface="ＭＳ 明朝" pitchFamily="17" charset="-128"/>
              <a:ea typeface="ＭＳ ゴシック" pitchFamily="49" charset="-128"/>
            </a:endParaRPr>
          </a:p>
        </p:txBody>
      </p:sp>
      <p:sp>
        <p:nvSpPr>
          <p:cNvPr id="3075" name="Rectangle 3"/>
          <p:cNvSpPr>
            <a:spLocks noGrp="1" noChangeArrowheads="1"/>
          </p:cNvSpPr>
          <p:nvPr>
            <p:ph idx="1"/>
          </p:nvPr>
        </p:nvSpPr>
        <p:spPr>
          <a:xfrm>
            <a:off x="0" y="404664"/>
            <a:ext cx="9144000" cy="6453336"/>
          </a:xfrm>
        </p:spPr>
        <p:txBody>
          <a:bodyPr>
            <a:normAutofit fontScale="85000" lnSpcReduction="10000"/>
          </a:bodyPr>
          <a:lstStyle/>
          <a:p>
            <a:pPr>
              <a:buNone/>
            </a:pPr>
            <a:r>
              <a:rPr lang="en-US" altLang="ja-JP" sz="1900" b="1" dirty="0" smtClean="0"/>
              <a:t>Liquidity</a:t>
            </a:r>
            <a:r>
              <a:rPr lang="en-US" altLang="ja-JP" sz="1900" dirty="0" smtClean="0"/>
              <a:t> </a:t>
            </a:r>
            <a:r>
              <a:rPr lang="en-US" altLang="ja-JP" sz="1900" dirty="0" smtClean="0"/>
              <a:t>is easiness to convert to cash.  Time deposits have high liquidity next to demand deposits.</a:t>
            </a:r>
            <a:r>
              <a:rPr lang="ja-JP" altLang="en-US" sz="1900" dirty="0" smtClean="0"/>
              <a:t>⇒</a:t>
            </a:r>
            <a:r>
              <a:rPr lang="en-US" altLang="ja-JP" sz="1900" b="1" dirty="0" smtClean="0"/>
              <a:t>near money </a:t>
            </a:r>
            <a:r>
              <a:rPr lang="en-US" altLang="ja-JP" sz="1900" dirty="0" smtClean="0"/>
              <a:t>or </a:t>
            </a:r>
            <a:r>
              <a:rPr lang="en-US" altLang="ja-JP" sz="1900" b="1" dirty="0" smtClean="0"/>
              <a:t>quasi-currency</a:t>
            </a:r>
            <a:r>
              <a:rPr lang="en-US" altLang="ja-JP" sz="1900" dirty="0" smtClean="0"/>
              <a:t>.</a:t>
            </a:r>
          </a:p>
          <a:p>
            <a:pPr>
              <a:buNone/>
            </a:pPr>
            <a:r>
              <a:rPr lang="en-US" altLang="ja-JP" sz="1900" b="1" dirty="0" smtClean="0"/>
              <a:t>General account </a:t>
            </a:r>
            <a:r>
              <a:rPr lang="en-US" altLang="ja-JP" sz="1900" dirty="0" smtClean="0"/>
              <a:t>that combines ordinary deposits and time deposits </a:t>
            </a:r>
            <a:r>
              <a:rPr lang="ja-JP" altLang="en-US" sz="1900" dirty="0" smtClean="0"/>
              <a:t>⇒</a:t>
            </a:r>
            <a:r>
              <a:rPr lang="en-US" altLang="ja-JP" sz="1900" dirty="0" smtClean="0"/>
              <a:t>if the balance of ordinary deposits become zero, 90% of time deposits can be used for payments at a higher interest rate than time deposits. = </a:t>
            </a:r>
            <a:r>
              <a:rPr lang="en-US" altLang="ja-JP" sz="1900" b="1" dirty="0" smtClean="0"/>
              <a:t>Overdraft</a:t>
            </a:r>
            <a:r>
              <a:rPr lang="ja-JP" altLang="en-US" sz="1900" b="1" dirty="0" smtClean="0"/>
              <a:t>；</a:t>
            </a:r>
            <a:r>
              <a:rPr lang="en-US" altLang="ja-JP" sz="1900" b="1" dirty="0" smtClean="0"/>
              <a:t>OD </a:t>
            </a:r>
          </a:p>
          <a:p>
            <a:pPr>
              <a:buNone/>
            </a:pPr>
            <a:r>
              <a:rPr lang="en-US" altLang="ja-JP" sz="1900" dirty="0" smtClean="0"/>
              <a:t>As of the end of 2011, cash currency </a:t>
            </a:r>
            <a:r>
              <a:rPr lang="ja-JP" altLang="en-US" sz="1900" dirty="0" smtClean="0"/>
              <a:t>≒</a:t>
            </a:r>
            <a:r>
              <a:rPr lang="en-US" altLang="ja-JP" sz="1900" dirty="0" smtClean="0"/>
              <a:t>78 trillion yen, deposit currency </a:t>
            </a:r>
            <a:r>
              <a:rPr lang="ja-JP" altLang="en-US" sz="1900" dirty="0" smtClean="0"/>
              <a:t>≒ </a:t>
            </a:r>
            <a:r>
              <a:rPr lang="en-US" altLang="ja-JP" sz="1900" dirty="0" smtClean="0"/>
              <a:t>450 trillion yen, </a:t>
            </a:r>
            <a:r>
              <a:rPr lang="ja-JP" altLang="en-US" sz="1900" dirty="0" smtClean="0"/>
              <a:t>≒ </a:t>
            </a:r>
            <a:r>
              <a:rPr lang="en-US" altLang="ja-JP" sz="1900" dirty="0" smtClean="0"/>
              <a:t>six times, M1 </a:t>
            </a:r>
            <a:r>
              <a:rPr lang="ja-JP" altLang="en-US" sz="1900" dirty="0" smtClean="0"/>
              <a:t>≒ </a:t>
            </a:r>
            <a:r>
              <a:rPr lang="en-US" altLang="ja-JP" sz="1900" dirty="0" smtClean="0"/>
              <a:t>528 trillion yen, quasi-currency</a:t>
            </a:r>
            <a:r>
              <a:rPr lang="ja-JP" altLang="en-US" sz="1900" dirty="0" smtClean="0"/>
              <a:t> ≒</a:t>
            </a:r>
            <a:r>
              <a:rPr lang="en-US" altLang="ja-JP" sz="1900" dirty="0" smtClean="0"/>
              <a:t> 553 trillion yen + negotiable time deposit about 31 trillion yen </a:t>
            </a:r>
            <a:r>
              <a:rPr lang="ja-JP" altLang="en-US" sz="1900" dirty="0" smtClean="0"/>
              <a:t>≒ </a:t>
            </a:r>
            <a:r>
              <a:rPr lang="en-US" altLang="ja-JP" sz="1900" dirty="0" smtClean="0"/>
              <a:t>584 trillion yen , M2 </a:t>
            </a:r>
            <a:r>
              <a:rPr lang="ja-JP" altLang="en-US" sz="1900" dirty="0" smtClean="0"/>
              <a:t>≒ </a:t>
            </a:r>
            <a:r>
              <a:rPr lang="en-US" altLang="ja-JP" sz="1900" dirty="0" smtClean="0"/>
              <a:t>807 trillion yen, </a:t>
            </a:r>
            <a:r>
              <a:rPr lang="en-US" altLang="ja-JP" sz="1900" b="1" dirty="0" smtClean="0"/>
              <a:t>M1 excluding NC</a:t>
            </a:r>
            <a:r>
              <a:rPr lang="ja-JP" altLang="en-US" sz="1900" b="1" dirty="0" smtClean="0"/>
              <a:t> ≒</a:t>
            </a:r>
            <a:r>
              <a:rPr lang="en-US" altLang="ja-JP" sz="1900" b="1" dirty="0" smtClean="0"/>
              <a:t>496 trillion yen, M2 excluding NC </a:t>
            </a:r>
            <a:r>
              <a:rPr lang="ja-JP" altLang="en-US" sz="1900" b="1" dirty="0" smtClean="0"/>
              <a:t>≒ </a:t>
            </a:r>
            <a:r>
              <a:rPr lang="en-US" altLang="ja-JP" sz="1900" b="1" dirty="0" smtClean="0"/>
              <a:t>775 trillion yen</a:t>
            </a:r>
          </a:p>
          <a:p>
            <a:pPr>
              <a:buNone/>
            </a:pPr>
            <a:r>
              <a:rPr lang="en-US" altLang="ja-JP" sz="1900" dirty="0" smtClean="0"/>
              <a:t>As of January 2017, cash currency </a:t>
            </a:r>
            <a:r>
              <a:rPr lang="ja-JP" altLang="en-US" sz="1900" dirty="0" smtClean="0"/>
              <a:t>≒ </a:t>
            </a:r>
            <a:r>
              <a:rPr lang="en-US" altLang="ja-JP" sz="1900" dirty="0" smtClean="0"/>
              <a:t>95 trillion yen, deposit currency </a:t>
            </a:r>
            <a:r>
              <a:rPr lang="ja-JP" altLang="en-US" sz="1900" dirty="0" smtClean="0"/>
              <a:t>≒ </a:t>
            </a:r>
            <a:r>
              <a:rPr lang="en-US" altLang="ja-JP" sz="1900" dirty="0" smtClean="0"/>
              <a:t>598 trillion yen, </a:t>
            </a:r>
            <a:r>
              <a:rPr lang="ja-JP" altLang="en-US" sz="1900" dirty="0" smtClean="0"/>
              <a:t>≒ </a:t>
            </a:r>
            <a:r>
              <a:rPr lang="en-US" altLang="ja-JP" sz="1900" dirty="0" smtClean="0"/>
              <a:t>6 times, M1 </a:t>
            </a:r>
            <a:r>
              <a:rPr lang="ja-JP" altLang="en-US" sz="1900" dirty="0" smtClean="0"/>
              <a:t>≒ </a:t>
            </a:r>
            <a:r>
              <a:rPr lang="en-US" altLang="ja-JP" sz="1900" dirty="0" smtClean="0"/>
              <a:t>693 trillion yen, quasi-currency </a:t>
            </a:r>
            <a:r>
              <a:rPr lang="ja-JP" altLang="en-US" sz="1900" dirty="0" smtClean="0"/>
              <a:t>≒ </a:t>
            </a:r>
            <a:r>
              <a:rPr lang="en-US" altLang="ja-JP" sz="1900" dirty="0" smtClean="0"/>
              <a:t>561 trillion yen + negotiable time deposit about 32 trillion yen </a:t>
            </a:r>
            <a:r>
              <a:rPr lang="ja-JP" altLang="en-US" sz="1900" dirty="0" smtClean="0"/>
              <a:t>≒</a:t>
            </a:r>
            <a:r>
              <a:rPr lang="en-US" altLang="ja-JP" sz="1900" dirty="0" smtClean="0"/>
              <a:t> 593 trillion yen, M2 </a:t>
            </a:r>
            <a:r>
              <a:rPr lang="ja-JP" altLang="en-US" sz="1900" dirty="0" smtClean="0"/>
              <a:t>≒ </a:t>
            </a:r>
            <a:r>
              <a:rPr lang="en-US" altLang="ja-JP" sz="1900" dirty="0" smtClean="0"/>
              <a:t>961 trillion yen, </a:t>
            </a:r>
            <a:r>
              <a:rPr lang="en-US" altLang="ja-JP" sz="1900" b="1" dirty="0" smtClean="0"/>
              <a:t>M1 excluding NC </a:t>
            </a:r>
            <a:r>
              <a:rPr lang="ja-JP" altLang="en-US" sz="1900" b="1" dirty="0" smtClean="0"/>
              <a:t>≒ </a:t>
            </a:r>
            <a:r>
              <a:rPr lang="en-US" altLang="ja-JP" sz="1900" b="1" dirty="0" smtClean="0"/>
              <a:t>366 trillion yen (26% decrease from 2011), M2 excluding NC </a:t>
            </a:r>
            <a:r>
              <a:rPr lang="ja-JP" altLang="en-US" sz="1900" b="1" dirty="0" smtClean="0"/>
              <a:t>≒ </a:t>
            </a:r>
            <a:r>
              <a:rPr lang="en-US" altLang="ja-JP" sz="1900" b="1" dirty="0" smtClean="0"/>
              <a:t>634 trillion yen (18% decrease from 2011</a:t>
            </a:r>
            <a:r>
              <a:rPr lang="en-US" altLang="ja-JP" sz="1900" b="1" dirty="0" smtClean="0"/>
              <a:t>)</a:t>
            </a:r>
          </a:p>
          <a:p>
            <a:r>
              <a:rPr lang="ja-JP" altLang="ja-JP" sz="2000" dirty="0" smtClean="0">
                <a:latin typeface="+mj-ea"/>
                <a:ea typeface="+mj-ea"/>
              </a:rPr>
              <a:t>満期時に引き出しするか、満期前でも解約すれば、支払いに充てる⇒現金や要求払預金に次ぐ貨幣＝</a:t>
            </a:r>
            <a:r>
              <a:rPr lang="ja-JP" altLang="ja-JP" sz="2000" b="1" dirty="0" smtClean="0">
                <a:latin typeface="+mj-ea"/>
                <a:ea typeface="+mj-ea"/>
              </a:rPr>
              <a:t>近似貨幣</a:t>
            </a:r>
            <a:r>
              <a:rPr lang="ja-JP" altLang="ja-JP" sz="2000" dirty="0" smtClean="0">
                <a:latin typeface="+mj-ea"/>
                <a:ea typeface="+mj-ea"/>
              </a:rPr>
              <a:t>（</a:t>
            </a:r>
            <a:r>
              <a:rPr lang="en-US" altLang="ja-JP" sz="2000" dirty="0" smtClean="0">
                <a:latin typeface="+mj-ea"/>
                <a:ea typeface="+mj-ea"/>
              </a:rPr>
              <a:t>near money</a:t>
            </a:r>
            <a:r>
              <a:rPr lang="ja-JP" altLang="ja-JP" sz="2000" dirty="0" smtClean="0">
                <a:latin typeface="+mj-ea"/>
                <a:ea typeface="+mj-ea"/>
              </a:rPr>
              <a:t>）、</a:t>
            </a:r>
            <a:r>
              <a:rPr lang="ja-JP" altLang="ja-JP" sz="2000" b="1" dirty="0" smtClean="0">
                <a:latin typeface="+mj-ea"/>
                <a:ea typeface="+mj-ea"/>
              </a:rPr>
              <a:t>準通貨</a:t>
            </a:r>
            <a:r>
              <a:rPr lang="ja-JP" altLang="ja-JP" sz="2000" dirty="0" smtClean="0">
                <a:latin typeface="+mj-ea"/>
                <a:ea typeface="+mj-ea"/>
              </a:rPr>
              <a:t>（</a:t>
            </a:r>
            <a:r>
              <a:rPr lang="en-US" altLang="ja-JP" sz="2000" dirty="0" smtClean="0">
                <a:latin typeface="+mj-ea"/>
                <a:ea typeface="+mj-ea"/>
              </a:rPr>
              <a:t>quasi-currency</a:t>
            </a:r>
            <a:r>
              <a:rPr lang="ja-JP" altLang="ja-JP" sz="2000" dirty="0" smtClean="0">
                <a:latin typeface="+mj-ea"/>
                <a:ea typeface="+mj-ea"/>
              </a:rPr>
              <a:t>）</a:t>
            </a:r>
            <a:endParaRPr lang="en-US" altLang="ja-JP" sz="2000" dirty="0" smtClean="0">
              <a:latin typeface="+mj-ea"/>
              <a:ea typeface="+mj-ea"/>
            </a:endParaRPr>
          </a:p>
          <a:p>
            <a:r>
              <a:rPr lang="ja-JP" altLang="ja-JP" sz="2000" dirty="0" smtClean="0">
                <a:latin typeface="+mj-ea"/>
                <a:ea typeface="+mj-ea"/>
              </a:rPr>
              <a:t>現金への換金の容易性を</a:t>
            </a:r>
            <a:r>
              <a:rPr lang="ja-JP" altLang="ja-JP" sz="2000" b="1" dirty="0" smtClean="0">
                <a:latin typeface="+mj-ea"/>
                <a:ea typeface="+mj-ea"/>
              </a:rPr>
              <a:t>流動性</a:t>
            </a:r>
            <a:r>
              <a:rPr lang="ja-JP" altLang="ja-JP" sz="2000" dirty="0" smtClean="0">
                <a:latin typeface="+mj-ea"/>
                <a:ea typeface="+mj-ea"/>
              </a:rPr>
              <a:t>（</a:t>
            </a:r>
            <a:r>
              <a:rPr lang="en-US" altLang="ja-JP" sz="2000" dirty="0" smtClean="0">
                <a:latin typeface="+mj-ea"/>
                <a:ea typeface="+mj-ea"/>
              </a:rPr>
              <a:t>liquidity</a:t>
            </a:r>
            <a:r>
              <a:rPr lang="ja-JP" altLang="ja-JP" sz="2000" dirty="0" smtClean="0">
                <a:latin typeface="+mj-ea"/>
                <a:ea typeface="+mj-ea"/>
              </a:rPr>
              <a:t>）、定期性預金は要求払預金に次いで流動性が高い。</a:t>
            </a:r>
          </a:p>
          <a:p>
            <a:r>
              <a:rPr lang="ja-JP" altLang="ja-JP" sz="2000" dirty="0" smtClean="0">
                <a:latin typeface="+mj-ea"/>
                <a:ea typeface="+mj-ea"/>
              </a:rPr>
              <a:t>普通預金と定期預金をセットにした総合口座⇒普通預金残高がゼロになっても定期預金残高の</a:t>
            </a:r>
            <a:r>
              <a:rPr lang="en-US" altLang="ja-JP" sz="2000" dirty="0" smtClean="0">
                <a:latin typeface="+mj-ea"/>
                <a:ea typeface="+mj-ea"/>
              </a:rPr>
              <a:t>90</a:t>
            </a:r>
            <a:r>
              <a:rPr lang="ja-JP" altLang="ja-JP" sz="2000" dirty="0" smtClean="0">
                <a:latin typeface="+mj-ea"/>
                <a:ea typeface="+mj-ea"/>
              </a:rPr>
              <a:t>％まで支払いに充てることができる</a:t>
            </a:r>
            <a:r>
              <a:rPr lang="ja-JP" altLang="ja-JP" sz="2000" b="1" dirty="0" smtClean="0">
                <a:latin typeface="+mj-ea"/>
                <a:ea typeface="+mj-ea"/>
              </a:rPr>
              <a:t>当座貸越</a:t>
            </a:r>
            <a:r>
              <a:rPr lang="ja-JP" altLang="ja-JP" sz="2000" dirty="0" smtClean="0">
                <a:latin typeface="+mj-ea"/>
                <a:ea typeface="+mj-ea"/>
              </a:rPr>
              <a:t>（</a:t>
            </a:r>
            <a:r>
              <a:rPr lang="en-US" altLang="ja-JP" sz="2000" dirty="0" smtClean="0">
                <a:latin typeface="+mj-ea"/>
                <a:ea typeface="+mj-ea"/>
              </a:rPr>
              <a:t>overdraft</a:t>
            </a:r>
            <a:r>
              <a:rPr lang="ja-JP" altLang="ja-JP" sz="2000" dirty="0" smtClean="0">
                <a:latin typeface="+mj-ea"/>
                <a:ea typeface="+mj-ea"/>
              </a:rPr>
              <a:t>）</a:t>
            </a:r>
          </a:p>
          <a:p>
            <a:r>
              <a:rPr lang="en-US" altLang="ja-JP" sz="2000" dirty="0" smtClean="0">
                <a:latin typeface="+mj-ea"/>
                <a:ea typeface="+mj-ea"/>
              </a:rPr>
              <a:t>2011</a:t>
            </a:r>
            <a:r>
              <a:rPr lang="ja-JP" altLang="ja-JP" sz="2000" dirty="0" smtClean="0">
                <a:latin typeface="+mj-ea"/>
                <a:ea typeface="+mj-ea"/>
              </a:rPr>
              <a:t>年末現在、現金通貨＝約</a:t>
            </a:r>
            <a:r>
              <a:rPr lang="en-US" altLang="ja-JP" sz="2000" dirty="0" smtClean="0">
                <a:latin typeface="+mj-ea"/>
                <a:ea typeface="+mj-ea"/>
              </a:rPr>
              <a:t>78</a:t>
            </a:r>
            <a:r>
              <a:rPr lang="ja-JP" altLang="ja-JP" sz="2000" dirty="0" smtClean="0">
                <a:latin typeface="+mj-ea"/>
                <a:ea typeface="+mj-ea"/>
              </a:rPr>
              <a:t>兆円、預金通貨＝約</a:t>
            </a:r>
            <a:r>
              <a:rPr lang="en-US" altLang="ja-JP" sz="2000" dirty="0" smtClean="0">
                <a:latin typeface="+mj-ea"/>
                <a:ea typeface="+mj-ea"/>
              </a:rPr>
              <a:t>450</a:t>
            </a:r>
            <a:r>
              <a:rPr lang="ja-JP" altLang="ja-JP" sz="2000" dirty="0" smtClean="0">
                <a:latin typeface="+mj-ea"/>
                <a:ea typeface="+mj-ea"/>
              </a:rPr>
              <a:t>兆円、約</a:t>
            </a:r>
            <a:r>
              <a:rPr lang="en-US" altLang="ja-JP" sz="2000" dirty="0" smtClean="0">
                <a:latin typeface="+mj-ea"/>
                <a:ea typeface="+mj-ea"/>
              </a:rPr>
              <a:t>6</a:t>
            </a:r>
            <a:r>
              <a:rPr lang="ja-JP" altLang="ja-JP" sz="2000" dirty="0" smtClean="0">
                <a:latin typeface="+mj-ea"/>
                <a:ea typeface="+mj-ea"/>
              </a:rPr>
              <a:t>倍</a:t>
            </a:r>
            <a:r>
              <a:rPr lang="ja-JP" altLang="en-US" sz="2000" dirty="0" smtClean="0">
                <a:latin typeface="+mj-ea"/>
                <a:ea typeface="+mj-ea"/>
              </a:rPr>
              <a:t>、</a:t>
            </a:r>
            <a:r>
              <a:rPr lang="en-US" altLang="ja-JP" sz="2000" dirty="0" smtClean="0">
                <a:latin typeface="+mj-ea"/>
                <a:ea typeface="+mj-ea"/>
              </a:rPr>
              <a:t> M1</a:t>
            </a:r>
            <a:r>
              <a:rPr lang="ja-JP" altLang="en-US" sz="2000" dirty="0" smtClean="0">
                <a:latin typeface="+mj-ea"/>
                <a:ea typeface="+mj-ea"/>
              </a:rPr>
              <a:t>＝</a:t>
            </a:r>
            <a:r>
              <a:rPr lang="en-US" altLang="ja-JP" sz="2000" dirty="0" smtClean="0">
                <a:latin typeface="+mj-ea"/>
                <a:ea typeface="+mj-ea"/>
              </a:rPr>
              <a:t>528</a:t>
            </a:r>
            <a:r>
              <a:rPr lang="ja-JP" altLang="en-US" sz="2000" dirty="0" smtClean="0">
                <a:latin typeface="+mj-ea"/>
                <a:ea typeface="+mj-ea"/>
              </a:rPr>
              <a:t>兆円、</a:t>
            </a:r>
            <a:r>
              <a:rPr lang="ja-JP" altLang="ja-JP" sz="2000" dirty="0" smtClean="0">
                <a:latin typeface="+mj-ea"/>
                <a:ea typeface="+mj-ea"/>
              </a:rPr>
              <a:t>準通貨＝約</a:t>
            </a:r>
            <a:r>
              <a:rPr lang="en-US" altLang="ja-JP" sz="2000" dirty="0" smtClean="0">
                <a:latin typeface="+mj-ea"/>
                <a:ea typeface="+mj-ea"/>
              </a:rPr>
              <a:t>553</a:t>
            </a:r>
            <a:r>
              <a:rPr lang="ja-JP" altLang="ja-JP" sz="2000" dirty="0" smtClean="0">
                <a:latin typeface="+mj-ea"/>
                <a:ea typeface="+mj-ea"/>
              </a:rPr>
              <a:t>兆円＋譲渡性定期預金約</a:t>
            </a:r>
            <a:r>
              <a:rPr lang="en-US" altLang="ja-JP" sz="2000" dirty="0" smtClean="0">
                <a:latin typeface="+mj-ea"/>
                <a:ea typeface="+mj-ea"/>
              </a:rPr>
              <a:t>31</a:t>
            </a:r>
            <a:r>
              <a:rPr lang="ja-JP" altLang="ja-JP" sz="2000" dirty="0" smtClean="0">
                <a:latin typeface="+mj-ea"/>
                <a:ea typeface="+mj-ea"/>
              </a:rPr>
              <a:t>兆円＝</a:t>
            </a:r>
            <a:r>
              <a:rPr lang="en-US" altLang="ja-JP" sz="2000" dirty="0" smtClean="0">
                <a:latin typeface="+mj-ea"/>
                <a:ea typeface="+mj-ea"/>
              </a:rPr>
              <a:t>584</a:t>
            </a:r>
            <a:r>
              <a:rPr lang="ja-JP" altLang="ja-JP" sz="2000" dirty="0" smtClean="0">
                <a:latin typeface="+mj-ea"/>
                <a:ea typeface="+mj-ea"/>
              </a:rPr>
              <a:t>兆円</a:t>
            </a:r>
            <a:r>
              <a:rPr lang="ja-JP" altLang="en-US" sz="2000" dirty="0" smtClean="0">
                <a:latin typeface="+mj-ea"/>
                <a:ea typeface="+mj-ea"/>
              </a:rPr>
              <a:t>、</a:t>
            </a:r>
            <a:r>
              <a:rPr lang="en-US" altLang="ja-JP" sz="2000" dirty="0" smtClean="0">
                <a:latin typeface="+mj-ea"/>
                <a:ea typeface="+mj-ea"/>
              </a:rPr>
              <a:t>M2</a:t>
            </a:r>
            <a:r>
              <a:rPr lang="ja-JP" altLang="en-US" sz="2000" dirty="0" smtClean="0">
                <a:latin typeface="+mj-ea"/>
                <a:ea typeface="+mj-ea"/>
              </a:rPr>
              <a:t>＝</a:t>
            </a:r>
            <a:r>
              <a:rPr lang="en-US" altLang="ja-JP" sz="2000" dirty="0" smtClean="0">
                <a:latin typeface="+mj-ea"/>
                <a:ea typeface="+mj-ea"/>
              </a:rPr>
              <a:t>807</a:t>
            </a:r>
            <a:r>
              <a:rPr lang="ja-JP" altLang="en-US" sz="2000" dirty="0" smtClean="0">
                <a:latin typeface="+mj-ea"/>
                <a:ea typeface="+mj-ea"/>
              </a:rPr>
              <a:t>兆円、</a:t>
            </a:r>
            <a:r>
              <a:rPr lang="en-US" altLang="ja-JP" sz="2000" b="1" dirty="0" smtClean="0">
                <a:latin typeface="+mj-ea"/>
                <a:ea typeface="+mj-ea"/>
              </a:rPr>
              <a:t>NC</a:t>
            </a:r>
            <a:r>
              <a:rPr lang="ja-JP" altLang="en-US" sz="2000" b="1" dirty="0" smtClean="0">
                <a:latin typeface="+mj-ea"/>
                <a:ea typeface="+mj-ea"/>
              </a:rPr>
              <a:t>除く</a:t>
            </a:r>
            <a:r>
              <a:rPr lang="en-US" altLang="ja-JP" sz="2000" b="1" dirty="0" smtClean="0">
                <a:latin typeface="+mj-ea"/>
                <a:ea typeface="+mj-ea"/>
              </a:rPr>
              <a:t>M1</a:t>
            </a:r>
            <a:r>
              <a:rPr lang="ja-JP" altLang="en-US" sz="2000" b="1" dirty="0" smtClean="0">
                <a:latin typeface="+mj-ea"/>
                <a:ea typeface="+mj-ea"/>
              </a:rPr>
              <a:t>＝約</a:t>
            </a:r>
            <a:r>
              <a:rPr lang="en-US" altLang="ja-JP" sz="2000" b="1" dirty="0" smtClean="0">
                <a:latin typeface="+mj-ea"/>
                <a:ea typeface="+mj-ea"/>
              </a:rPr>
              <a:t>496</a:t>
            </a:r>
            <a:r>
              <a:rPr lang="ja-JP" altLang="en-US" sz="2000" b="1" dirty="0" smtClean="0">
                <a:latin typeface="+mj-ea"/>
                <a:ea typeface="+mj-ea"/>
              </a:rPr>
              <a:t>兆円、</a:t>
            </a:r>
            <a:r>
              <a:rPr lang="en-US" altLang="ja-JP" sz="2000" b="1" dirty="0" smtClean="0">
                <a:latin typeface="+mj-ea"/>
                <a:ea typeface="+mj-ea"/>
              </a:rPr>
              <a:t>NC</a:t>
            </a:r>
            <a:r>
              <a:rPr lang="ja-JP" altLang="en-US" sz="2000" b="1" dirty="0" smtClean="0">
                <a:latin typeface="+mj-ea"/>
                <a:ea typeface="+mj-ea"/>
              </a:rPr>
              <a:t>除く</a:t>
            </a:r>
            <a:r>
              <a:rPr lang="en-US" altLang="ja-JP" sz="2000" b="1" dirty="0" smtClean="0">
                <a:latin typeface="+mj-ea"/>
                <a:ea typeface="+mj-ea"/>
              </a:rPr>
              <a:t>M2</a:t>
            </a:r>
            <a:r>
              <a:rPr lang="ja-JP" altLang="en-US" sz="2000" b="1" dirty="0" smtClean="0">
                <a:latin typeface="+mj-ea"/>
                <a:ea typeface="+mj-ea"/>
              </a:rPr>
              <a:t>＝約</a:t>
            </a:r>
            <a:r>
              <a:rPr lang="en-US" altLang="ja-JP" sz="2000" b="1" dirty="0" smtClean="0">
                <a:latin typeface="+mj-ea"/>
                <a:ea typeface="+mj-ea"/>
              </a:rPr>
              <a:t>775</a:t>
            </a:r>
            <a:r>
              <a:rPr lang="ja-JP" altLang="en-US" sz="2000" b="1" dirty="0" smtClean="0">
                <a:latin typeface="+mj-ea"/>
                <a:ea typeface="+mj-ea"/>
              </a:rPr>
              <a:t>兆円</a:t>
            </a:r>
            <a:endParaRPr lang="ja-JP" altLang="ja-JP" sz="2000" b="1" dirty="0" smtClean="0">
              <a:latin typeface="+mj-ea"/>
              <a:ea typeface="+mj-ea"/>
            </a:endParaRPr>
          </a:p>
          <a:p>
            <a:r>
              <a:rPr lang="en-US" altLang="ja-JP" sz="2000" dirty="0" smtClean="0">
                <a:latin typeface="+mj-ea"/>
                <a:ea typeface="+mj-ea"/>
              </a:rPr>
              <a:t>2017 </a:t>
            </a:r>
            <a:r>
              <a:rPr lang="ja-JP" altLang="ja-JP" sz="2000" dirty="0" smtClean="0">
                <a:latin typeface="+mj-ea"/>
                <a:ea typeface="+mj-ea"/>
              </a:rPr>
              <a:t>年</a:t>
            </a:r>
            <a:r>
              <a:rPr lang="en-US" altLang="ja-JP" sz="2000" dirty="0" smtClean="0">
                <a:latin typeface="+mj-ea"/>
                <a:ea typeface="+mj-ea"/>
              </a:rPr>
              <a:t>1</a:t>
            </a:r>
            <a:r>
              <a:rPr lang="ja-JP" altLang="en-US" sz="2000" dirty="0" smtClean="0">
                <a:latin typeface="+mj-ea"/>
                <a:ea typeface="+mj-ea"/>
              </a:rPr>
              <a:t>月</a:t>
            </a:r>
            <a:r>
              <a:rPr lang="ja-JP" altLang="ja-JP" sz="2000" dirty="0" smtClean="0">
                <a:latin typeface="+mj-ea"/>
                <a:ea typeface="+mj-ea"/>
              </a:rPr>
              <a:t>現在、現金通貨＝約</a:t>
            </a:r>
            <a:r>
              <a:rPr lang="en-US" altLang="ja-JP" sz="2000" dirty="0" smtClean="0">
                <a:latin typeface="+mj-ea"/>
                <a:ea typeface="+mj-ea"/>
              </a:rPr>
              <a:t>95</a:t>
            </a:r>
            <a:r>
              <a:rPr lang="ja-JP" altLang="ja-JP" sz="2000" dirty="0" smtClean="0">
                <a:latin typeface="+mj-ea"/>
                <a:ea typeface="+mj-ea"/>
              </a:rPr>
              <a:t>兆円、預金通貨＝約</a:t>
            </a:r>
            <a:r>
              <a:rPr lang="en-US" altLang="ja-JP" sz="2000" dirty="0" smtClean="0">
                <a:latin typeface="+mj-ea"/>
                <a:ea typeface="+mj-ea"/>
              </a:rPr>
              <a:t>598</a:t>
            </a:r>
            <a:r>
              <a:rPr lang="ja-JP" altLang="ja-JP" sz="2000" dirty="0" smtClean="0">
                <a:latin typeface="+mj-ea"/>
                <a:ea typeface="+mj-ea"/>
              </a:rPr>
              <a:t>兆円、約</a:t>
            </a:r>
            <a:r>
              <a:rPr lang="en-US" altLang="ja-JP" sz="2000" dirty="0" smtClean="0">
                <a:latin typeface="+mj-ea"/>
                <a:ea typeface="+mj-ea"/>
              </a:rPr>
              <a:t>6</a:t>
            </a:r>
            <a:r>
              <a:rPr lang="ja-JP" altLang="ja-JP" sz="2000" dirty="0" smtClean="0">
                <a:latin typeface="+mj-ea"/>
                <a:ea typeface="+mj-ea"/>
              </a:rPr>
              <a:t>倍</a:t>
            </a:r>
            <a:r>
              <a:rPr lang="ja-JP" altLang="en-US" sz="2000" dirty="0" smtClean="0">
                <a:latin typeface="+mj-ea"/>
                <a:ea typeface="+mj-ea"/>
              </a:rPr>
              <a:t>、</a:t>
            </a:r>
            <a:r>
              <a:rPr lang="en-US" altLang="ja-JP" sz="2000" dirty="0" smtClean="0">
                <a:latin typeface="+mj-ea"/>
                <a:ea typeface="+mj-ea"/>
              </a:rPr>
              <a:t>M1</a:t>
            </a:r>
            <a:r>
              <a:rPr lang="ja-JP" altLang="en-US" sz="2000" dirty="0" smtClean="0">
                <a:latin typeface="+mj-ea"/>
                <a:ea typeface="+mj-ea"/>
              </a:rPr>
              <a:t>＝</a:t>
            </a:r>
            <a:r>
              <a:rPr lang="en-US" altLang="ja-JP" sz="2000" dirty="0" smtClean="0">
                <a:latin typeface="+mj-ea"/>
                <a:ea typeface="+mj-ea"/>
              </a:rPr>
              <a:t>693</a:t>
            </a:r>
            <a:r>
              <a:rPr lang="ja-JP" altLang="en-US" sz="2000" dirty="0" smtClean="0">
                <a:latin typeface="+mj-ea"/>
                <a:ea typeface="+mj-ea"/>
              </a:rPr>
              <a:t>兆円、</a:t>
            </a:r>
            <a:r>
              <a:rPr lang="ja-JP" altLang="ja-JP" sz="2000" dirty="0" smtClean="0">
                <a:latin typeface="+mj-ea"/>
                <a:ea typeface="+mj-ea"/>
              </a:rPr>
              <a:t>準通貨＝約</a:t>
            </a:r>
            <a:r>
              <a:rPr lang="en-US" altLang="ja-JP" sz="2000" dirty="0" smtClean="0">
                <a:latin typeface="+mj-ea"/>
                <a:ea typeface="+mj-ea"/>
              </a:rPr>
              <a:t>561</a:t>
            </a:r>
            <a:r>
              <a:rPr lang="ja-JP" altLang="ja-JP" sz="2000" dirty="0" smtClean="0">
                <a:latin typeface="+mj-ea"/>
                <a:ea typeface="+mj-ea"/>
              </a:rPr>
              <a:t>兆円＋譲渡性定期預金約</a:t>
            </a:r>
            <a:r>
              <a:rPr lang="en-US" altLang="ja-JP" sz="2000" dirty="0" smtClean="0">
                <a:latin typeface="+mj-ea"/>
                <a:ea typeface="+mj-ea"/>
              </a:rPr>
              <a:t>32</a:t>
            </a:r>
            <a:r>
              <a:rPr lang="ja-JP" altLang="ja-JP" sz="2000" dirty="0" smtClean="0">
                <a:latin typeface="+mj-ea"/>
                <a:ea typeface="+mj-ea"/>
              </a:rPr>
              <a:t>兆円＝</a:t>
            </a:r>
            <a:r>
              <a:rPr lang="en-US" altLang="ja-JP" sz="2000" dirty="0" smtClean="0">
                <a:latin typeface="+mj-ea"/>
                <a:ea typeface="+mj-ea"/>
              </a:rPr>
              <a:t>593</a:t>
            </a:r>
            <a:r>
              <a:rPr lang="ja-JP" altLang="ja-JP" sz="2000" dirty="0" smtClean="0">
                <a:latin typeface="+mj-ea"/>
                <a:ea typeface="+mj-ea"/>
              </a:rPr>
              <a:t>兆円</a:t>
            </a:r>
            <a:r>
              <a:rPr lang="ja-JP" altLang="en-US" sz="2000" dirty="0" smtClean="0">
                <a:latin typeface="+mj-ea"/>
                <a:ea typeface="+mj-ea"/>
              </a:rPr>
              <a:t>、</a:t>
            </a:r>
            <a:r>
              <a:rPr lang="en-US" altLang="ja-JP" sz="2000" dirty="0" smtClean="0">
                <a:latin typeface="+mj-ea"/>
                <a:ea typeface="+mj-ea"/>
              </a:rPr>
              <a:t> M2</a:t>
            </a:r>
            <a:r>
              <a:rPr lang="ja-JP" altLang="en-US" sz="2000" dirty="0" smtClean="0">
                <a:latin typeface="+mj-ea"/>
                <a:ea typeface="+mj-ea"/>
              </a:rPr>
              <a:t>＝</a:t>
            </a:r>
            <a:r>
              <a:rPr lang="en-US" altLang="ja-JP" sz="2000" dirty="0" smtClean="0">
                <a:latin typeface="+mj-ea"/>
                <a:ea typeface="+mj-ea"/>
              </a:rPr>
              <a:t>961</a:t>
            </a:r>
            <a:r>
              <a:rPr lang="ja-JP" altLang="en-US" sz="2000" dirty="0" smtClean="0">
                <a:latin typeface="+mj-ea"/>
                <a:ea typeface="+mj-ea"/>
              </a:rPr>
              <a:t>兆円、</a:t>
            </a:r>
            <a:r>
              <a:rPr lang="en-US" altLang="ja-JP" sz="2000" dirty="0" smtClean="0">
                <a:latin typeface="+mj-ea"/>
                <a:ea typeface="+mj-ea"/>
              </a:rPr>
              <a:t> </a:t>
            </a:r>
            <a:r>
              <a:rPr lang="en-US" altLang="ja-JP" sz="2000" b="1" dirty="0" smtClean="0">
                <a:latin typeface="+mj-ea"/>
                <a:ea typeface="+mj-ea"/>
              </a:rPr>
              <a:t>NC</a:t>
            </a:r>
            <a:r>
              <a:rPr lang="ja-JP" altLang="en-US" sz="2000" b="1" dirty="0" smtClean="0">
                <a:latin typeface="+mj-ea"/>
                <a:ea typeface="+mj-ea"/>
              </a:rPr>
              <a:t>除く</a:t>
            </a:r>
            <a:r>
              <a:rPr lang="en-US" altLang="ja-JP" sz="2000" b="1" dirty="0" smtClean="0">
                <a:latin typeface="+mj-ea"/>
                <a:ea typeface="+mj-ea"/>
              </a:rPr>
              <a:t>M1</a:t>
            </a:r>
            <a:r>
              <a:rPr lang="ja-JP" altLang="en-US" sz="2000" b="1" dirty="0" smtClean="0">
                <a:latin typeface="+mj-ea"/>
                <a:ea typeface="+mj-ea"/>
              </a:rPr>
              <a:t>＝約</a:t>
            </a:r>
            <a:r>
              <a:rPr lang="en-US" altLang="ja-JP" sz="2000" b="1" dirty="0" smtClean="0">
                <a:latin typeface="+mj-ea"/>
                <a:ea typeface="+mj-ea"/>
              </a:rPr>
              <a:t>366</a:t>
            </a:r>
            <a:r>
              <a:rPr lang="ja-JP" altLang="en-US" sz="2000" b="1" dirty="0" smtClean="0">
                <a:latin typeface="+mj-ea"/>
                <a:ea typeface="+mj-ea"/>
              </a:rPr>
              <a:t>兆円（</a:t>
            </a:r>
            <a:r>
              <a:rPr lang="en-US" altLang="ja-JP" sz="2000" b="1" dirty="0" smtClean="0">
                <a:latin typeface="+mj-ea"/>
                <a:ea typeface="+mj-ea"/>
              </a:rPr>
              <a:t>2011</a:t>
            </a:r>
            <a:r>
              <a:rPr lang="ja-JP" altLang="en-US" sz="2000" b="1" dirty="0" smtClean="0">
                <a:latin typeface="+mj-ea"/>
                <a:ea typeface="+mj-ea"/>
              </a:rPr>
              <a:t>年より</a:t>
            </a:r>
            <a:r>
              <a:rPr lang="en-US" altLang="ja-JP" sz="2000" b="1" dirty="0" smtClean="0">
                <a:latin typeface="+mj-ea"/>
                <a:ea typeface="+mj-ea"/>
              </a:rPr>
              <a:t>26</a:t>
            </a:r>
            <a:r>
              <a:rPr lang="ja-JP" altLang="en-US" sz="2000" b="1" dirty="0" smtClean="0">
                <a:latin typeface="+mj-ea"/>
                <a:ea typeface="+mj-ea"/>
              </a:rPr>
              <a:t>％減少）、</a:t>
            </a:r>
            <a:r>
              <a:rPr lang="en-US" altLang="ja-JP" sz="2000" b="1" dirty="0" smtClean="0">
                <a:latin typeface="+mj-ea"/>
                <a:ea typeface="+mj-ea"/>
              </a:rPr>
              <a:t>NC</a:t>
            </a:r>
            <a:r>
              <a:rPr lang="ja-JP" altLang="en-US" sz="2000" b="1" dirty="0" smtClean="0">
                <a:latin typeface="+mj-ea"/>
                <a:ea typeface="+mj-ea"/>
              </a:rPr>
              <a:t>除く</a:t>
            </a:r>
            <a:r>
              <a:rPr lang="en-US" altLang="ja-JP" sz="2000" b="1" dirty="0" smtClean="0">
                <a:latin typeface="+mj-ea"/>
                <a:ea typeface="+mj-ea"/>
              </a:rPr>
              <a:t>M2</a:t>
            </a:r>
            <a:r>
              <a:rPr lang="ja-JP" altLang="en-US" sz="2000" b="1" dirty="0" smtClean="0">
                <a:latin typeface="+mj-ea"/>
                <a:ea typeface="+mj-ea"/>
              </a:rPr>
              <a:t>＝約</a:t>
            </a:r>
            <a:r>
              <a:rPr lang="en-US" altLang="ja-JP" sz="2000" b="1" dirty="0" smtClean="0">
                <a:latin typeface="+mj-ea"/>
                <a:ea typeface="+mj-ea"/>
              </a:rPr>
              <a:t>634</a:t>
            </a:r>
            <a:r>
              <a:rPr lang="ja-JP" altLang="en-US" sz="2000" b="1" dirty="0" smtClean="0">
                <a:latin typeface="+mj-ea"/>
                <a:ea typeface="+mj-ea"/>
              </a:rPr>
              <a:t>兆円（</a:t>
            </a:r>
            <a:r>
              <a:rPr lang="en-US" altLang="ja-JP" sz="2000" b="1" dirty="0" smtClean="0">
                <a:latin typeface="+mj-ea"/>
                <a:ea typeface="+mj-ea"/>
              </a:rPr>
              <a:t>2011</a:t>
            </a:r>
            <a:r>
              <a:rPr lang="ja-JP" altLang="en-US" sz="2000" b="1" dirty="0" smtClean="0">
                <a:latin typeface="+mj-ea"/>
                <a:ea typeface="+mj-ea"/>
              </a:rPr>
              <a:t>年より</a:t>
            </a:r>
            <a:r>
              <a:rPr lang="en-US" altLang="ja-JP" sz="2000" b="1" dirty="0" smtClean="0">
                <a:latin typeface="+mj-ea"/>
                <a:ea typeface="+mj-ea"/>
              </a:rPr>
              <a:t>18</a:t>
            </a:r>
            <a:r>
              <a:rPr lang="ja-JP" altLang="en-US" sz="2000" b="1" dirty="0" smtClean="0">
                <a:latin typeface="+mj-ea"/>
                <a:ea typeface="+mj-ea"/>
              </a:rPr>
              <a:t>％減少）</a:t>
            </a:r>
            <a:endParaRPr lang="en-US" altLang="ja-JP" sz="2000" b="1" dirty="0" smtClean="0">
              <a:latin typeface="+mj-ea"/>
              <a:ea typeface="+mj-ea"/>
            </a:endParaRPr>
          </a:p>
          <a:p>
            <a:pPr>
              <a:buNone/>
            </a:pPr>
            <a:endParaRPr lang="ja-JP" altLang="ja-JP" sz="1900" b="1" dirty="0" smtClean="0"/>
          </a:p>
          <a:p>
            <a:pPr>
              <a:buNone/>
            </a:pPr>
            <a:endParaRPr lang="ja-JP" altLang="ja-JP" sz="1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14375" y="1"/>
            <a:ext cx="7772400" cy="404663"/>
          </a:xfrm>
        </p:spPr>
        <p:txBody>
          <a:bodyPr>
            <a:normAutofit/>
          </a:bodyPr>
          <a:lstStyle/>
          <a:p>
            <a:r>
              <a:rPr lang="ja-JP" altLang="ja-JP" sz="2000" b="1" dirty="0" smtClean="0"/>
              <a:t>２</a:t>
            </a:r>
            <a:r>
              <a:rPr lang="ja-JP" altLang="ja-JP" sz="2000" b="1" dirty="0" smtClean="0"/>
              <a:t>．</a:t>
            </a:r>
            <a:r>
              <a:rPr lang="en-US" altLang="ja-JP" sz="2000" b="1" dirty="0" smtClean="0"/>
              <a:t>Supply </a:t>
            </a:r>
            <a:r>
              <a:rPr lang="en-US" altLang="ja-JP" sz="2000" b="1" dirty="0" smtClean="0"/>
              <a:t>of </a:t>
            </a:r>
            <a:r>
              <a:rPr lang="en-US" altLang="ja-JP" sz="2000" b="1" dirty="0" smtClean="0"/>
              <a:t>Money      </a:t>
            </a:r>
            <a:r>
              <a:rPr lang="ja-JP" altLang="ja-JP" sz="2000" b="1" dirty="0" smtClean="0"/>
              <a:t>貨幣</a:t>
            </a:r>
            <a:r>
              <a:rPr lang="ja-JP" altLang="ja-JP" sz="2000" b="1" dirty="0" smtClean="0"/>
              <a:t>の供給</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404664"/>
            <a:ext cx="9144000" cy="6453336"/>
          </a:xfrm>
        </p:spPr>
        <p:txBody>
          <a:bodyPr>
            <a:normAutofit/>
          </a:bodyPr>
          <a:lstStyle/>
          <a:p>
            <a:pPr>
              <a:buNone/>
            </a:pPr>
            <a:r>
              <a:rPr lang="en-US" altLang="ja-JP" sz="1800" b="1" dirty="0" smtClean="0"/>
              <a:t>Gold </a:t>
            </a:r>
            <a:r>
              <a:rPr lang="en-US" altLang="ja-JP" sz="1800" b="1" dirty="0" smtClean="0"/>
              <a:t>standard system </a:t>
            </a:r>
            <a:r>
              <a:rPr lang="en-US" altLang="ja-JP" sz="1800" dirty="0" smtClean="0"/>
              <a:t>⇒ The government or central bank supplies money to the market according to a certain amount of gold reserve</a:t>
            </a:r>
          </a:p>
          <a:p>
            <a:pPr>
              <a:buNone/>
            </a:pPr>
            <a:r>
              <a:rPr lang="en-US" altLang="ja-JP" sz="1800" b="1" dirty="0" smtClean="0"/>
              <a:t>Paper money standard, managed currency system </a:t>
            </a:r>
            <a:r>
              <a:rPr lang="en-US" altLang="ja-JP" sz="1800" dirty="0" smtClean="0"/>
              <a:t>⇒ The central bank supplies money to the market at discretion regardless of gold reserve</a:t>
            </a:r>
          </a:p>
          <a:p>
            <a:pPr>
              <a:buNone/>
            </a:pPr>
            <a:r>
              <a:rPr lang="ja-JP" altLang="en-US" sz="1800" dirty="0" smtClean="0"/>
              <a:t>（１）　</a:t>
            </a:r>
            <a:r>
              <a:rPr lang="en-US" altLang="ja-JP" sz="1800" b="1" dirty="0" smtClean="0"/>
              <a:t>Central bank’s lending policy</a:t>
            </a:r>
            <a:r>
              <a:rPr lang="ja-JP" altLang="en-US" sz="1800" dirty="0" smtClean="0"/>
              <a:t>⇒</a:t>
            </a:r>
            <a:r>
              <a:rPr lang="en-US" altLang="ja-JP" sz="1800" dirty="0" smtClean="0"/>
              <a:t>to lend at official discount rate, to supply cash by discounting qualified bill at official discount rate ⇒ Central bank supplies money </a:t>
            </a:r>
            <a:r>
              <a:rPr lang="en-US" altLang="ja-JP" sz="1800" dirty="0" err="1" smtClean="0"/>
              <a:t>accommodatively</a:t>
            </a:r>
            <a:r>
              <a:rPr lang="ja-JP" altLang="en-US" sz="1800" dirty="0" smtClean="0"/>
              <a:t>＝</a:t>
            </a:r>
            <a:r>
              <a:rPr lang="en-US" altLang="ja-JP" sz="1800" b="1" dirty="0" smtClean="0"/>
              <a:t>Endogenous money supply</a:t>
            </a:r>
          </a:p>
          <a:p>
            <a:pPr>
              <a:buAutoNum type="arabicParenBoth" startAt="2"/>
            </a:pPr>
            <a:r>
              <a:rPr lang="en-US" altLang="ja-JP" sz="1800" b="1" dirty="0" smtClean="0"/>
              <a:t>Open </a:t>
            </a:r>
            <a:r>
              <a:rPr lang="en-US" altLang="ja-JP" sz="1800" b="1" dirty="0" smtClean="0"/>
              <a:t>market operation</a:t>
            </a:r>
            <a:r>
              <a:rPr lang="en-US" altLang="ja-JP" sz="1800" dirty="0" smtClean="0"/>
              <a:t>= to supply cash through buying operation of securities⇒ to collect cash by selling operation of securities, ⇒ central bank supplies money actively. </a:t>
            </a:r>
            <a:r>
              <a:rPr lang="ja-JP" altLang="en-US" sz="1800" dirty="0" smtClean="0"/>
              <a:t>＝</a:t>
            </a:r>
            <a:r>
              <a:rPr lang="en-US" altLang="ja-JP" sz="1800" b="1" dirty="0" smtClean="0"/>
              <a:t>Exogenous money </a:t>
            </a:r>
            <a:r>
              <a:rPr lang="en-US" altLang="ja-JP" sz="1800" b="1" dirty="0" smtClean="0"/>
              <a:t>supply</a:t>
            </a:r>
          </a:p>
          <a:p>
            <a:r>
              <a:rPr lang="ja-JP" altLang="ja-JP" sz="1800" b="1" dirty="0" smtClean="0">
                <a:latin typeface="+mj-ea"/>
                <a:ea typeface="+mj-ea"/>
              </a:rPr>
              <a:t>金本位制</a:t>
            </a:r>
            <a:r>
              <a:rPr lang="ja-JP" altLang="ja-JP" sz="1800" dirty="0" smtClean="0">
                <a:latin typeface="+mj-ea"/>
                <a:ea typeface="+mj-ea"/>
              </a:rPr>
              <a:t>⇒政府あるいは中央銀行は一定量の金準備に応じて貨幣を市中へ供給</a:t>
            </a:r>
          </a:p>
          <a:p>
            <a:r>
              <a:rPr lang="ja-JP" altLang="ja-JP" sz="1800" b="1" dirty="0" smtClean="0">
                <a:latin typeface="+mj-ea"/>
                <a:ea typeface="+mj-ea"/>
              </a:rPr>
              <a:t>紙幣本位制</a:t>
            </a:r>
            <a:r>
              <a:rPr lang="ja-JP" altLang="ja-JP" sz="1800" dirty="0" smtClean="0">
                <a:latin typeface="+mj-ea"/>
                <a:ea typeface="+mj-ea"/>
              </a:rPr>
              <a:t>（</a:t>
            </a:r>
            <a:r>
              <a:rPr lang="en-US" altLang="ja-JP" sz="1800" dirty="0" smtClean="0">
                <a:latin typeface="+mj-ea"/>
                <a:ea typeface="+mj-ea"/>
              </a:rPr>
              <a:t>paper money standard</a:t>
            </a:r>
            <a:r>
              <a:rPr lang="ja-JP" altLang="ja-JP" sz="1800" dirty="0" smtClean="0">
                <a:latin typeface="+mj-ea"/>
                <a:ea typeface="+mj-ea"/>
              </a:rPr>
              <a:t>）、</a:t>
            </a:r>
            <a:r>
              <a:rPr lang="ja-JP" altLang="ja-JP" sz="1800" b="1" dirty="0" smtClean="0">
                <a:latin typeface="+mj-ea"/>
                <a:ea typeface="+mj-ea"/>
              </a:rPr>
              <a:t>管理通貨制</a:t>
            </a:r>
            <a:r>
              <a:rPr lang="ja-JP" altLang="ja-JP" sz="1800" dirty="0" smtClean="0">
                <a:latin typeface="+mj-ea"/>
                <a:ea typeface="+mj-ea"/>
              </a:rPr>
              <a:t>（</a:t>
            </a:r>
            <a:r>
              <a:rPr lang="en-US" altLang="ja-JP" sz="1800" dirty="0" smtClean="0">
                <a:latin typeface="+mj-ea"/>
                <a:ea typeface="+mj-ea"/>
              </a:rPr>
              <a:t>managed currency system</a:t>
            </a:r>
            <a:r>
              <a:rPr lang="ja-JP" altLang="ja-JP" sz="1800" dirty="0" smtClean="0">
                <a:latin typeface="+mj-ea"/>
                <a:ea typeface="+mj-ea"/>
              </a:rPr>
              <a:t>）</a:t>
            </a:r>
          </a:p>
          <a:p>
            <a:r>
              <a:rPr lang="ja-JP" altLang="ja-JP" sz="1800" dirty="0" smtClean="0">
                <a:latin typeface="+mj-ea"/>
                <a:ea typeface="+mj-ea"/>
              </a:rPr>
              <a:t>⇒中央銀行は金準備に関係なく裁量的に貨幣を市中へ供給</a:t>
            </a:r>
          </a:p>
          <a:p>
            <a:r>
              <a:rPr lang="ja-JP" altLang="ja-JP" sz="1800" dirty="0" smtClean="0">
                <a:latin typeface="+mj-ea"/>
                <a:ea typeface="+mj-ea"/>
              </a:rPr>
              <a:t>（１）中央銀行の</a:t>
            </a:r>
            <a:r>
              <a:rPr lang="ja-JP" altLang="ja-JP" sz="1800" b="1" dirty="0" smtClean="0">
                <a:latin typeface="+mj-ea"/>
                <a:ea typeface="+mj-ea"/>
              </a:rPr>
              <a:t>貸出政策</a:t>
            </a:r>
            <a:r>
              <a:rPr lang="ja-JP" altLang="ja-JP" sz="1800" dirty="0" smtClean="0">
                <a:latin typeface="+mj-ea"/>
                <a:ea typeface="+mj-ea"/>
              </a:rPr>
              <a:t>（</a:t>
            </a:r>
            <a:r>
              <a:rPr lang="en-US" altLang="ja-JP" sz="1800" dirty="0" smtClean="0">
                <a:latin typeface="+mj-ea"/>
                <a:ea typeface="+mj-ea"/>
              </a:rPr>
              <a:t>lending policy</a:t>
            </a:r>
            <a:r>
              <a:rPr lang="ja-JP" altLang="ja-JP" sz="1800" dirty="0" smtClean="0">
                <a:latin typeface="+mj-ea"/>
                <a:ea typeface="+mj-ea"/>
              </a:rPr>
              <a:t>）、公定歩合で貸出、適格手形を公定割引歩合で割り引いて現金を供給⇒中央銀行が</a:t>
            </a:r>
            <a:r>
              <a:rPr lang="ja-JP" altLang="ja-JP" sz="1800" b="1" dirty="0" smtClean="0">
                <a:latin typeface="+mj-ea"/>
                <a:ea typeface="+mj-ea"/>
              </a:rPr>
              <a:t>受動的</a:t>
            </a:r>
            <a:r>
              <a:rPr lang="ja-JP" altLang="ja-JP" sz="1800" dirty="0" smtClean="0">
                <a:latin typeface="+mj-ea"/>
                <a:ea typeface="+mj-ea"/>
              </a:rPr>
              <a:t>（</a:t>
            </a:r>
            <a:r>
              <a:rPr lang="en-US" altLang="ja-JP" sz="1800" dirty="0" smtClean="0">
                <a:latin typeface="+mj-ea"/>
                <a:ea typeface="+mj-ea"/>
              </a:rPr>
              <a:t>accommodative</a:t>
            </a:r>
            <a:r>
              <a:rPr lang="ja-JP" altLang="ja-JP" sz="1800" dirty="0" smtClean="0">
                <a:latin typeface="+mj-ea"/>
                <a:ea typeface="+mj-ea"/>
              </a:rPr>
              <a:t>）に供給</a:t>
            </a:r>
          </a:p>
          <a:p>
            <a:r>
              <a:rPr lang="ja-JP" altLang="ja-JP" sz="1800" dirty="0" smtClean="0">
                <a:latin typeface="+mj-ea"/>
                <a:ea typeface="+mj-ea"/>
              </a:rPr>
              <a:t>　</a:t>
            </a:r>
            <a:r>
              <a:rPr lang="ja-JP" altLang="ja-JP" sz="1800" b="1" dirty="0" smtClean="0">
                <a:latin typeface="+mj-ea"/>
                <a:ea typeface="+mj-ea"/>
              </a:rPr>
              <a:t>内生的な貨幣供給</a:t>
            </a:r>
            <a:r>
              <a:rPr lang="ja-JP" altLang="ja-JP" sz="1800" dirty="0" smtClean="0">
                <a:latin typeface="+mj-ea"/>
                <a:ea typeface="+mj-ea"/>
              </a:rPr>
              <a:t>（</a:t>
            </a:r>
            <a:r>
              <a:rPr lang="en-US" altLang="ja-JP" sz="1800" dirty="0" smtClean="0">
                <a:latin typeface="+mj-ea"/>
                <a:ea typeface="+mj-ea"/>
              </a:rPr>
              <a:t>endogenous money supply</a:t>
            </a:r>
            <a:r>
              <a:rPr lang="ja-JP" altLang="ja-JP" sz="1800" dirty="0" smtClean="0">
                <a:latin typeface="+mj-ea"/>
                <a:ea typeface="+mj-ea"/>
              </a:rPr>
              <a:t>）</a:t>
            </a:r>
          </a:p>
          <a:p>
            <a:r>
              <a:rPr lang="ja-JP" altLang="ja-JP" sz="1800" dirty="0" smtClean="0">
                <a:latin typeface="+mj-ea"/>
                <a:ea typeface="+mj-ea"/>
              </a:rPr>
              <a:t>（２）</a:t>
            </a:r>
            <a:r>
              <a:rPr lang="ja-JP" altLang="ja-JP" sz="1800" b="1" dirty="0" smtClean="0">
                <a:latin typeface="+mj-ea"/>
                <a:ea typeface="+mj-ea"/>
              </a:rPr>
              <a:t>公開市場操作</a:t>
            </a:r>
            <a:r>
              <a:rPr lang="ja-JP" altLang="ja-JP" sz="1800" dirty="0" smtClean="0">
                <a:latin typeface="+mj-ea"/>
                <a:ea typeface="+mj-ea"/>
              </a:rPr>
              <a:t>（</a:t>
            </a:r>
            <a:r>
              <a:rPr lang="en-US" altLang="ja-JP" sz="1800" dirty="0" smtClean="0">
                <a:latin typeface="+mj-ea"/>
                <a:ea typeface="+mj-ea"/>
              </a:rPr>
              <a:t>open market operation</a:t>
            </a:r>
            <a:r>
              <a:rPr lang="ja-JP" altLang="ja-JP" sz="1800" dirty="0" smtClean="0">
                <a:latin typeface="+mj-ea"/>
                <a:ea typeface="+mj-ea"/>
              </a:rPr>
              <a:t>）、</a:t>
            </a:r>
            <a:r>
              <a:rPr lang="ja-JP" altLang="ja-JP" sz="1800" b="1" dirty="0" smtClean="0">
                <a:latin typeface="+mj-ea"/>
                <a:ea typeface="+mj-ea"/>
              </a:rPr>
              <a:t>買いオペレーションで</a:t>
            </a:r>
            <a:r>
              <a:rPr lang="ja-JP" altLang="ja-JP" sz="1800" dirty="0" smtClean="0">
                <a:latin typeface="+mj-ea"/>
                <a:ea typeface="+mj-ea"/>
              </a:rPr>
              <a:t>現金供給</a:t>
            </a:r>
          </a:p>
          <a:p>
            <a:r>
              <a:rPr lang="ja-JP" altLang="ja-JP" sz="1800" dirty="0" smtClean="0">
                <a:latin typeface="+mj-ea"/>
                <a:ea typeface="+mj-ea"/>
              </a:rPr>
              <a:t>　</a:t>
            </a:r>
            <a:r>
              <a:rPr lang="ja-JP" altLang="ja-JP" sz="1800" b="1" dirty="0" smtClean="0">
                <a:latin typeface="+mj-ea"/>
                <a:ea typeface="+mj-ea"/>
              </a:rPr>
              <a:t>売りオペレーションで</a:t>
            </a:r>
            <a:r>
              <a:rPr lang="ja-JP" altLang="ja-JP" sz="1800" dirty="0" smtClean="0">
                <a:latin typeface="+mj-ea"/>
                <a:ea typeface="+mj-ea"/>
              </a:rPr>
              <a:t>現金回収、⇒中央銀行が</a:t>
            </a:r>
            <a:r>
              <a:rPr lang="ja-JP" altLang="ja-JP" sz="1800" b="1" dirty="0" smtClean="0">
                <a:latin typeface="+mj-ea"/>
                <a:ea typeface="+mj-ea"/>
              </a:rPr>
              <a:t>能動的</a:t>
            </a:r>
            <a:r>
              <a:rPr lang="ja-JP" altLang="ja-JP" sz="1800" dirty="0" smtClean="0">
                <a:latin typeface="+mj-ea"/>
                <a:ea typeface="+mj-ea"/>
              </a:rPr>
              <a:t>（</a:t>
            </a:r>
            <a:r>
              <a:rPr lang="en-US" altLang="ja-JP" sz="1800" dirty="0" smtClean="0">
                <a:latin typeface="+mj-ea"/>
                <a:ea typeface="+mj-ea"/>
              </a:rPr>
              <a:t>active</a:t>
            </a:r>
            <a:r>
              <a:rPr lang="ja-JP" altLang="ja-JP" sz="1800" dirty="0" smtClean="0">
                <a:latin typeface="+mj-ea"/>
                <a:ea typeface="+mj-ea"/>
              </a:rPr>
              <a:t>）、</a:t>
            </a:r>
          </a:p>
          <a:p>
            <a:r>
              <a:rPr lang="ja-JP" altLang="ja-JP" sz="1800" dirty="0" smtClean="0">
                <a:latin typeface="+mj-ea"/>
                <a:ea typeface="+mj-ea"/>
              </a:rPr>
              <a:t>　</a:t>
            </a:r>
            <a:r>
              <a:rPr lang="ja-JP" altLang="ja-JP" sz="1800" b="1" dirty="0" smtClean="0">
                <a:latin typeface="+mj-ea"/>
                <a:ea typeface="+mj-ea"/>
              </a:rPr>
              <a:t>外生的な貨幣供給</a:t>
            </a:r>
            <a:r>
              <a:rPr lang="ja-JP" altLang="ja-JP" sz="1800" dirty="0" smtClean="0">
                <a:latin typeface="+mj-ea"/>
                <a:ea typeface="+mj-ea"/>
              </a:rPr>
              <a:t>（</a:t>
            </a:r>
            <a:r>
              <a:rPr lang="en-US" altLang="ja-JP" sz="1800" dirty="0" smtClean="0">
                <a:latin typeface="+mj-ea"/>
                <a:ea typeface="+mj-ea"/>
              </a:rPr>
              <a:t>exogenous money supply</a:t>
            </a:r>
            <a:r>
              <a:rPr lang="ja-JP" altLang="ja-JP" sz="1800" dirty="0" smtClean="0">
                <a:latin typeface="+mj-ea"/>
                <a:ea typeface="+mj-ea"/>
              </a:rPr>
              <a:t>）</a:t>
            </a:r>
            <a:endParaRPr lang="en-US" altLang="ja-JP" sz="1800" dirty="0" smtClean="0">
              <a:latin typeface="+mj-ea"/>
              <a:ea typeface="+mj-ea"/>
            </a:endParaRPr>
          </a:p>
          <a:p>
            <a:pPr>
              <a:buAutoNum type="arabicParenBoth" startAt="2"/>
            </a:pPr>
            <a:endParaRPr lang="ja-JP" altLang="ja-JP" sz="1800" b="1" dirty="0" smtClean="0">
              <a:latin typeface="+mj-ea"/>
              <a:ea typeface="+mj-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14375" y="1"/>
            <a:ext cx="7772400" cy="332655"/>
          </a:xfrm>
        </p:spPr>
        <p:txBody>
          <a:bodyPr>
            <a:normAutofit fontScale="90000"/>
          </a:bodyPr>
          <a:lstStyle/>
          <a:p>
            <a:r>
              <a:rPr lang="ja-JP" altLang="ja-JP" sz="2000" b="1" dirty="0" smtClean="0"/>
              <a:t>２</a:t>
            </a:r>
            <a:r>
              <a:rPr lang="en-US" altLang="ja-JP" sz="2000" b="1" dirty="0" smtClean="0"/>
              <a:t>B</a:t>
            </a:r>
            <a:r>
              <a:rPr lang="ja-JP" altLang="ja-JP" sz="2000" b="1" dirty="0" err="1" smtClean="0"/>
              <a:t>．</a:t>
            </a:r>
            <a:r>
              <a:rPr lang="en-US" altLang="ja-JP" sz="2000" b="1" dirty="0" smtClean="0"/>
              <a:t>Supply </a:t>
            </a:r>
            <a:r>
              <a:rPr lang="en-US" altLang="ja-JP" sz="2000" b="1" dirty="0" smtClean="0"/>
              <a:t>of </a:t>
            </a:r>
            <a:r>
              <a:rPr lang="en-US" altLang="ja-JP" sz="2000" b="1" dirty="0" smtClean="0"/>
              <a:t>Money    </a:t>
            </a:r>
            <a:r>
              <a:rPr lang="ja-JP" altLang="ja-JP" sz="2000" b="1" dirty="0" smtClean="0"/>
              <a:t>貨幣</a:t>
            </a:r>
            <a:r>
              <a:rPr lang="ja-JP" altLang="ja-JP" sz="2000" b="1" dirty="0" smtClean="0"/>
              <a:t>の供給</a:t>
            </a:r>
            <a:r>
              <a:rPr lang="en-US" altLang="ja-JP" sz="2000" b="1" dirty="0" smtClean="0"/>
              <a:t> </a:t>
            </a:r>
            <a:endParaRPr lang="ja-JP" altLang="en-US" sz="2000" dirty="0" smtClean="0">
              <a:solidFill>
                <a:schemeClr val="tx1"/>
              </a:solidFill>
              <a:latin typeface="ＭＳ 明朝" pitchFamily="17" charset="-128"/>
              <a:ea typeface="ＭＳ ゴシック" pitchFamily="49" charset="-128"/>
            </a:endParaRPr>
          </a:p>
        </p:txBody>
      </p:sp>
      <p:sp>
        <p:nvSpPr>
          <p:cNvPr id="4099" name="Rectangle 3"/>
          <p:cNvSpPr>
            <a:spLocks noGrp="1" noChangeArrowheads="1"/>
          </p:cNvSpPr>
          <p:nvPr>
            <p:ph idx="1"/>
          </p:nvPr>
        </p:nvSpPr>
        <p:spPr>
          <a:xfrm>
            <a:off x="0" y="332656"/>
            <a:ext cx="9144000" cy="6525344"/>
          </a:xfrm>
        </p:spPr>
        <p:txBody>
          <a:bodyPr>
            <a:normAutofit fontScale="92500" lnSpcReduction="20000"/>
          </a:bodyPr>
          <a:lstStyle/>
          <a:p>
            <a:pPr>
              <a:buNone/>
            </a:pPr>
            <a:r>
              <a:rPr lang="en-US" altLang="ja-JP" sz="1800" dirty="0" smtClean="0"/>
              <a:t>(</a:t>
            </a:r>
            <a:r>
              <a:rPr lang="en-US" altLang="ja-JP" sz="1800" dirty="0" smtClean="0"/>
              <a:t>3)  </a:t>
            </a:r>
            <a:r>
              <a:rPr lang="en-US" altLang="ja-JP" sz="1800" b="1" dirty="0" smtClean="0"/>
              <a:t>Operations of deposit reserve ratio</a:t>
            </a:r>
            <a:r>
              <a:rPr lang="en-US" altLang="ja-JP" sz="1800" dirty="0" smtClean="0"/>
              <a:t>; Lowering deposit reserve ratio decreases deposit reserve and increases cash circulation . Increasing deposit reserve ratio increases deposit reserve and reduce cash circulation. ⇒ </a:t>
            </a:r>
            <a:r>
              <a:rPr lang="en-US" altLang="ja-JP" sz="1800" b="1" dirty="0" smtClean="0"/>
              <a:t>Exogenous money supply</a:t>
            </a:r>
          </a:p>
          <a:p>
            <a:pPr>
              <a:buNone/>
            </a:pPr>
            <a:r>
              <a:rPr lang="en-US" altLang="ja-JP" sz="1800" dirty="0" smtClean="0"/>
              <a:t>(4) </a:t>
            </a:r>
            <a:r>
              <a:rPr lang="en-US" altLang="ja-JP" sz="1800" b="1" dirty="0" smtClean="0"/>
              <a:t>Operations of selling or buying foreign exchange </a:t>
            </a:r>
            <a:r>
              <a:rPr lang="en-US" altLang="ja-JP" sz="1800" dirty="0" smtClean="0"/>
              <a:t>in the foreign exchange market; When a central bank sells yen and buys dollar exchange at the Ministry of Finance account (MOF account) in response to the government‘s order, yen depreciates, and  supply of yen  increases.  If you sell dollar exchange and buy yen, yen appreciates, supply of yen decreases. ⇒ </a:t>
            </a:r>
            <a:r>
              <a:rPr lang="en-US" altLang="ja-JP" sz="1800" b="1" dirty="0" smtClean="0"/>
              <a:t>Active, exogenous money supply</a:t>
            </a:r>
            <a:r>
              <a:rPr lang="en-US" altLang="ja-JP" sz="1800" dirty="0" smtClean="0"/>
              <a:t/>
            </a:r>
            <a:br>
              <a:rPr lang="en-US" altLang="ja-JP" sz="1800" dirty="0" smtClean="0"/>
            </a:br>
            <a:r>
              <a:rPr lang="en-US" altLang="ja-JP" sz="1800" dirty="0" smtClean="0"/>
              <a:t>∴ A mixture of exogenous and endogenous parts</a:t>
            </a:r>
            <a:r>
              <a:rPr lang="ja-JP" altLang="en-US" sz="1800" dirty="0" smtClean="0"/>
              <a:t>　</a:t>
            </a:r>
            <a:r>
              <a:rPr lang="en-US" altLang="ja-JP" sz="1800" dirty="0" smtClean="0"/>
              <a:t>for the foreign exchange rates.</a:t>
            </a:r>
          </a:p>
          <a:p>
            <a:pPr>
              <a:buNone/>
            </a:pPr>
            <a:r>
              <a:rPr lang="en-US" altLang="ja-JP" sz="1800" b="1" dirty="0" smtClean="0"/>
              <a:t>Money supply by lending policy and discount rate operation</a:t>
            </a:r>
            <a:r>
              <a:rPr lang="en-US" altLang="ja-JP" sz="1800" dirty="0" smtClean="0"/>
              <a:t> ⇒ Increases or decreases base money</a:t>
            </a:r>
          </a:p>
          <a:p>
            <a:pPr>
              <a:buNone/>
            </a:pPr>
            <a:r>
              <a:rPr lang="en-US" altLang="ja-JP" sz="1800" b="1" dirty="0" smtClean="0"/>
              <a:t>Money supply through operations of deposit reserve ratio and selling and buying operations of foreign exchanges </a:t>
            </a:r>
            <a:r>
              <a:rPr lang="en-US" altLang="ja-JP" sz="1800" dirty="0" smtClean="0"/>
              <a:t>⇒ Increases or decreases the cash circulation in the market through changing cash reserve at central bank account while keeping the base money </a:t>
            </a:r>
            <a:r>
              <a:rPr lang="en-US" altLang="ja-JP" sz="1800" dirty="0" smtClean="0"/>
              <a:t>unchanged</a:t>
            </a:r>
          </a:p>
          <a:p>
            <a:r>
              <a:rPr lang="ja-JP" altLang="ja-JP" sz="1800" dirty="0" smtClean="0">
                <a:latin typeface="+mj-ea"/>
                <a:ea typeface="+mj-ea"/>
              </a:rPr>
              <a:t>（３）</a:t>
            </a:r>
            <a:r>
              <a:rPr lang="ja-JP" altLang="ja-JP" sz="1800" b="1" dirty="0" smtClean="0">
                <a:latin typeface="+mj-ea"/>
                <a:ea typeface="+mj-ea"/>
              </a:rPr>
              <a:t>預金準備率操作</a:t>
            </a:r>
            <a:r>
              <a:rPr lang="ja-JP" altLang="ja-JP" sz="1800" dirty="0" smtClean="0">
                <a:latin typeface="+mj-ea"/>
                <a:ea typeface="+mj-ea"/>
              </a:rPr>
              <a:t>（</a:t>
            </a:r>
            <a:r>
              <a:rPr lang="en-US" altLang="ja-JP" sz="1800" dirty="0" smtClean="0">
                <a:latin typeface="+mj-ea"/>
                <a:ea typeface="+mj-ea"/>
              </a:rPr>
              <a:t>operations of reserve ratio</a:t>
            </a:r>
            <a:r>
              <a:rPr lang="ja-JP" altLang="ja-JP" sz="1800" dirty="0" smtClean="0">
                <a:latin typeface="+mj-ea"/>
                <a:ea typeface="+mj-ea"/>
              </a:rPr>
              <a:t>）、預金準備率を引き下げると預金準備が減って現金流通高が増。預金準備率を引き上げると預金準備が増えて現金流通高が減。⇒</a:t>
            </a:r>
            <a:r>
              <a:rPr lang="ja-JP" altLang="ja-JP" sz="1800" b="1" dirty="0" smtClean="0">
                <a:latin typeface="+mj-ea"/>
                <a:ea typeface="+mj-ea"/>
              </a:rPr>
              <a:t>外生的な貨幣供給</a:t>
            </a:r>
            <a:endParaRPr lang="en-US" altLang="ja-JP" sz="1800" b="1" dirty="0" smtClean="0">
              <a:latin typeface="+mj-ea"/>
              <a:ea typeface="+mj-ea"/>
            </a:endParaRPr>
          </a:p>
          <a:p>
            <a:r>
              <a:rPr lang="ja-JP" altLang="ja-JP" sz="1800" dirty="0" smtClean="0">
                <a:latin typeface="+mj-ea"/>
                <a:ea typeface="+mj-ea"/>
              </a:rPr>
              <a:t>（４）外国為替市場での</a:t>
            </a:r>
            <a:r>
              <a:rPr lang="ja-JP" altLang="ja-JP" sz="1800" b="1" dirty="0" smtClean="0">
                <a:latin typeface="+mj-ea"/>
                <a:ea typeface="+mj-ea"/>
              </a:rPr>
              <a:t>為替売買操作</a:t>
            </a:r>
            <a:r>
              <a:rPr lang="ja-JP" altLang="ja-JP" sz="1800" dirty="0" smtClean="0">
                <a:latin typeface="+mj-ea"/>
                <a:ea typeface="+mj-ea"/>
              </a:rPr>
              <a:t>（</a:t>
            </a:r>
            <a:r>
              <a:rPr lang="en-US" altLang="ja-JP" sz="1800" dirty="0" smtClean="0">
                <a:latin typeface="+mj-ea"/>
                <a:ea typeface="+mj-ea"/>
              </a:rPr>
              <a:t>operations of selling or buying foreign exchange</a:t>
            </a:r>
            <a:r>
              <a:rPr lang="ja-JP" altLang="ja-JP" sz="1800" dirty="0" smtClean="0">
                <a:latin typeface="+mj-ea"/>
                <a:ea typeface="+mj-ea"/>
              </a:rPr>
              <a:t>）、政府の指示を受けて中央銀行が</a:t>
            </a:r>
            <a:r>
              <a:rPr lang="ja-JP" altLang="ja-JP" sz="1800" b="1" dirty="0" smtClean="0">
                <a:latin typeface="+mj-ea"/>
                <a:ea typeface="+mj-ea"/>
              </a:rPr>
              <a:t>財務省勘定</a:t>
            </a:r>
            <a:r>
              <a:rPr lang="ja-JP" altLang="ja-JP" sz="1800" dirty="0" smtClean="0">
                <a:latin typeface="+mj-ea"/>
                <a:ea typeface="+mj-ea"/>
              </a:rPr>
              <a:t>（</a:t>
            </a:r>
            <a:r>
              <a:rPr lang="en-US" altLang="ja-JP" sz="1800" dirty="0" smtClean="0">
                <a:latin typeface="+mj-ea"/>
                <a:ea typeface="+mj-ea"/>
              </a:rPr>
              <a:t>Ministry of Finance account: MOF</a:t>
            </a:r>
            <a:r>
              <a:rPr lang="ja-JP" altLang="ja-JP" sz="1800" dirty="0" smtClean="0">
                <a:latin typeface="+mj-ea"/>
                <a:ea typeface="+mj-ea"/>
              </a:rPr>
              <a:t>勘定）で円を売ってドル為替を買えば円安、円の供給が増。</a:t>
            </a:r>
          </a:p>
          <a:p>
            <a:r>
              <a:rPr lang="ja-JP" altLang="ja-JP" sz="1800" dirty="0" smtClean="0">
                <a:latin typeface="+mj-ea"/>
                <a:ea typeface="+mj-ea"/>
              </a:rPr>
              <a:t>ドル為替を売って円を買えば円高、円の供給が減⇒</a:t>
            </a:r>
            <a:r>
              <a:rPr lang="ja-JP" altLang="ja-JP" sz="1800" b="1" dirty="0" smtClean="0">
                <a:latin typeface="+mj-ea"/>
                <a:ea typeface="+mj-ea"/>
              </a:rPr>
              <a:t>能動的、外生的な貨幣供給</a:t>
            </a:r>
          </a:p>
          <a:p>
            <a:r>
              <a:rPr lang="ja-JP" altLang="ja-JP" sz="1800" dirty="0" smtClean="0">
                <a:latin typeface="+mj-ea"/>
                <a:ea typeface="+mj-ea"/>
              </a:rPr>
              <a:t>　∴</a:t>
            </a:r>
            <a:r>
              <a:rPr lang="ja-JP" altLang="en-US" sz="1800" dirty="0" smtClean="0">
                <a:latin typeface="+mj-ea"/>
                <a:ea typeface="+mj-ea"/>
              </a:rPr>
              <a:t>外為相場については、</a:t>
            </a:r>
            <a:r>
              <a:rPr lang="ja-JP" altLang="ja-JP" sz="1800" dirty="0" smtClean="0">
                <a:latin typeface="+mj-ea"/>
                <a:ea typeface="+mj-ea"/>
              </a:rPr>
              <a:t>外生的な部分と内生的な部分とが混在</a:t>
            </a:r>
          </a:p>
          <a:p>
            <a:r>
              <a:rPr lang="ja-JP" altLang="ja-JP" sz="1800" dirty="0" smtClean="0">
                <a:latin typeface="+mj-ea"/>
                <a:ea typeface="+mj-ea"/>
              </a:rPr>
              <a:t>貸出政策と公定歩合操作による貨幣供給⇒ベースマネーを増減させる</a:t>
            </a:r>
          </a:p>
          <a:p>
            <a:r>
              <a:rPr lang="ja-JP" altLang="ja-JP" sz="1800" dirty="0" smtClean="0">
                <a:latin typeface="+mj-ea"/>
                <a:ea typeface="+mj-ea"/>
              </a:rPr>
              <a:t>預金準備率操作と為替売買操作による貨幣供給⇒ベースマネーを不変に保ちつつ、中央銀行預け金を増減させて、市中の現金流通高を変化</a:t>
            </a:r>
            <a:endParaRPr lang="en-US" altLang="ja-JP" sz="1800" dirty="0" smtClean="0">
              <a:latin typeface="+mj-ea"/>
              <a:ea typeface="+mj-ea"/>
            </a:endParaRPr>
          </a:p>
          <a:p>
            <a:pPr>
              <a:buNone/>
            </a:pPr>
            <a:endParaRPr lang="ja-JP" altLang="ja-JP" sz="18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雪藤">
  <a:themeElements>
    <a:clrScheme name="雪藤">
      <a:dk1>
        <a:sysClr val="windowText" lastClr="000000"/>
      </a:dk1>
      <a:lt1>
        <a:sysClr val="window" lastClr="FFFFFF"/>
      </a:lt1>
      <a:dk2>
        <a:srgbClr val="000049"/>
      </a:dk2>
      <a:lt2>
        <a:srgbClr val="E3E8FF"/>
      </a:lt2>
      <a:accent1>
        <a:srgbClr val="947098"/>
      </a:accent1>
      <a:accent2>
        <a:srgbClr val="809E90"/>
      </a:accent2>
      <a:accent3>
        <a:srgbClr val="7574AC"/>
      </a:accent3>
      <a:accent4>
        <a:srgbClr val="A4715D"/>
      </a:accent4>
      <a:accent5>
        <a:srgbClr val="9E9E78"/>
      </a:accent5>
      <a:accent6>
        <a:srgbClr val="6079A4"/>
      </a:accent6>
      <a:hlink>
        <a:srgbClr val="0000FF"/>
      </a:hlink>
      <a:folHlink>
        <a:srgbClr val="800080"/>
      </a:folHlink>
    </a:clrScheme>
    <a:fontScheme name="雪藤">
      <a:majorFont>
        <a:latin typeface="Bookman Old Style"/>
        <a:ea typeface=""/>
        <a:cs typeface=""/>
        <a:font script="Jpan" typeface="HGP明朝E"/>
        <a:font script="Hang" typeface="돋움"/>
        <a:font script="Hans" typeface="黑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方正舒体"/>
        <a:font script="Hant" typeface="標楷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雪藤">
      <a:fillStyleLst>
        <a:solidFill>
          <a:schemeClr val="phClr">
            <a:tint val="100000"/>
          </a:schemeClr>
        </a:solidFill>
        <a:gradFill>
          <a:gsLst>
            <a:gs pos="0">
              <a:schemeClr val="phClr">
                <a:sat val="13000"/>
                <a:lum val="79000"/>
              </a:schemeClr>
            </a:gs>
            <a:gs pos="100000">
              <a:schemeClr val="phClr">
                <a:sat val="100000"/>
                <a:lum val="95000"/>
              </a:schemeClr>
            </a:gs>
          </a:gsLst>
          <a:lin ang="5400000" scaled="1"/>
        </a:gradFill>
        <a:blipFill>
          <a:blip xmlns:r="http://schemas.openxmlformats.org/officeDocument/2006/relationships" r:embed="rId1">
            <a:duotone>
              <a:srgbClr val="FFFFFF"/>
              <a:schemeClr val="phClr">
                <a:tint val="100000"/>
              </a:schemeClr>
            </a:duotone>
          </a:blip>
        </a:blipFill>
      </a:fillStyleLst>
      <a:lnStyleLst>
        <a:ln w="9525">
          <a:solidFill>
            <a:schemeClr val="phClr">
              <a:alpha val="100000"/>
            </a:schemeClr>
          </a:solidFill>
          <a:prstDash val="solid"/>
        </a:ln>
        <a:ln w="12700">
          <a:solidFill>
            <a:schemeClr val="phClr">
              <a:alpha val="100000"/>
            </a:schemeClr>
          </a:solidFill>
          <a:prstDash val="solid"/>
        </a:ln>
        <a:ln w="38100">
          <a:solidFill>
            <a:schemeClr val="phClr">
              <a:alpha val="100000"/>
            </a:schemeClr>
          </a:solidFill>
          <a:prstDash val="solid"/>
        </a:ln>
      </a:lnStyleLst>
      <a:effectStyleLst>
        <a:effectStyle>
          <a:effectLst/>
        </a:effectStyle>
        <a:effectStyle>
          <a:effectLst>
            <a:glow rad="101600">
              <a:schemeClr val="phClr">
                <a:alpha val="10000"/>
              </a:schemeClr>
            </a:glow>
            <a:outerShdw blurRad="50800" dist="50800" dir="5400000" algn="tl">
              <a:srgbClr val="7D7D7D">
                <a:alpha val="65000"/>
              </a:srgbClr>
            </a:outerShdw>
          </a:effectLst>
          <a:scene3d>
            <a:camera prst="perspectiveFront"/>
            <a:lightRig rig="threePt" dir="t">
              <a:rot lat="0" lon="0" rev="18900000"/>
            </a:lightRig>
          </a:scene3d>
          <a:sp3d/>
        </a:effectStyle>
        <a:effectStyle>
          <a:effectLst>
            <a:glow rad="101600">
              <a:schemeClr val="phClr">
                <a:alpha val="15000"/>
              </a:schemeClr>
            </a:glow>
            <a:outerShdw blurRad="50800" dist="50800" dir="5400000" algn="tl">
              <a:srgbClr val="7D7D7D">
                <a:alpha val="65000"/>
              </a:srgbClr>
            </a:outerShdw>
          </a:effectLst>
          <a:scene3d>
            <a:camera prst="perspectiveFront" fov="0"/>
            <a:lightRig rig="glow" dir="t">
              <a:rot lat="0" lon="0" rev="2700000"/>
            </a:lightRig>
          </a:scene3d>
          <a:sp3d>
            <a:bevelT w="342900" h="38100" prst="softRound"/>
            <a:bevelB w="342900" h="38100" prst="softRound"/>
            <a:contourClr>
              <a:srgbClr val="000000"/>
            </a:contourClr>
          </a:sp3d>
        </a:effectStyle>
      </a:effectStyleLst>
      <a:bgFillStyleLst>
        <a:solidFill>
          <a:schemeClr val="phClr">
            <a:tint val="100000"/>
          </a:schemeClr>
        </a:solidFill>
        <a:gradFill>
          <a:gsLst>
            <a:gs pos="0">
              <a:schemeClr val="phClr">
                <a:sat val="0"/>
                <a:lum val="100000"/>
              </a:schemeClr>
            </a:gs>
            <a:gs pos="100000">
              <a:schemeClr val="phClr">
                <a:sat val="100000"/>
                <a:lum val="90000"/>
              </a:schemeClr>
            </a:gs>
          </a:gsLst>
          <a:lin ang="16200000" scaled="1"/>
        </a:gradFill>
        <a:blipFill rotWithShape="0">
          <a:blip xmlns:r="http://schemas.openxmlformats.org/officeDocument/2006/relationships" r:embed="rId2">
            <a:duotone>
              <a:schemeClr val="phClr">
                <a:shade val="28000"/>
                <a:satMod val="250000"/>
              </a:schemeClr>
              <a:schemeClr val="phClr">
                <a:tint val="92350"/>
                <a:satMod val="150000"/>
              </a:schemeClr>
            </a:duotone>
          </a:blip>
          <a:srcRect/>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Wistaria</Template>
  <TotalTime>2906</TotalTime>
  <Words>3212</Words>
  <Application>Microsoft Office PowerPoint</Application>
  <PresentationFormat>画面に合わせる (4:3)</PresentationFormat>
  <Paragraphs>369</Paragraphs>
  <Slides>27</Slides>
  <Notes>0</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27</vt:i4>
      </vt:variant>
    </vt:vector>
  </HeadingPairs>
  <TitlesOfParts>
    <vt:vector size="29" baseType="lpstr">
      <vt:lpstr>雪藤</vt:lpstr>
      <vt:lpstr>JS数式作成ﾂ-ﾙ</vt:lpstr>
      <vt:lpstr>　 Macroeconomics マクロ経済学</vt:lpstr>
      <vt:lpstr>　</vt:lpstr>
      <vt:lpstr>１．The Functions &amp; Kinds of Money  貨幣の機能と種類 </vt:lpstr>
      <vt:lpstr>１B．The Functions &amp; Kinds of Money   貨幣の機能と種類 </vt:lpstr>
      <vt:lpstr>１C．The Functions &amp; Kinds of Money   貨幣の機能と種類 </vt:lpstr>
      <vt:lpstr>１D．The Functions &amp; Kinds of Money    貨幣の機能と種類 </vt:lpstr>
      <vt:lpstr>１E．The Functions &amp; Kinds of Money   貨幣の機能と種類 </vt:lpstr>
      <vt:lpstr>２．Supply of Money      貨幣の供給 </vt:lpstr>
      <vt:lpstr>２B．Supply of Money    貨幣の供給 </vt:lpstr>
      <vt:lpstr>３．Money Multiplier   貨幣乗数 </vt:lpstr>
      <vt:lpstr>３B．Money Multiplier     貨幣乗数 </vt:lpstr>
      <vt:lpstr>４．Credit Creation of Deposit Currency   預金通貨の信用創造 </vt:lpstr>
      <vt:lpstr>４B．Credit Creation of Deposit Currency   預金通貨の信用創造 </vt:lpstr>
      <vt:lpstr>４C．Credit Creation of Deposit Currency  預金通貨の信用創造 </vt:lpstr>
      <vt:lpstr> ５．Motives to Hold Money and Demand for Money   貨幣の保有動機と需要 </vt:lpstr>
      <vt:lpstr> ５B．Motives to Hold Money and Demand for Money貨幣の保有動機と需要 </vt:lpstr>
      <vt:lpstr> ５C．Motives to Hold Money and Demand for Money  貨幣の保有動機と需要 </vt:lpstr>
      <vt:lpstr>６．Quantity Theory of Money    貨幣数量説 </vt:lpstr>
      <vt:lpstr>６B．Quantity Theory of Money    貨幣数量説 </vt:lpstr>
      <vt:lpstr>６C．Quantity Theory of Money    貨幣数量説 </vt:lpstr>
      <vt:lpstr>７．Cambridge Quantity Theory of Cash Balance    ケンブリッジの現金残高数量説</vt:lpstr>
      <vt:lpstr>７B．Cambridge Quantity Theory of Cash Balance   ケンブリッジの現金残高数量説　</vt:lpstr>
      <vt:lpstr>８．Liquidity Preference Theory   流動性選好説 </vt:lpstr>
      <vt:lpstr>８B．Liquidity Preference Theory   流動性選好説 </vt:lpstr>
      <vt:lpstr>８C．Liquidity Preference Theory    流動性選好説 </vt:lpstr>
      <vt:lpstr>９．Inventory Approach    在庫アプローチ　　</vt:lpstr>
      <vt:lpstr>９B．在庫アプローチ　　Inventory Approach</vt:lpstr>
    </vt:vector>
  </TitlesOfParts>
  <Company>学校法人　法政大学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法政大学通信教育部 メディアスクーリング  「現代経済学」</dc:title>
  <dc:creator>総合情報センタ</dc:creator>
  <cp:lastModifiedBy>YAMATAI</cp:lastModifiedBy>
  <cp:revision>224</cp:revision>
  <dcterms:created xsi:type="dcterms:W3CDTF">2008-03-18T06:49:50Z</dcterms:created>
  <dcterms:modified xsi:type="dcterms:W3CDTF">2018-04-07T16:44:49Z</dcterms:modified>
</cp:coreProperties>
</file>